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4"/>
  </p:handoutMasterIdLst>
  <p:sldIdLst>
    <p:sldId id="582" r:id="rId3"/>
    <p:sldId id="712" r:id="rId5"/>
    <p:sldId id="713" r:id="rId6"/>
    <p:sldId id="714" r:id="rId7"/>
    <p:sldId id="715" r:id="rId8"/>
    <p:sldId id="716" r:id="rId9"/>
    <p:sldId id="717" r:id="rId10"/>
    <p:sldId id="718" r:id="rId11"/>
    <p:sldId id="719" r:id="rId12"/>
    <p:sldId id="720" r:id="rId13"/>
    <p:sldId id="721" r:id="rId14"/>
    <p:sldId id="722" r:id="rId15"/>
    <p:sldId id="723" r:id="rId16"/>
    <p:sldId id="724" r:id="rId17"/>
    <p:sldId id="725" r:id="rId18"/>
    <p:sldId id="726" r:id="rId19"/>
    <p:sldId id="727" r:id="rId20"/>
    <p:sldId id="728" r:id="rId21"/>
    <p:sldId id="729" r:id="rId22"/>
    <p:sldId id="730" r:id="rId23"/>
    <p:sldId id="731" r:id="rId24"/>
    <p:sldId id="732" r:id="rId25"/>
    <p:sldId id="733" r:id="rId26"/>
    <p:sldId id="734" r:id="rId27"/>
    <p:sldId id="735" r:id="rId28"/>
    <p:sldId id="736" r:id="rId29"/>
    <p:sldId id="737" r:id="rId30"/>
    <p:sldId id="738" r:id="rId31"/>
    <p:sldId id="739" r:id="rId32"/>
    <p:sldId id="740" r:id="rId33"/>
    <p:sldId id="741" r:id="rId34"/>
    <p:sldId id="742" r:id="rId35"/>
    <p:sldId id="743" r:id="rId36"/>
    <p:sldId id="744" r:id="rId37"/>
    <p:sldId id="745" r:id="rId38"/>
    <p:sldId id="746" r:id="rId39"/>
    <p:sldId id="747" r:id="rId40"/>
    <p:sldId id="748" r:id="rId41"/>
    <p:sldId id="750" r:id="rId42"/>
    <p:sldId id="749" r:id="rId43"/>
    <p:sldId id="751" r:id="rId44"/>
    <p:sldId id="752" r:id="rId45"/>
    <p:sldId id="753" r:id="rId46"/>
    <p:sldId id="754" r:id="rId47"/>
    <p:sldId id="755" r:id="rId48"/>
    <p:sldId id="756" r:id="rId49"/>
    <p:sldId id="758" r:id="rId50"/>
    <p:sldId id="759" r:id="rId51"/>
    <p:sldId id="760" r:id="rId52"/>
    <p:sldId id="761" r:id="rId53"/>
    <p:sldId id="762" r:id="rId54"/>
    <p:sldId id="763" r:id="rId55"/>
    <p:sldId id="764" r:id="rId56"/>
    <p:sldId id="765" r:id="rId57"/>
    <p:sldId id="766" r:id="rId58"/>
    <p:sldId id="767" r:id="rId59"/>
    <p:sldId id="768" r:id="rId60"/>
    <p:sldId id="771" r:id="rId61"/>
    <p:sldId id="769" r:id="rId62"/>
    <p:sldId id="770" r:id="rId63"/>
    <p:sldId id="772" r:id="rId64"/>
    <p:sldId id="773" r:id="rId65"/>
    <p:sldId id="774" r:id="rId66"/>
    <p:sldId id="775" r:id="rId67"/>
    <p:sldId id="776" r:id="rId68"/>
    <p:sldId id="777" r:id="rId69"/>
    <p:sldId id="778" r:id="rId70"/>
    <p:sldId id="779" r:id="rId71"/>
    <p:sldId id="780" r:id="rId72"/>
    <p:sldId id="711" r:id="rId7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 Luo" initials="C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88465"/>
    <a:srgbClr val="0000CC"/>
    <a:srgbClr val="4F81BD"/>
    <a:srgbClr val="0067A4"/>
    <a:srgbClr val="C4F4A2"/>
    <a:srgbClr val="C4F4A1"/>
    <a:srgbClr val="D7EFF5"/>
    <a:srgbClr val="1F3B73"/>
    <a:srgbClr val="FF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22" autoAdjust="0"/>
    <p:restoredTop sz="91364" autoAdjust="0"/>
  </p:normalViewPr>
  <p:slideViewPr>
    <p:cSldViewPr showGuides="1">
      <p:cViewPr varScale="1">
        <p:scale>
          <a:sx n="79" d="100"/>
          <a:sy n="79" d="100"/>
        </p:scale>
        <p:origin x="1675" y="6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470"/>
    </p:cViewPr>
  </p:sorterViewPr>
  <p:notesViewPr>
    <p:cSldViewPr>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8" Type="http://schemas.openxmlformats.org/officeDocument/2006/relationships/commentAuthors" Target="commentAuthors.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handoutMaster" Target="handoutMasters/handoutMaster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68756B-BF74-4716-85A7-3DC941A26DA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66C3AA-3CA3-4EF5-BAE7-A64222534CC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BC9A8C-ED4A-415E-8DF4-712810C2671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898BEB-FC09-49CF-A442-8C519F0760B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898BEB-FC09-49CF-A442-8C519F0760B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574675" y="-27384"/>
            <a:ext cx="8001000" cy="838200"/>
          </a:xfrm>
          <a:prstGeom prst="rect">
            <a:avLst/>
          </a:prstGeom>
          <a:noFill/>
          <a:ln>
            <a:noFill/>
          </a:ln>
        </p:spPr>
        <p:txBody>
          <a:bodyPr vert="horz" wrap="square" lIns="91440" tIns="45720" rIns="91440" bIns="45720" numCol="1" anchor="b" anchorCtr="0" compatLnSpc="1"/>
          <a:lstStyle/>
          <a:p>
            <a:pPr lvl="0"/>
            <a:r>
              <a:rPr lang="en-US" altLang="zh-CN"/>
              <a:t>Click to edit Master title style</a:t>
            </a:r>
            <a:endParaRPr lang="en-US" altLang="zh-CN"/>
          </a:p>
        </p:txBody>
      </p:sp>
      <p:sp>
        <p:nvSpPr>
          <p:cNvPr id="4" name="Rectangle 3"/>
          <p:cNvSpPr>
            <a:spLocks noGrp="1" noChangeArrowheads="1"/>
          </p:cNvSpPr>
          <p:nvPr>
            <p:ph idx="1"/>
          </p:nvPr>
        </p:nvSpPr>
        <p:spPr bwMode="auto">
          <a:xfrm>
            <a:off x="609600" y="1524000"/>
            <a:ext cx="8001000" cy="4495800"/>
          </a:xfrm>
          <a:prstGeom prst="rect">
            <a:avLst/>
          </a:prstGeom>
          <a:noFill/>
          <a:ln>
            <a:noFill/>
          </a:ln>
        </p:spPr>
        <p:txBody>
          <a:bodyPr vert="horz" wrap="square" lIns="91440" tIns="45720" rIns="91440" bIns="45720" numCol="1" anchor="t" anchorCtr="0" compatLnSpc="1"/>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5" name="AutoShape 4"/>
          <p:cNvSpPr>
            <a:spLocks noChangeArrowheads="1"/>
          </p:cNvSpPr>
          <p:nvPr userDrawn="1"/>
        </p:nvSpPr>
        <p:spPr bwMode="auto">
          <a:xfrm>
            <a:off x="609600" y="887016"/>
            <a:ext cx="7958138"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rgbClr val="488465"/>
          </a:solidFill>
          <a:ln w="9525">
            <a:solidFill>
              <a:srgbClr val="488465"/>
            </a:solidFill>
            <a:round/>
          </a:ln>
        </p:spPr>
        <p:txBody>
          <a:bodyPr/>
          <a:lstStyle/>
          <a:p>
            <a:endParaRPr lang="en-US" sz="2400" dirty="0">
              <a:solidFill>
                <a:srgbClr val="000000"/>
              </a:solidFill>
              <a:latin typeface="Times New Roman" panose="02020603050405020304" pitchFamily="18" charset="0"/>
              <a:ea typeface="+mn-ea"/>
              <a:cs typeface="+mn-cs"/>
            </a:endParaRPr>
          </a:p>
        </p:txBody>
      </p:sp>
      <p:sp>
        <p:nvSpPr>
          <p:cNvPr id="6" name="Line 5"/>
          <p:cNvSpPr>
            <a:spLocks noChangeShapeType="1"/>
          </p:cNvSpPr>
          <p:nvPr userDrawn="1"/>
        </p:nvSpPr>
        <p:spPr bwMode="auto">
          <a:xfrm flipV="1">
            <a:off x="609600" y="6408117"/>
            <a:ext cx="7924800" cy="0"/>
          </a:xfrm>
          <a:prstGeom prst="line">
            <a:avLst/>
          </a:prstGeom>
          <a:noFill/>
          <a:ln w="3175">
            <a:solidFill>
              <a:srgbClr val="488465"/>
            </a:solidFill>
            <a:round/>
          </a:ln>
        </p:spPr>
        <p:txBody>
          <a:bodyPr/>
          <a:lstStyle/>
          <a:p>
            <a:endParaRPr lang="en-US" sz="2400">
              <a:solidFill>
                <a:srgbClr val="000000"/>
              </a:solidFill>
              <a:latin typeface="Times New Roman" panose="02020603050405020304" pitchFamily="18" charset="0"/>
              <a:ea typeface="+mn-ea"/>
              <a:cs typeface="+mn-cs"/>
            </a:endParaRPr>
          </a:p>
        </p:txBody>
      </p:sp>
      <p:sp>
        <p:nvSpPr>
          <p:cNvPr id="7" name="Rectangle 6"/>
          <p:cNvSpPr>
            <a:spLocks noGrp="1" noChangeArrowheads="1"/>
          </p:cNvSpPr>
          <p:nvPr>
            <p:ph type="dt" sz="half" idx="2"/>
          </p:nvPr>
        </p:nvSpPr>
        <p:spPr bwMode="auto">
          <a:xfrm>
            <a:off x="609600" y="6481142"/>
            <a:ext cx="1981200" cy="476250"/>
          </a:xfrm>
          <a:prstGeom prst="rect">
            <a:avLst/>
          </a:prstGeom>
          <a:noFill/>
          <a:ln w="9525">
            <a:noFill/>
            <a:miter lim="800000"/>
          </a:ln>
          <a:effectLst/>
        </p:spPr>
        <p:txBody>
          <a:bodyPr vert="horz" wrap="square" lIns="91440" tIns="45720" rIns="91440" bIns="45720" numCol="1" anchor="t" anchorCtr="0" compatLnSpc="1"/>
          <a:lstStyle>
            <a:lvl1pPr>
              <a:defRPr sz="1200" smtClean="0">
                <a:ea typeface="宋体" panose="02010600030101010101" pitchFamily="2" charset="-122"/>
              </a:defRPr>
            </a:lvl1pPr>
          </a:lstStyle>
          <a:p>
            <a:pPr>
              <a:defRPr/>
            </a:pPr>
            <a:r>
              <a:rPr lang="en-US" altLang="zh-CN" dirty="0">
                <a:solidFill>
                  <a:srgbClr val="000000"/>
                </a:solidFill>
                <a:latin typeface="Times New Roman" panose="02020603050405020304" pitchFamily="18" charset="0"/>
              </a:rPr>
              <a:t>27/5/2023</a:t>
            </a:r>
            <a:endParaRPr lang="en-US" altLang="zh-CN" dirty="0">
              <a:solidFill>
                <a:srgbClr val="000000"/>
              </a:solidFill>
              <a:latin typeface="Times New Roman" panose="02020603050405020304" pitchFamily="18" charset="0"/>
              <a:cs typeface="+mn-cs"/>
            </a:endParaRPr>
          </a:p>
        </p:txBody>
      </p:sp>
      <p:sp>
        <p:nvSpPr>
          <p:cNvPr id="9" name="Rectangle 8"/>
          <p:cNvSpPr>
            <a:spLocks noGrp="1" noChangeArrowheads="1"/>
          </p:cNvSpPr>
          <p:nvPr>
            <p:ph type="sldNum" sz="quarter" idx="4"/>
          </p:nvPr>
        </p:nvSpPr>
        <p:spPr bwMode="auto">
          <a:xfrm>
            <a:off x="6553200" y="6481142"/>
            <a:ext cx="1981200" cy="476250"/>
          </a:xfrm>
          <a:prstGeom prst="rect">
            <a:avLst/>
          </a:prstGeom>
          <a:noFill/>
          <a:ln w="9525">
            <a:noFill/>
            <a:miter lim="800000"/>
          </a:ln>
          <a:effectLst/>
        </p:spPr>
        <p:txBody>
          <a:bodyPr vert="horz" wrap="square" lIns="91440" tIns="45720" rIns="91440" bIns="45720" numCol="1" anchor="t" anchorCtr="0" compatLnSpc="1"/>
          <a:lstStyle>
            <a:lvl1pPr algn="r">
              <a:defRPr sz="1200">
                <a:ea typeface="宋体" panose="02010600030101010101" pitchFamily="2" charset="-122"/>
              </a:defRPr>
            </a:lvl1pPr>
          </a:lstStyle>
          <a:p>
            <a:pPr>
              <a:defRPr/>
            </a:pPr>
            <a:fld id="{C8BB97B1-6691-4B3C-88A5-E44093606748}" type="slidenum">
              <a:rPr lang="en-US" altLang="zh-CN">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11" name="文本框 10"/>
          <p:cNvSpPr txBox="1"/>
          <p:nvPr userDrawn="1"/>
        </p:nvSpPr>
        <p:spPr>
          <a:xfrm>
            <a:off x="3059832" y="6481142"/>
            <a:ext cx="3024336" cy="307777"/>
          </a:xfrm>
          <a:prstGeom prst="rect">
            <a:avLst/>
          </a:prstGeom>
          <a:noFill/>
        </p:spPr>
        <p:txBody>
          <a:bodyPr wrap="square" rtlCol="0">
            <a:spAutoFit/>
          </a:bodyPr>
          <a:lstStyle/>
          <a:p>
            <a:pPr algn="ctr"/>
            <a:r>
              <a:rPr lang="en-US" altLang="zh-CN" sz="1400" kern="1200" dirty="0">
                <a:solidFill>
                  <a:schemeClr val="tx1"/>
                </a:solidFill>
                <a:latin typeface="+mn-lt"/>
                <a:ea typeface="+mn-ea"/>
                <a:cs typeface="+mn-cs"/>
              </a:rPr>
              <a:t>Towards Scalable </a:t>
            </a:r>
            <a:r>
              <a:rPr lang="en-US" altLang="zh-CN" sz="1400" dirty="0"/>
              <a:t>Feature Selection</a:t>
            </a:r>
            <a:endParaRPr lang="zh-CN" altLang="en-US" sz="14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8" name="灯片编号占位符 5"/>
          <p:cNvSpPr>
            <a:spLocks noGrp="1"/>
          </p:cNvSpPr>
          <p:nvPr>
            <p:ph type="sldNum" sz="quarter" idx="12"/>
          </p:nvPr>
        </p:nvSpPr>
        <p:spPr>
          <a:xfrm>
            <a:off x="6962778" y="6448251"/>
            <a:ext cx="2133600" cy="365125"/>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灯片编号占位符 5"/>
          <p:cNvSpPr>
            <a:spLocks noGrp="1"/>
          </p:cNvSpPr>
          <p:nvPr>
            <p:ph type="sldNum" sz="quarter" idx="12"/>
          </p:nvPr>
        </p:nvSpPr>
        <p:spPr>
          <a:xfrm>
            <a:off x="6962778" y="6448251"/>
            <a:ext cx="2133600" cy="365125"/>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灯片编号占位符 5"/>
          <p:cNvSpPr>
            <a:spLocks noGrp="1"/>
          </p:cNvSpPr>
          <p:nvPr>
            <p:ph type="sldNum" sz="quarter" idx="12"/>
          </p:nvPr>
        </p:nvSpPr>
        <p:spPr>
          <a:xfrm>
            <a:off x="6962778" y="6448251"/>
            <a:ext cx="2133600" cy="365125"/>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bwMode="auto">
          <a:xfrm>
            <a:off x="574675" y="-27384"/>
            <a:ext cx="8001000" cy="838200"/>
          </a:xfrm>
          <a:prstGeom prst="rect">
            <a:avLst/>
          </a:prstGeom>
          <a:noFill/>
          <a:ln>
            <a:noFill/>
          </a:ln>
        </p:spPr>
        <p:txBody>
          <a:bodyPr vert="horz" wrap="square" lIns="91440" tIns="45720" rIns="91440" bIns="45720" numCol="1" anchor="b" anchorCtr="0" compatLnSpc="1"/>
          <a:lstStyle/>
          <a:p>
            <a:pPr lvl="0"/>
            <a:r>
              <a:rPr lang="en-US" altLang="zh-CN"/>
              <a:t>Click to edit Master title style</a:t>
            </a:r>
            <a:endParaRPr lang="en-US" altLang="zh-CN"/>
          </a:p>
        </p:txBody>
      </p:sp>
      <p:sp>
        <p:nvSpPr>
          <p:cNvPr id="6" name="Rectangle 3"/>
          <p:cNvSpPr>
            <a:spLocks noGrp="1" noChangeArrowheads="1"/>
          </p:cNvSpPr>
          <p:nvPr>
            <p:ph idx="1"/>
          </p:nvPr>
        </p:nvSpPr>
        <p:spPr bwMode="auto">
          <a:xfrm>
            <a:off x="609600" y="1524000"/>
            <a:ext cx="8001000" cy="4495800"/>
          </a:xfrm>
          <a:prstGeom prst="rect">
            <a:avLst/>
          </a:prstGeom>
          <a:noFill/>
          <a:ln>
            <a:noFill/>
          </a:ln>
        </p:spPr>
        <p:txBody>
          <a:bodyPr vert="horz" wrap="square" lIns="91440" tIns="45720" rIns="91440" bIns="45720" numCol="1" anchor="t" anchorCtr="0" compatLnSpc="1"/>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7" name="AutoShape 4"/>
          <p:cNvSpPr>
            <a:spLocks noChangeArrowheads="1"/>
          </p:cNvSpPr>
          <p:nvPr userDrawn="1"/>
        </p:nvSpPr>
        <p:spPr bwMode="auto">
          <a:xfrm>
            <a:off x="609600" y="887016"/>
            <a:ext cx="7958138"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rgbClr val="488465"/>
          </a:solidFill>
          <a:ln w="9525">
            <a:solidFill>
              <a:srgbClr val="488465"/>
            </a:solidFill>
            <a:round/>
          </a:ln>
        </p:spPr>
        <p:txBody>
          <a:bodyPr/>
          <a:lstStyle/>
          <a:p>
            <a:endParaRPr lang="en-US" sz="2400" dirty="0">
              <a:solidFill>
                <a:srgbClr val="000000"/>
              </a:solidFill>
              <a:latin typeface="Times New Roman" panose="02020603050405020304" pitchFamily="18" charset="0"/>
              <a:ea typeface="+mn-ea"/>
              <a:cs typeface="+mn-cs"/>
            </a:endParaRPr>
          </a:p>
        </p:txBody>
      </p:sp>
      <p:sp>
        <p:nvSpPr>
          <p:cNvPr id="8" name="Line 5"/>
          <p:cNvSpPr>
            <a:spLocks noChangeShapeType="1"/>
          </p:cNvSpPr>
          <p:nvPr userDrawn="1"/>
        </p:nvSpPr>
        <p:spPr bwMode="auto">
          <a:xfrm flipV="1">
            <a:off x="609600" y="6408117"/>
            <a:ext cx="7924800" cy="0"/>
          </a:xfrm>
          <a:prstGeom prst="line">
            <a:avLst/>
          </a:prstGeom>
          <a:noFill/>
          <a:ln w="3175">
            <a:solidFill>
              <a:srgbClr val="488465"/>
            </a:solidFill>
            <a:round/>
          </a:ln>
        </p:spPr>
        <p:txBody>
          <a:bodyPr/>
          <a:lstStyle/>
          <a:p>
            <a:endParaRPr lang="en-US" sz="2400">
              <a:solidFill>
                <a:srgbClr val="000000"/>
              </a:solidFill>
              <a:latin typeface="Times New Roman" panose="02020603050405020304" pitchFamily="18" charset="0"/>
              <a:ea typeface="+mn-ea"/>
              <a:cs typeface="+mn-cs"/>
            </a:endParaRPr>
          </a:p>
        </p:txBody>
      </p:sp>
      <p:sp>
        <p:nvSpPr>
          <p:cNvPr id="10" name="Rectangle 8"/>
          <p:cNvSpPr>
            <a:spLocks noGrp="1" noChangeArrowheads="1"/>
          </p:cNvSpPr>
          <p:nvPr>
            <p:ph type="sldNum" sz="quarter" idx="4"/>
          </p:nvPr>
        </p:nvSpPr>
        <p:spPr bwMode="auto">
          <a:xfrm>
            <a:off x="6553200" y="6481142"/>
            <a:ext cx="1981200" cy="476250"/>
          </a:xfrm>
          <a:prstGeom prst="rect">
            <a:avLst/>
          </a:prstGeom>
          <a:noFill/>
          <a:ln w="9525">
            <a:noFill/>
            <a:miter lim="800000"/>
          </a:ln>
          <a:effectLst/>
        </p:spPr>
        <p:txBody>
          <a:bodyPr vert="horz" wrap="square" lIns="91440" tIns="45720" rIns="91440" bIns="45720" numCol="1" anchor="t" anchorCtr="0" compatLnSpc="1"/>
          <a:lstStyle>
            <a:lvl1pPr algn="r">
              <a:defRPr sz="1200">
                <a:ea typeface="宋体" panose="02010600030101010101" pitchFamily="2" charset="-122"/>
              </a:defRPr>
            </a:lvl1pPr>
          </a:lstStyle>
          <a:p>
            <a:pPr>
              <a:defRPr/>
            </a:pPr>
            <a:fld id="{C8BB97B1-6691-4B3C-88A5-E44093606748}" type="slidenum">
              <a:rPr lang="en-US" altLang="zh-CN">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8" name="灯片编号占位符 5"/>
          <p:cNvSpPr>
            <a:spLocks noGrp="1"/>
          </p:cNvSpPr>
          <p:nvPr>
            <p:ph type="sldNum" sz="quarter" idx="12"/>
          </p:nvPr>
        </p:nvSpPr>
        <p:spPr>
          <a:xfrm>
            <a:off x="6962778" y="6448251"/>
            <a:ext cx="2133600" cy="365125"/>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6" name="灯片编号占位符 5"/>
          <p:cNvSpPr>
            <a:spLocks noGrp="1"/>
          </p:cNvSpPr>
          <p:nvPr>
            <p:ph type="sldNum" sz="quarter" idx="12"/>
          </p:nvPr>
        </p:nvSpPr>
        <p:spPr>
          <a:xfrm>
            <a:off x="6876256" y="6381328"/>
            <a:ext cx="2133600" cy="365125"/>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灯片编号占位符 5"/>
          <p:cNvSpPr>
            <a:spLocks noGrp="1"/>
          </p:cNvSpPr>
          <p:nvPr>
            <p:ph type="sldNum" sz="quarter" idx="12"/>
          </p:nvPr>
        </p:nvSpPr>
        <p:spPr>
          <a:xfrm>
            <a:off x="6962778" y="6448251"/>
            <a:ext cx="2133600" cy="365125"/>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 name="灯片编号占位符 5"/>
          <p:cNvSpPr>
            <a:spLocks noGrp="1"/>
          </p:cNvSpPr>
          <p:nvPr>
            <p:ph type="sldNum" sz="quarter" idx="12"/>
          </p:nvPr>
        </p:nvSpPr>
        <p:spPr>
          <a:xfrm>
            <a:off x="6962778" y="6448251"/>
            <a:ext cx="2133600" cy="365125"/>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6" name="灯片编号占位符 5"/>
          <p:cNvSpPr>
            <a:spLocks noGrp="1"/>
          </p:cNvSpPr>
          <p:nvPr>
            <p:ph type="sldNum" sz="quarter" idx="12"/>
          </p:nvPr>
        </p:nvSpPr>
        <p:spPr>
          <a:xfrm>
            <a:off x="6962778" y="6448251"/>
            <a:ext cx="2133600" cy="365125"/>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a:xfrm>
            <a:off x="6962778" y="6448251"/>
            <a:ext cx="2133600" cy="365125"/>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8" name="灯片编号占位符 5"/>
          <p:cNvSpPr>
            <a:spLocks noGrp="1"/>
          </p:cNvSpPr>
          <p:nvPr>
            <p:ph type="sldNum" sz="quarter" idx="12"/>
          </p:nvPr>
        </p:nvSpPr>
        <p:spPr>
          <a:xfrm>
            <a:off x="6962778" y="6448251"/>
            <a:ext cx="2133600" cy="365125"/>
          </a:xfrm>
          <a:prstGeom prst="rect">
            <a:avLst/>
          </a:prstGeom>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灯片编号占位符 5"/>
          <p:cNvSpPr>
            <a:spLocks noGrp="1"/>
          </p:cNvSpPr>
          <p:nvPr>
            <p:ph type="sldNum" sz="quarter" idx="4"/>
          </p:nvPr>
        </p:nvSpPr>
        <p:spPr>
          <a:xfrm>
            <a:off x="6804248" y="6308725"/>
            <a:ext cx="2133600" cy="365125"/>
          </a:xfrm>
          <a:prstGeom prst="rect">
            <a:avLst/>
          </a:prstGeom>
        </p:spPr>
        <p:txBody>
          <a:bodyPr/>
          <a:lstStyle>
            <a:lvl1pPr algn="r">
              <a:defRPr/>
            </a:lvl1pPr>
          </a:lstStyle>
          <a:p>
            <a:fld id="{0C913308-F349-4B6D-A68A-DD1791B4A57B}" type="slidenum">
              <a:rPr lang="zh-CN" altLang="en-US" smtClean="0"/>
            </a:fld>
            <a:endParaRPr lang="zh-CN" altLang="en-US"/>
          </a:p>
        </p:txBody>
      </p:sp>
      <p:sp>
        <p:nvSpPr>
          <p:cNvPr id="9" name="矩形 8"/>
          <p:cNvSpPr/>
          <p:nvPr userDrawn="1"/>
        </p:nvSpPr>
        <p:spPr>
          <a:xfrm>
            <a:off x="0" y="1417638"/>
            <a:ext cx="9144000" cy="32354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wmf"/><Relationship Id="rId2" Type="http://schemas.openxmlformats.org/officeDocument/2006/relationships/oleObject" Target="../embeddings/oleObject1.bin"/><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11.wmf"/><Relationship Id="rId1"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2.jpeg"/></Relationships>
</file>

<file path=ppt/slides/_rels/slide23.xml.rels><?xml version="1.0" encoding="UTF-8" standalone="yes"?>
<Relationships xmlns="http://schemas.openxmlformats.org/package/2006/relationships"><Relationship Id="rId7" Type="http://schemas.openxmlformats.org/officeDocument/2006/relationships/vmlDrawing" Target="../drawings/vmlDrawing3.vml"/><Relationship Id="rId6" Type="http://schemas.openxmlformats.org/officeDocument/2006/relationships/slideLayout" Target="../slideLayouts/slideLayout2.xml"/><Relationship Id="rId5" Type="http://schemas.openxmlformats.org/officeDocument/2006/relationships/image" Target="../media/image16.wmf"/><Relationship Id="rId4" Type="http://schemas.openxmlformats.org/officeDocument/2006/relationships/oleObject" Target="../embeddings/oleObject4.bin"/><Relationship Id="rId3" Type="http://schemas.openxmlformats.org/officeDocument/2006/relationships/image" Target="../media/image15.wmf"/><Relationship Id="rId2" Type="http://schemas.openxmlformats.org/officeDocument/2006/relationships/oleObject" Target="../embeddings/oleObject3.bin"/><Relationship Id="rId1" Type="http://schemas.openxmlformats.org/officeDocument/2006/relationships/image" Target="../media/image14.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jpeg"/><Relationship Id="rId1" Type="http://schemas.openxmlformats.org/officeDocument/2006/relationships/image" Target="../media/image24.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jpeg"/><Relationship Id="rId1" Type="http://schemas.openxmlformats.org/officeDocument/2006/relationships/image" Target="../media/image24.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42.xml.rels><?xml version="1.0" encoding="UTF-8" standalone="yes"?>
<Relationships xmlns="http://schemas.openxmlformats.org/package/2006/relationships"><Relationship Id="rId9" Type="http://schemas.openxmlformats.org/officeDocument/2006/relationships/image" Target="../media/image50.jpeg"/><Relationship Id="rId8" Type="http://schemas.openxmlformats.org/officeDocument/2006/relationships/image" Target="../media/image49.jpeg"/><Relationship Id="rId7" Type="http://schemas.openxmlformats.org/officeDocument/2006/relationships/image" Target="../media/image48.jpeg"/><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 Id="rId3" Type="http://schemas.openxmlformats.org/officeDocument/2006/relationships/image" Target="../media/image44.jpeg"/><Relationship Id="rId2" Type="http://schemas.openxmlformats.org/officeDocument/2006/relationships/image" Target="../media/image43.jpeg"/><Relationship Id="rId12" Type="http://schemas.openxmlformats.org/officeDocument/2006/relationships/slideLayout" Target="../slideLayouts/slideLayout2.xml"/><Relationship Id="rId11" Type="http://schemas.openxmlformats.org/officeDocument/2006/relationships/image" Target="../media/image52.jpeg"/><Relationship Id="rId10" Type="http://schemas.openxmlformats.org/officeDocument/2006/relationships/image" Target="../media/image51.jpeg"/><Relationship Id="rId1" Type="http://schemas.openxmlformats.org/officeDocument/2006/relationships/image" Target="../media/image42.png"/></Relationships>
</file>

<file path=ppt/slides/_rels/slide43.xml.rels><?xml version="1.0" encoding="UTF-8" standalone="yes"?>
<Relationships xmlns="http://schemas.openxmlformats.org/package/2006/relationships"><Relationship Id="rId9" Type="http://schemas.openxmlformats.org/officeDocument/2006/relationships/image" Target="../media/image59.jpeg"/><Relationship Id="rId8" Type="http://schemas.openxmlformats.org/officeDocument/2006/relationships/image" Target="../media/image58.jpeg"/><Relationship Id="rId7" Type="http://schemas.openxmlformats.org/officeDocument/2006/relationships/image" Target="../media/image48.jpeg"/><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 Id="rId3" Type="http://schemas.openxmlformats.org/officeDocument/2006/relationships/image" Target="../media/image54.jpeg"/><Relationship Id="rId2" Type="http://schemas.openxmlformats.org/officeDocument/2006/relationships/image" Target="../media/image43.jpeg"/><Relationship Id="rId12" Type="http://schemas.openxmlformats.org/officeDocument/2006/relationships/slideLayout" Target="../slideLayouts/slideLayout2.xml"/><Relationship Id="rId11" Type="http://schemas.openxmlformats.org/officeDocument/2006/relationships/image" Target="../media/image61.jpeg"/><Relationship Id="rId10" Type="http://schemas.openxmlformats.org/officeDocument/2006/relationships/image" Target="../media/image60.jpeg"/><Relationship Id="rId1"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image" Target="../media/image63.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9.jpeg"/><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image" Target="../media/image66.png"/></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73.jpeg"/><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image" Target="../media/image74.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6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95.png"/><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7.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8.png"/><Relationship Id="rId1" Type="http://schemas.openxmlformats.org/officeDocument/2006/relationships/image" Target="../media/image97.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5.jpeg"/><Relationship Id="rId1" Type="http://schemas.openxmlformats.org/officeDocument/2006/relationships/image" Target="../media/image10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2348880"/>
            <a:ext cx="9144000" cy="1470025"/>
          </a:xfrm>
        </p:spPr>
        <p:txBody>
          <a:bodyPr>
            <a:noAutofit/>
          </a:bodyPr>
          <a:lstStyle/>
          <a:p>
            <a:r>
              <a:rPr lang="zh-CN" altLang="en-US" sz="4000" b="1" dirty="0">
                <a:solidFill>
                  <a:srgbClr val="C00000"/>
                </a:solidFill>
                <a:latin typeface="Comic Sans MS (标题)"/>
              </a:rPr>
              <a:t>决 策 树</a:t>
            </a:r>
            <a:endParaRPr lang="zh-CN" altLang="en-US" sz="4000" b="1" dirty="0">
              <a:solidFill>
                <a:srgbClr val="C00000"/>
              </a:solidFill>
              <a:latin typeface="Comic Sans MS (标题)"/>
            </a:endParaRPr>
          </a:p>
        </p:txBody>
      </p:sp>
      <p:sp>
        <p:nvSpPr>
          <p:cNvPr id="7" name="object 8"/>
          <p:cNvSpPr/>
          <p:nvPr/>
        </p:nvSpPr>
        <p:spPr>
          <a:xfrm>
            <a:off x="1209675" y="1024393"/>
            <a:ext cx="6772275" cy="600075"/>
          </a:xfrm>
          <a:prstGeom prst="rect">
            <a:avLst/>
          </a:prstGeom>
          <a:blipFill>
            <a:blip r:embed="rId1" cstate="print"/>
            <a:stretch>
              <a:fillRect/>
            </a:stretch>
          </a:blipFill>
        </p:spPr>
        <p:txBody>
          <a:bodyPr wrap="square" lIns="0" tIns="0" rIns="0" bIns="0" rtlCol="0">
            <a:noAutofit/>
          </a:bodyPr>
          <a:lstStyle/>
          <a:p>
            <a:endParaRPr dirty="0"/>
          </a:p>
        </p:txBody>
      </p:sp>
      <p:sp>
        <p:nvSpPr>
          <p:cNvPr id="8" name="object 9"/>
          <p:cNvSpPr txBox="1"/>
          <p:nvPr/>
        </p:nvSpPr>
        <p:spPr>
          <a:xfrm>
            <a:off x="1" y="1065032"/>
            <a:ext cx="9144000" cy="945381"/>
          </a:xfrm>
          <a:prstGeom prst="rect">
            <a:avLst/>
          </a:prstGeom>
        </p:spPr>
        <p:txBody>
          <a:bodyPr vert="horz" wrap="square" lIns="0" tIns="0" rIns="0" bIns="0" rtlCol="0">
            <a:noAutofit/>
          </a:bodyPr>
          <a:lstStyle/>
          <a:p>
            <a:pPr marL="12700" algn="ctr"/>
            <a:r>
              <a:rPr lang="zh-CN" altLang="en-US" sz="5400" dirty="0">
                <a:solidFill>
                  <a:srgbClr val="002060"/>
                </a:solidFill>
                <a:latin typeface="+mj-ea"/>
                <a:ea typeface="+mj-ea"/>
                <a:cs typeface="Arial" panose="020B0604020202020204"/>
              </a:rPr>
              <a:t>数据分析与实践</a:t>
            </a:r>
            <a:endParaRPr lang="zh-CN" altLang="en-US" sz="5400" dirty="0">
              <a:solidFill>
                <a:srgbClr val="002060"/>
              </a:solidFill>
              <a:latin typeface="+mj-ea"/>
              <a:ea typeface="+mj-ea"/>
              <a:cs typeface="Arial" panose="020B0604020202020204"/>
            </a:endParaRPr>
          </a:p>
        </p:txBody>
      </p:sp>
      <p:sp>
        <p:nvSpPr>
          <p:cNvPr id="13" name="object 13"/>
          <p:cNvSpPr/>
          <p:nvPr/>
        </p:nvSpPr>
        <p:spPr>
          <a:xfrm>
            <a:off x="923812" y="2106312"/>
            <a:ext cx="7344000" cy="0"/>
          </a:xfrm>
          <a:custGeom>
            <a:avLst/>
            <a:gdLst/>
            <a:ahLst/>
            <a:cxnLst/>
            <a:rect l="l" t="t" r="r" b="b"/>
            <a:pathLst>
              <a:path w="6750545">
                <a:moveTo>
                  <a:pt x="0" y="0"/>
                </a:moveTo>
                <a:lnTo>
                  <a:pt x="6750545" y="0"/>
                </a:lnTo>
              </a:path>
            </a:pathLst>
          </a:custGeom>
          <a:ln w="38100">
            <a:solidFill>
              <a:srgbClr val="C00000"/>
            </a:solidFill>
          </a:ln>
        </p:spPr>
        <p:txBody>
          <a:bodyPr wrap="square" lIns="0" tIns="0" rIns="0" bIns="0" rtlCol="0">
            <a:noAutofit/>
          </a:bodyPr>
          <a:lstStyle/>
          <a:p>
            <a:endParaRPr dirty="0"/>
          </a:p>
        </p:txBody>
      </p:sp>
      <p:sp>
        <p:nvSpPr>
          <p:cNvPr id="14" name="object 14"/>
          <p:cNvSpPr/>
          <p:nvPr/>
        </p:nvSpPr>
        <p:spPr>
          <a:xfrm>
            <a:off x="923812" y="2204864"/>
            <a:ext cx="7344000" cy="0"/>
          </a:xfrm>
          <a:custGeom>
            <a:avLst/>
            <a:gdLst/>
            <a:ahLst/>
            <a:cxnLst/>
            <a:rect l="l" t="t" r="r" b="b"/>
            <a:pathLst>
              <a:path w="6750545">
                <a:moveTo>
                  <a:pt x="0" y="0"/>
                </a:moveTo>
                <a:lnTo>
                  <a:pt x="6750545" y="0"/>
                </a:lnTo>
              </a:path>
            </a:pathLst>
          </a:custGeom>
          <a:ln w="9534">
            <a:solidFill>
              <a:srgbClr val="C00000"/>
            </a:solidFill>
          </a:ln>
        </p:spPr>
        <p:txBody>
          <a:bodyPr wrap="square" lIns="0" tIns="0" rIns="0" bIns="0" rtlCol="0">
            <a:noAutofit/>
          </a:bodyPr>
          <a:lstStyle/>
          <a:p>
            <a:endParaRPr dirty="0"/>
          </a:p>
        </p:txBody>
      </p:sp>
      <p:sp>
        <p:nvSpPr>
          <p:cNvPr id="5" name="副标题 2"/>
          <p:cNvSpPr txBox="1"/>
          <p:nvPr/>
        </p:nvSpPr>
        <p:spPr bwMode="auto">
          <a:xfrm>
            <a:off x="0" y="3861048"/>
            <a:ext cx="9144000"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noAutofit/>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eaLnBrk="1" fontAlgn="auto" hangingPunct="1">
              <a:spcBef>
                <a:spcPts val="0"/>
              </a:spcBef>
              <a:spcAft>
                <a:spcPts val="0"/>
              </a:spcAft>
              <a:defRPr/>
            </a:pPr>
            <a:r>
              <a:rPr lang="zh-CN" altLang="en-US" sz="2800" b="1" kern="0" dirty="0">
                <a:solidFill>
                  <a:srgbClr val="002060"/>
                </a:solidFill>
                <a:latin typeface="Times New Roman" panose="02020603050405020304" pitchFamily="18" charset="0"/>
                <a:ea typeface="仿宋" panose="02010609060101010101" charset="-122"/>
                <a:cs typeface="Times New Roman" panose="02020603050405020304" pitchFamily="18" charset="0"/>
              </a:rPr>
              <a:t>罗 川</a:t>
            </a:r>
            <a:endParaRPr lang="en-US" altLang="zh-CN" sz="2800" b="1" kern="0" dirty="0">
              <a:solidFill>
                <a:srgbClr val="002060"/>
              </a:solidFill>
              <a:latin typeface="Times New Roman" panose="02020603050405020304" pitchFamily="18" charset="0"/>
              <a:ea typeface="仿宋" panose="02010609060101010101" charset="-122"/>
              <a:cs typeface="Times New Roman" panose="02020603050405020304" pitchFamily="18" charset="0"/>
            </a:endParaRPr>
          </a:p>
          <a:p>
            <a:pPr eaLnBrk="1" fontAlgn="auto" hangingPunct="1">
              <a:spcBef>
                <a:spcPts val="0"/>
              </a:spcBef>
              <a:spcAft>
                <a:spcPts val="0"/>
              </a:spcAft>
              <a:defRPr/>
            </a:pPr>
            <a:endParaRPr lang="en-US" altLang="zh-CN" sz="2000" b="1" kern="0" dirty="0">
              <a:solidFill>
                <a:srgbClr val="002060"/>
              </a:solidFill>
              <a:latin typeface="Times New Roman" panose="02020603050405020304" pitchFamily="18" charset="0"/>
              <a:ea typeface="仿宋" panose="02010609060101010101" charset="-122"/>
              <a:cs typeface="Times New Roman" panose="02020603050405020304" pitchFamily="18" charset="0"/>
            </a:endParaRPr>
          </a:p>
          <a:p>
            <a:pPr eaLnBrk="1" fontAlgn="auto" hangingPunct="1">
              <a:spcBef>
                <a:spcPts val="0"/>
              </a:spcBef>
              <a:spcAft>
                <a:spcPts val="0"/>
              </a:spcAft>
              <a:defRPr/>
            </a:pPr>
            <a:r>
              <a:rPr lang="zh-CN" altLang="en-US" sz="2800" b="1" kern="0" dirty="0">
                <a:solidFill>
                  <a:srgbClr val="002060"/>
                </a:solidFill>
                <a:latin typeface="Times New Roman" panose="02020603050405020304" pitchFamily="18" charset="0"/>
                <a:ea typeface="仿宋" panose="02010609060101010101" charset="-122"/>
                <a:cs typeface="Times New Roman" panose="02020603050405020304" pitchFamily="18" charset="0"/>
              </a:rPr>
              <a:t>四川大学 计算机学院</a:t>
            </a:r>
            <a:endParaRPr lang="en-US" altLang="zh-CN" sz="2800" b="1" kern="0" dirty="0">
              <a:solidFill>
                <a:srgbClr val="002060"/>
              </a:solidFill>
              <a:latin typeface="Times New Roman" panose="02020603050405020304" pitchFamily="18" charset="0"/>
              <a:ea typeface="仿宋" panose="02010609060101010101" charset="-122"/>
              <a:cs typeface="Times New Roman" panose="02020603050405020304" pitchFamily="18" charset="0"/>
            </a:endParaRPr>
          </a:p>
          <a:p>
            <a:pPr eaLnBrk="1" fontAlgn="auto" hangingPunct="1">
              <a:spcBef>
                <a:spcPts val="0"/>
              </a:spcBef>
              <a:spcAft>
                <a:spcPts val="0"/>
              </a:spcAft>
              <a:defRPr/>
            </a:pPr>
            <a:endParaRPr lang="en-US" altLang="zh-CN" sz="2400" dirty="0">
              <a:solidFill>
                <a:srgbClr val="002060"/>
              </a:solidFill>
              <a:latin typeface="Arial" panose="020B0604020202020204"/>
              <a:cs typeface="Arial" panose="020B0604020202020204"/>
            </a:endParaRPr>
          </a:p>
          <a:p>
            <a:pPr eaLnBrk="1" fontAlgn="auto" hangingPunct="1">
              <a:spcBef>
                <a:spcPts val="0"/>
              </a:spcBef>
              <a:spcAft>
                <a:spcPts val="0"/>
              </a:spcAft>
              <a:defRPr/>
            </a:pPr>
            <a:r>
              <a:rPr lang="en-US" altLang="zh-CN" sz="2400" dirty="0">
                <a:solidFill>
                  <a:srgbClr val="002060"/>
                </a:solidFill>
                <a:latin typeface="Arial" panose="020B0604020202020204"/>
                <a:cs typeface="Arial" panose="020B0604020202020204"/>
              </a:rPr>
              <a:t>cluo@scu.edu.cn</a:t>
            </a:r>
            <a:endParaRPr lang="en-US" altLang="zh-CN" sz="2400" dirty="0">
              <a:solidFill>
                <a:srgbClr val="002060"/>
              </a:solidFill>
              <a:latin typeface="Arial" panose="020B0604020202020204"/>
              <a:cs typeface="Arial" panose="020B0604020202020204"/>
            </a:endParaRPr>
          </a:p>
        </p:txBody>
      </p:sp>
      <p:pic>
        <p:nvPicPr>
          <p:cNvPr id="6" name="Picture 9"/>
          <p:cNvPicPr>
            <a:picLocks noChangeAspect="1" noChangeArrowheads="1"/>
          </p:cNvPicPr>
          <p:nvPr/>
        </p:nvPicPr>
        <p:blipFill>
          <a:blip r:embed="rId2" cstate="screen"/>
          <a:srcRect/>
          <a:stretch>
            <a:fillRect/>
          </a:stretch>
        </p:blipFill>
        <p:spPr bwMode="auto">
          <a:xfrm>
            <a:off x="246395" y="163140"/>
            <a:ext cx="1080120" cy="107046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26395"/>
    </mc:Choice>
    <mc:Fallback>
      <p:transition spd="slow" advTm="2639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400" dirty="0">
                <a:solidFill>
                  <a:srgbClr val="000000"/>
                </a:solidFill>
                <a:latin typeface="微软雅黑" panose="020B0503020204020204" charset="-122"/>
              </a:rPr>
              <a:t>决策树简史</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Content Placeholder 2"/>
          <p:cNvSpPr txBox="1"/>
          <p:nvPr/>
        </p:nvSpPr>
        <p:spPr bwMode="auto">
          <a:xfrm>
            <a:off x="413097" y="1052736"/>
            <a:ext cx="8317805" cy="1368152"/>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第一个决策树算法：</a:t>
            </a:r>
            <a:r>
              <a:rPr lang="en-US" altLang="zh-CN" sz="2400" b="1" dirty="0">
                <a:solidFill>
                  <a:srgbClr val="00B050"/>
                </a:solidFill>
                <a:latin typeface="+mj-lt"/>
                <a:ea typeface="+mj-ea"/>
              </a:rPr>
              <a:t>CLS</a:t>
            </a:r>
            <a:r>
              <a:rPr lang="en-US" altLang="zh-CN" sz="2400" dirty="0">
                <a:latin typeface="+mj-lt"/>
                <a:ea typeface="+mj-ea"/>
              </a:rPr>
              <a:t> (Concept Learning System)</a:t>
            </a:r>
            <a:endParaRPr lang="zh-CN" altLang="en-US" sz="2400" dirty="0">
              <a:latin typeface="+mj-lt"/>
              <a:ea typeface="+mj-ea"/>
            </a:endParaRPr>
          </a:p>
          <a:p>
            <a:pPr lvl="1"/>
            <a:r>
              <a:rPr lang="en-US" altLang="zh-CN" sz="2000" dirty="0">
                <a:latin typeface="+mj-lt"/>
                <a:ea typeface="+mj-ea"/>
              </a:rPr>
              <a:t>[E. B. Hunt, J. Marin, and P. T. Stone’s book “Experiments in Induction” published by Academic Press in 1966]</a:t>
            </a:r>
            <a:endParaRPr lang="zh-CN" altLang="en-US" sz="2000" dirty="0">
              <a:latin typeface="+mj-lt"/>
              <a:ea typeface="+mj-ea"/>
            </a:endParaRPr>
          </a:p>
          <a:p>
            <a:pPr lvl="1"/>
            <a:endParaRPr lang="zh-CN" altLang="en-US" sz="2400" dirty="0">
              <a:latin typeface="+mj-lt"/>
              <a:ea typeface="+mj-ea"/>
            </a:endParaRPr>
          </a:p>
          <a:p>
            <a:pPr lvl="1"/>
            <a:endParaRPr lang="zh-CN" altLang="en-US" sz="2400" dirty="0">
              <a:latin typeface="+mj-lt"/>
              <a:ea typeface="+mj-ea"/>
            </a:endParaRPr>
          </a:p>
        </p:txBody>
      </p:sp>
      <p:sp>
        <p:nvSpPr>
          <p:cNvPr id="6" name="Content Placeholder 2"/>
          <p:cNvSpPr txBox="1"/>
          <p:nvPr/>
        </p:nvSpPr>
        <p:spPr bwMode="auto">
          <a:xfrm>
            <a:off x="418327" y="2132856"/>
            <a:ext cx="8317805" cy="1656185"/>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使决策树受到关注、成为机器学习主流技术的算法：</a:t>
            </a:r>
            <a:r>
              <a:rPr lang="en-US" altLang="zh-CN" sz="2400" b="1" dirty="0">
                <a:solidFill>
                  <a:srgbClr val="00B050"/>
                </a:solidFill>
                <a:latin typeface="+mj-lt"/>
                <a:ea typeface="+mj-ea"/>
              </a:rPr>
              <a:t>ID3</a:t>
            </a:r>
            <a:endParaRPr lang="zh-CN" altLang="en-US" sz="2400" b="1" dirty="0">
              <a:solidFill>
                <a:srgbClr val="00B050"/>
              </a:solidFill>
              <a:latin typeface="+mj-lt"/>
              <a:ea typeface="+mj-ea"/>
            </a:endParaRPr>
          </a:p>
          <a:p>
            <a:pPr lvl="1"/>
            <a:r>
              <a:rPr lang="en-US" altLang="zh-CN" sz="2000" dirty="0">
                <a:latin typeface="+mj-lt"/>
                <a:ea typeface="+mj-ea"/>
              </a:rPr>
              <a:t>[J. R. Quinlan’s paper in a book “Expert Systems in the Micro	Electronic Age” edited by D. Michie, published by Edinburgh University Press in 1979]</a:t>
            </a:r>
            <a:endParaRPr lang="zh-CN" altLang="en-US" sz="2000" dirty="0">
              <a:latin typeface="+mj-lt"/>
              <a:ea typeface="+mj-ea"/>
            </a:endParaRPr>
          </a:p>
          <a:p>
            <a:pPr lvl="1"/>
            <a:endParaRPr lang="zh-CN" altLang="en-US" sz="2400" dirty="0">
              <a:latin typeface="+mj-lt"/>
              <a:ea typeface="+mj-ea"/>
            </a:endParaRPr>
          </a:p>
          <a:p>
            <a:pPr lvl="1"/>
            <a:endParaRPr lang="zh-CN" altLang="en-US" sz="2400" dirty="0">
              <a:latin typeface="+mj-lt"/>
              <a:ea typeface="+mj-ea"/>
            </a:endParaRPr>
          </a:p>
          <a:p>
            <a:pPr lvl="1"/>
            <a:endParaRPr lang="zh-CN" altLang="en-US" sz="2400" dirty="0">
              <a:latin typeface="+mj-lt"/>
              <a:ea typeface="+mj-ea"/>
            </a:endParaRPr>
          </a:p>
        </p:txBody>
      </p:sp>
      <p:sp>
        <p:nvSpPr>
          <p:cNvPr id="7" name="Content Placeholder 2"/>
          <p:cNvSpPr txBox="1"/>
          <p:nvPr/>
        </p:nvSpPr>
        <p:spPr bwMode="auto">
          <a:xfrm>
            <a:off x="418327" y="3573016"/>
            <a:ext cx="7178009" cy="1368153"/>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最常用的决策树算法：</a:t>
            </a:r>
            <a:r>
              <a:rPr lang="en-US" altLang="zh-CN" sz="2400" b="1" dirty="0">
                <a:solidFill>
                  <a:srgbClr val="00B050"/>
                </a:solidFill>
                <a:latin typeface="+mj-lt"/>
                <a:ea typeface="+mj-ea"/>
              </a:rPr>
              <a:t>C4.5</a:t>
            </a:r>
            <a:endParaRPr lang="zh-CN" altLang="en-US" sz="2400" b="1" dirty="0">
              <a:solidFill>
                <a:srgbClr val="00B050"/>
              </a:solidFill>
              <a:latin typeface="+mj-lt"/>
              <a:ea typeface="+mj-ea"/>
            </a:endParaRPr>
          </a:p>
          <a:p>
            <a:pPr lvl="1"/>
            <a:r>
              <a:rPr lang="en-US" altLang="zh-CN" sz="2000" dirty="0">
                <a:latin typeface="+mj-lt"/>
                <a:ea typeface="+mj-ea"/>
              </a:rPr>
              <a:t>[J. R. Quinlan’s book “C4.5: Programs for Machine Learning” published by Morgan Kaufmann in 1993]</a:t>
            </a:r>
            <a:endParaRPr lang="zh-CN" altLang="en-US" sz="2000" dirty="0">
              <a:latin typeface="+mj-lt"/>
              <a:ea typeface="+mj-ea"/>
            </a:endParaRPr>
          </a:p>
          <a:p>
            <a:pPr lvl="1"/>
            <a:endParaRPr lang="zh-CN" altLang="en-US" sz="2400" dirty="0">
              <a:latin typeface="+mj-lt"/>
              <a:ea typeface="+mj-ea"/>
            </a:endParaRPr>
          </a:p>
          <a:p>
            <a:pPr lvl="1"/>
            <a:endParaRPr lang="zh-CN" altLang="en-US" sz="2400" dirty="0">
              <a:latin typeface="+mj-lt"/>
              <a:ea typeface="+mj-ea"/>
            </a:endParaRPr>
          </a:p>
          <a:p>
            <a:pPr lvl="1"/>
            <a:endParaRPr lang="zh-CN" altLang="en-US" sz="2400" dirty="0">
              <a:latin typeface="+mj-lt"/>
              <a:ea typeface="+mj-ea"/>
            </a:endParaRPr>
          </a:p>
          <a:p>
            <a:pPr lvl="1"/>
            <a:endParaRPr lang="zh-CN" altLang="en-US" sz="2400" dirty="0">
              <a:latin typeface="+mj-lt"/>
              <a:ea typeface="+mj-ea"/>
            </a:endParaRPr>
          </a:p>
        </p:txBody>
      </p:sp>
      <p:sp>
        <p:nvSpPr>
          <p:cNvPr id="8" name="Content Placeholder 2"/>
          <p:cNvSpPr txBox="1"/>
          <p:nvPr/>
        </p:nvSpPr>
        <p:spPr bwMode="auto">
          <a:xfrm>
            <a:off x="418327" y="4653136"/>
            <a:ext cx="8317805" cy="1368153"/>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可以用于回归任务的决策树算法：</a:t>
            </a:r>
            <a:r>
              <a:rPr lang="en-US" altLang="zh-CN" sz="2400" b="1" dirty="0">
                <a:solidFill>
                  <a:srgbClr val="00B050"/>
                </a:solidFill>
                <a:latin typeface="+mj-lt"/>
                <a:ea typeface="+mj-ea"/>
              </a:rPr>
              <a:t>CART</a:t>
            </a:r>
            <a:r>
              <a:rPr lang="en-US" altLang="zh-CN" sz="2400" dirty="0">
                <a:latin typeface="+mj-lt"/>
                <a:ea typeface="+mj-ea"/>
              </a:rPr>
              <a:t> (Classification and Regression Tree</a:t>
            </a:r>
            <a:endParaRPr lang="zh-CN" altLang="en-US" sz="2400" dirty="0">
              <a:latin typeface="+mj-lt"/>
              <a:ea typeface="+mj-ea"/>
            </a:endParaRPr>
          </a:p>
          <a:p>
            <a:pPr lvl="1"/>
            <a:r>
              <a:rPr lang="en-US" altLang="zh-CN" sz="2000" dirty="0">
                <a:latin typeface="+mj-lt"/>
                <a:ea typeface="+mj-ea"/>
              </a:rPr>
              <a:t>[L. </a:t>
            </a:r>
            <a:r>
              <a:rPr lang="en-US" altLang="zh-CN" sz="2000" dirty="0" err="1">
                <a:latin typeface="+mj-lt"/>
                <a:ea typeface="+mj-ea"/>
              </a:rPr>
              <a:t>Breiman</a:t>
            </a:r>
            <a:r>
              <a:rPr lang="en-US" altLang="zh-CN" sz="2000" dirty="0">
                <a:latin typeface="+mj-lt"/>
                <a:ea typeface="+mj-ea"/>
              </a:rPr>
              <a:t>, J. H. Friedman, R. A. </a:t>
            </a:r>
            <a:r>
              <a:rPr lang="en-US" altLang="zh-CN" sz="2000" dirty="0" err="1">
                <a:latin typeface="+mj-lt"/>
                <a:ea typeface="+mj-ea"/>
              </a:rPr>
              <a:t>Olshen</a:t>
            </a:r>
            <a:r>
              <a:rPr lang="en-US" altLang="zh-CN" sz="2000" dirty="0">
                <a:latin typeface="+mj-lt"/>
                <a:ea typeface="+mj-ea"/>
              </a:rPr>
              <a:t>, and C. J. Stone’s book “Classification and Regression Trees” published by Wadsworth in 1984]</a:t>
            </a:r>
            <a:endParaRPr lang="zh-CN" altLang="en-US" sz="2000" dirty="0">
              <a:latin typeface="+mj-lt"/>
              <a:ea typeface="+mj-ea"/>
            </a:endParaRPr>
          </a:p>
          <a:p>
            <a:pPr lvl="1"/>
            <a:endParaRPr lang="zh-CN" altLang="en-US" sz="2400" dirty="0">
              <a:latin typeface="+mj-lt"/>
              <a:ea typeface="+mj-ea"/>
            </a:endParaRPr>
          </a:p>
          <a:p>
            <a:pPr lvl="1"/>
            <a:endParaRPr lang="zh-CN" altLang="en-US" sz="2400" dirty="0">
              <a:latin typeface="+mj-lt"/>
              <a:ea typeface="+mj-ea"/>
            </a:endParaRPr>
          </a:p>
          <a:p>
            <a:pPr lvl="1"/>
            <a:endParaRPr lang="zh-CN" altLang="en-US" sz="2400" dirty="0">
              <a:latin typeface="+mj-lt"/>
              <a:ea typeface="+mj-ea"/>
            </a:endParaRPr>
          </a:p>
          <a:p>
            <a:pPr lvl="1"/>
            <a:endParaRPr lang="zh-CN" altLang="en-US" sz="2400" dirty="0">
              <a:latin typeface="+mj-lt"/>
              <a:ea typeface="+mj-ea"/>
            </a:endParaRPr>
          </a:p>
          <a:p>
            <a:pPr lvl="1"/>
            <a:endParaRPr lang="zh-CN" altLang="en-US" sz="2400" dirty="0">
              <a:latin typeface="+mj-lt"/>
              <a:ea typeface="+mj-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solidFill>
                  <a:srgbClr val="000000"/>
                </a:solidFill>
                <a:latin typeface="微软雅黑" panose="020B0503020204020204" charset="-122"/>
              </a:rPr>
              <a:t>决策树</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Content Placeholder 2"/>
          <p:cNvSpPr txBox="1"/>
          <p:nvPr/>
        </p:nvSpPr>
        <p:spPr bwMode="auto">
          <a:xfrm>
            <a:off x="413097" y="1268759"/>
            <a:ext cx="8317805" cy="2088232"/>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学习策略：“</a:t>
            </a:r>
            <a:r>
              <a:rPr lang="zh-CN" altLang="en-US" sz="2400" b="1" dirty="0">
                <a:solidFill>
                  <a:srgbClr val="00B050"/>
                </a:solidFill>
                <a:latin typeface="+mj-lt"/>
                <a:ea typeface="+mj-ea"/>
              </a:rPr>
              <a:t>分而治之</a:t>
            </a:r>
            <a:r>
              <a:rPr lang="zh-CN" altLang="en-US" sz="2400" dirty="0">
                <a:latin typeface="+mj-lt"/>
                <a:ea typeface="+mj-ea"/>
              </a:rPr>
              <a:t>”</a:t>
            </a:r>
            <a:r>
              <a:rPr lang="en-US" altLang="zh-CN" sz="2400" dirty="0">
                <a:latin typeface="+mj-lt"/>
                <a:ea typeface="+mj-ea"/>
              </a:rPr>
              <a:t>(divide-and-conquer)</a:t>
            </a:r>
            <a:endParaRPr lang="zh-CN" altLang="en-US" sz="2400" dirty="0">
              <a:latin typeface="+mj-lt"/>
              <a:ea typeface="+mj-ea"/>
            </a:endParaRPr>
          </a:p>
          <a:p>
            <a:pPr lvl="1"/>
            <a:r>
              <a:rPr lang="zh-CN" altLang="en-US" sz="2400" dirty="0">
                <a:latin typeface="+mj-lt"/>
                <a:ea typeface="+mj-ea"/>
              </a:rPr>
              <a:t>自根至叶的递归过程</a:t>
            </a:r>
            <a:endParaRPr lang="en-US" altLang="zh-CN" sz="2400" dirty="0">
              <a:latin typeface="+mj-lt"/>
              <a:ea typeface="+mj-ea"/>
            </a:endParaRPr>
          </a:p>
          <a:p>
            <a:pPr lvl="1"/>
            <a:r>
              <a:rPr lang="zh-CN" altLang="en-US" sz="2400" dirty="0">
                <a:latin typeface="+mj-lt"/>
                <a:ea typeface="+mj-ea"/>
              </a:rPr>
              <a:t>在每个中间结点寻找一个“划分”</a:t>
            </a:r>
            <a:r>
              <a:rPr lang="en-US" altLang="zh-CN" sz="2400" dirty="0">
                <a:latin typeface="+mj-lt"/>
                <a:ea typeface="+mj-ea"/>
              </a:rPr>
              <a:t>(split or test)</a:t>
            </a:r>
            <a:r>
              <a:rPr lang="zh-CN" altLang="en-US" sz="2400" dirty="0">
                <a:latin typeface="+mj-lt"/>
                <a:ea typeface="+mj-ea"/>
              </a:rPr>
              <a:t>属性</a:t>
            </a:r>
            <a:endParaRPr lang="en-US" altLang="zh-CN" sz="2400" dirty="0">
              <a:latin typeface="+mj-lt"/>
              <a:ea typeface="+mj-ea"/>
            </a:endParaRPr>
          </a:p>
          <a:p>
            <a:pPr lvl="1"/>
            <a:r>
              <a:rPr lang="zh-CN" altLang="en-US" sz="2400" dirty="0">
                <a:latin typeface="+mj-lt"/>
                <a:ea typeface="+mj-ea"/>
              </a:rPr>
              <a:t>从顶往下，依次对样本的（一个或多个）属性进行判断，直到决策树的叶节点并导出最终结果。</a:t>
            </a:r>
            <a:endParaRPr lang="zh-CN" altLang="en-US" sz="2400" dirty="0">
              <a:latin typeface="+mj-lt"/>
              <a:ea typeface="+mj-ea"/>
            </a:endParaRPr>
          </a:p>
          <a:p>
            <a:pPr lvl="1"/>
            <a:endParaRPr lang="zh-CN" altLang="en-US" sz="2400" dirty="0">
              <a:latin typeface="+mj-lt"/>
              <a:ea typeface="+mj-ea"/>
            </a:endParaRPr>
          </a:p>
          <a:p>
            <a:pPr lvl="1"/>
            <a:endParaRPr lang="zh-CN" altLang="en-US" sz="2000" dirty="0">
              <a:latin typeface="+mj-lt"/>
              <a:ea typeface="+mj-ea"/>
            </a:endParaRPr>
          </a:p>
          <a:p>
            <a:pPr lvl="1"/>
            <a:endParaRPr lang="zh-CN" altLang="en-US" sz="2400" dirty="0">
              <a:latin typeface="+mj-lt"/>
              <a:ea typeface="+mj-ea"/>
            </a:endParaRPr>
          </a:p>
          <a:p>
            <a:pPr lvl="1"/>
            <a:endParaRPr lang="zh-CN" altLang="en-US" sz="2400" dirty="0">
              <a:latin typeface="+mj-lt"/>
              <a:ea typeface="+mj-ea"/>
            </a:endParaRPr>
          </a:p>
        </p:txBody>
      </p:sp>
      <p:sp>
        <p:nvSpPr>
          <p:cNvPr id="6" name="Content Placeholder 2"/>
          <p:cNvSpPr txBox="1"/>
          <p:nvPr/>
        </p:nvSpPr>
        <p:spPr bwMode="auto">
          <a:xfrm>
            <a:off x="413096" y="3640714"/>
            <a:ext cx="8317805" cy="2380574"/>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三种停止条件：</a:t>
            </a:r>
            <a:endParaRPr lang="zh-CN" altLang="en-US" sz="2400" dirty="0">
              <a:latin typeface="+mj-lt"/>
              <a:ea typeface="+mj-ea"/>
            </a:endParaRPr>
          </a:p>
          <a:p>
            <a:pPr lvl="1"/>
            <a:r>
              <a:rPr lang="zh-CN" altLang="en-US" sz="2400" dirty="0">
                <a:latin typeface="+mj-lt"/>
                <a:ea typeface="+mj-ea"/>
              </a:rPr>
              <a:t>当前结点包含的</a:t>
            </a:r>
            <a:r>
              <a:rPr lang="zh-CN" altLang="en-US" sz="2400" b="1" dirty="0">
                <a:solidFill>
                  <a:srgbClr val="00B050"/>
                </a:solidFill>
                <a:latin typeface="+mj-lt"/>
                <a:ea typeface="+mj-ea"/>
              </a:rPr>
              <a:t>样本全属于同一类别</a:t>
            </a:r>
            <a:r>
              <a:rPr lang="zh-CN" altLang="en-US" sz="2400" dirty="0">
                <a:latin typeface="+mj-lt"/>
                <a:ea typeface="+mj-ea"/>
              </a:rPr>
              <a:t>，无需划分</a:t>
            </a:r>
            <a:endParaRPr lang="en-US" altLang="zh-CN" sz="2400" dirty="0">
              <a:latin typeface="+mj-lt"/>
              <a:ea typeface="+mj-ea"/>
            </a:endParaRPr>
          </a:p>
          <a:p>
            <a:pPr lvl="1"/>
            <a:r>
              <a:rPr lang="zh-CN" altLang="en-US" sz="2400" dirty="0">
                <a:latin typeface="+mj-lt"/>
                <a:ea typeface="+mj-ea"/>
              </a:rPr>
              <a:t>当前</a:t>
            </a:r>
            <a:r>
              <a:rPr lang="zh-CN" altLang="en-US" sz="2400" b="1" dirty="0">
                <a:solidFill>
                  <a:srgbClr val="00B050"/>
                </a:solidFill>
                <a:latin typeface="+mj-lt"/>
                <a:ea typeface="+mj-ea"/>
              </a:rPr>
              <a:t>属性集为空</a:t>
            </a:r>
            <a:r>
              <a:rPr lang="zh-CN" altLang="en-US" sz="2400" dirty="0">
                <a:latin typeface="+mj-lt"/>
                <a:ea typeface="+mj-ea"/>
              </a:rPr>
              <a:t>，或是所有样本在</a:t>
            </a:r>
            <a:r>
              <a:rPr lang="zh-CN" altLang="en-US" sz="2400" b="1" dirty="0">
                <a:solidFill>
                  <a:srgbClr val="00B050"/>
                </a:solidFill>
                <a:latin typeface="+mj-lt"/>
                <a:ea typeface="+mj-ea"/>
              </a:rPr>
              <a:t>所有属性上取值相同</a:t>
            </a:r>
            <a:r>
              <a:rPr lang="zh-CN" altLang="en-US" sz="2400" dirty="0">
                <a:latin typeface="+mj-lt"/>
                <a:ea typeface="+mj-ea"/>
              </a:rPr>
              <a:t>，无法划分</a:t>
            </a:r>
            <a:r>
              <a:rPr lang="en-US" altLang="zh-CN" sz="2400" dirty="0">
                <a:latin typeface="+mj-lt"/>
                <a:ea typeface="+mj-ea"/>
              </a:rPr>
              <a:t>;</a:t>
            </a:r>
            <a:endParaRPr lang="en-US" altLang="zh-CN" sz="2400" dirty="0">
              <a:latin typeface="+mj-lt"/>
              <a:ea typeface="+mj-ea"/>
            </a:endParaRPr>
          </a:p>
          <a:p>
            <a:pPr lvl="1"/>
            <a:r>
              <a:rPr lang="zh-CN" altLang="en-US" sz="2400" dirty="0">
                <a:latin typeface="+mj-lt"/>
                <a:ea typeface="+mj-ea"/>
              </a:rPr>
              <a:t>当前结点包含的</a:t>
            </a:r>
            <a:r>
              <a:rPr lang="zh-CN" altLang="en-US" sz="2400" b="1" dirty="0">
                <a:solidFill>
                  <a:srgbClr val="00B050"/>
                </a:solidFill>
                <a:latin typeface="+mj-lt"/>
                <a:ea typeface="+mj-ea"/>
              </a:rPr>
              <a:t>样本集合为空</a:t>
            </a:r>
            <a:r>
              <a:rPr lang="zh-CN" altLang="en-US" sz="2400" dirty="0">
                <a:latin typeface="+mj-lt"/>
                <a:ea typeface="+mj-ea"/>
              </a:rPr>
              <a:t>，不能划分。</a:t>
            </a:r>
            <a:endParaRPr lang="zh-CN" altLang="en-US" sz="2400" dirty="0">
              <a:latin typeface="+mj-lt"/>
              <a:ea typeface="+mj-ea"/>
            </a:endParaRPr>
          </a:p>
          <a:p>
            <a:pPr lvl="1"/>
            <a:endParaRPr lang="zh-CN" altLang="en-US" sz="2000" dirty="0">
              <a:latin typeface="+mj-lt"/>
              <a:ea typeface="+mj-ea"/>
            </a:endParaRPr>
          </a:p>
          <a:p>
            <a:pPr lvl="1"/>
            <a:endParaRPr lang="zh-CN" altLang="en-US" sz="2400" dirty="0">
              <a:latin typeface="+mj-lt"/>
              <a:ea typeface="+mj-ea"/>
            </a:endParaRPr>
          </a:p>
          <a:p>
            <a:pPr lvl="1"/>
            <a:endParaRPr lang="zh-CN" altLang="en-US" sz="2400" dirty="0">
              <a:latin typeface="+mj-lt"/>
              <a:ea typeface="+mj-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400" dirty="0">
                <a:latin typeface="+mj-lt"/>
                <a:ea typeface="+mj-ea"/>
              </a:rPr>
              <a:t>基本算法</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pic>
        <p:nvPicPr>
          <p:cNvPr id="6" name="图片 5" descr="ws_7CBC.tmp"/>
          <p:cNvPicPr/>
          <p:nvPr/>
        </p:nvPicPr>
        <p:blipFill>
          <a:blip r:embed="rId1" cstate="print"/>
          <a:stretch>
            <a:fillRect/>
          </a:stretch>
        </p:blipFill>
        <p:spPr>
          <a:xfrm>
            <a:off x="611560" y="980728"/>
            <a:ext cx="7670800" cy="5448300"/>
          </a:xfrm>
          <a:prstGeom prst="rect">
            <a:avLst/>
          </a:prstGeom>
        </p:spPr>
      </p:pic>
      <p:sp>
        <p:nvSpPr>
          <p:cNvPr id="8" name="TextBox 33"/>
          <p:cNvSpPr txBox="1"/>
          <p:nvPr/>
        </p:nvSpPr>
        <p:spPr>
          <a:xfrm>
            <a:off x="4807001" y="2132856"/>
            <a:ext cx="1154162" cy="219932"/>
          </a:xfrm>
          <a:prstGeom prst="rect">
            <a:avLst/>
          </a:prstGeom>
          <a:noFill/>
        </p:spPr>
        <p:txBody>
          <a:bodyPr vert="horz" wrap="none" lIns="0" tIns="0" rIns="0" bIns="0" rtlCol="0">
            <a:spAutoFit/>
          </a:bodyPr>
          <a:lstStyle/>
          <a:p>
            <a:pPr>
              <a:lnSpc>
                <a:spcPts val="1730"/>
              </a:lnSpc>
            </a:pPr>
            <a:r>
              <a:rPr lang="zh-CN" altLang="en-US" dirty="0">
                <a:solidFill>
                  <a:srgbClr val="0000FF"/>
                </a:solidFill>
                <a:latin typeface="微软雅黑" panose="020B0503020204020204" charset="-122"/>
                <a:ea typeface="宋体" panose="02010600030101010101" pitchFamily="2" charset="-122"/>
              </a:rPr>
              <a:t>递归返回，</a:t>
            </a:r>
            <a:endParaRPr lang="zh-CN" altLang="en-US" dirty="0">
              <a:solidFill>
                <a:srgbClr val="0000FF"/>
              </a:solidFill>
              <a:latin typeface="微软雅黑" panose="020B0503020204020204" charset="-122"/>
              <a:ea typeface="宋体" panose="02010600030101010101" pitchFamily="2" charset="-122"/>
            </a:endParaRPr>
          </a:p>
        </p:txBody>
      </p:sp>
      <p:sp>
        <p:nvSpPr>
          <p:cNvPr id="10" name="TextBox 34"/>
          <p:cNvSpPr txBox="1"/>
          <p:nvPr/>
        </p:nvSpPr>
        <p:spPr>
          <a:xfrm>
            <a:off x="4807001" y="2414390"/>
            <a:ext cx="730969" cy="262892"/>
          </a:xfrm>
          <a:prstGeom prst="rect">
            <a:avLst/>
          </a:prstGeom>
          <a:noFill/>
        </p:spPr>
        <p:txBody>
          <a:bodyPr vert="horz" wrap="none" lIns="0" tIns="0" rIns="0" bIns="0" rtlCol="0">
            <a:spAutoFit/>
          </a:bodyPr>
          <a:lstStyle/>
          <a:p>
            <a:pPr>
              <a:lnSpc>
                <a:spcPts val="2180"/>
              </a:lnSpc>
            </a:pPr>
            <a:r>
              <a:rPr lang="zh-CN" altLang="en-US" dirty="0">
                <a:solidFill>
                  <a:srgbClr val="0000FF"/>
                </a:solidFill>
                <a:latin typeface="微软雅黑" panose="020B0503020204020204" charset="-122"/>
                <a:ea typeface="宋体" panose="02010600030101010101" pitchFamily="2" charset="-122"/>
              </a:rPr>
              <a:t>情形</a:t>
            </a:r>
            <a:r>
              <a:rPr lang="en-US" altLang="zh-CN" dirty="0">
                <a:solidFill>
                  <a:srgbClr val="0000FF"/>
                </a:solidFill>
                <a:latin typeface="Times New Roman" panose="02020603050405020304"/>
                <a:ea typeface="宋体" panose="02010600030101010101" pitchFamily="2" charset="-122"/>
              </a:rPr>
              <a:t>(1)</a:t>
            </a:r>
            <a:endParaRPr lang="zh-CN" altLang="en-US" dirty="0">
              <a:solidFill>
                <a:srgbClr val="0000FF"/>
              </a:solidFill>
              <a:latin typeface="Times New Roman" panose="02020603050405020304"/>
              <a:ea typeface="宋体" panose="02010600030101010101" pitchFamily="2" charset="-122"/>
            </a:endParaRPr>
          </a:p>
        </p:txBody>
      </p:sp>
      <p:sp>
        <p:nvSpPr>
          <p:cNvPr id="12" name="TextBox 35"/>
          <p:cNvSpPr txBox="1"/>
          <p:nvPr/>
        </p:nvSpPr>
        <p:spPr>
          <a:xfrm>
            <a:off x="7832280" y="2996952"/>
            <a:ext cx="1154162" cy="219932"/>
          </a:xfrm>
          <a:prstGeom prst="rect">
            <a:avLst/>
          </a:prstGeom>
          <a:noFill/>
        </p:spPr>
        <p:txBody>
          <a:bodyPr vert="horz" wrap="none" lIns="0" tIns="0" rIns="0" bIns="0" rtlCol="0">
            <a:spAutoFit/>
          </a:bodyPr>
          <a:lstStyle/>
          <a:p>
            <a:pPr>
              <a:lnSpc>
                <a:spcPts val="1730"/>
              </a:lnSpc>
            </a:pPr>
            <a:r>
              <a:rPr lang="zh-CN" altLang="en-US" dirty="0">
                <a:solidFill>
                  <a:srgbClr val="0000FF"/>
                </a:solidFill>
                <a:latin typeface="微软雅黑" panose="020B0503020204020204" charset="-122"/>
                <a:ea typeface="宋体" panose="02010600030101010101" pitchFamily="2" charset="-122"/>
              </a:rPr>
              <a:t>递归返回，</a:t>
            </a:r>
            <a:endParaRPr lang="zh-CN" altLang="en-US" dirty="0">
              <a:solidFill>
                <a:srgbClr val="0000FF"/>
              </a:solidFill>
              <a:latin typeface="微软雅黑" panose="020B0503020204020204" charset="-122"/>
              <a:ea typeface="宋体" panose="02010600030101010101" pitchFamily="2" charset="-122"/>
            </a:endParaRPr>
          </a:p>
        </p:txBody>
      </p:sp>
      <p:sp>
        <p:nvSpPr>
          <p:cNvPr id="14" name="TextBox 36"/>
          <p:cNvSpPr txBox="1"/>
          <p:nvPr/>
        </p:nvSpPr>
        <p:spPr>
          <a:xfrm>
            <a:off x="7832280" y="3284984"/>
            <a:ext cx="730969" cy="262892"/>
          </a:xfrm>
          <a:prstGeom prst="rect">
            <a:avLst/>
          </a:prstGeom>
          <a:noFill/>
        </p:spPr>
        <p:txBody>
          <a:bodyPr vert="horz" wrap="none" lIns="0" tIns="0" rIns="0" bIns="0" rtlCol="0">
            <a:spAutoFit/>
          </a:bodyPr>
          <a:lstStyle/>
          <a:p>
            <a:pPr>
              <a:lnSpc>
                <a:spcPts val="2180"/>
              </a:lnSpc>
            </a:pPr>
            <a:r>
              <a:rPr lang="zh-CN" altLang="en-US" dirty="0">
                <a:solidFill>
                  <a:srgbClr val="0000FF"/>
                </a:solidFill>
                <a:latin typeface="微软雅黑" panose="020B0503020204020204" charset="-122"/>
                <a:ea typeface="宋体" panose="02010600030101010101" pitchFamily="2" charset="-122"/>
              </a:rPr>
              <a:t>情形</a:t>
            </a:r>
            <a:r>
              <a:rPr lang="en-US" altLang="zh-CN" dirty="0">
                <a:solidFill>
                  <a:srgbClr val="0000FF"/>
                </a:solidFill>
                <a:latin typeface="Times New Roman" panose="02020603050405020304"/>
                <a:ea typeface="宋体" panose="02010600030101010101" pitchFamily="2" charset="-122"/>
              </a:rPr>
              <a:t>(2)</a:t>
            </a:r>
            <a:endParaRPr lang="zh-CN" altLang="en-US" dirty="0">
              <a:solidFill>
                <a:srgbClr val="0000FF"/>
              </a:solidFill>
              <a:latin typeface="Times New Roman" panose="02020603050405020304"/>
              <a:ea typeface="宋体" panose="02010600030101010101" pitchFamily="2" charset="-122"/>
            </a:endParaRPr>
          </a:p>
        </p:txBody>
      </p:sp>
      <p:sp>
        <p:nvSpPr>
          <p:cNvPr id="16" name="TextBox 37"/>
          <p:cNvSpPr txBox="1"/>
          <p:nvPr/>
        </p:nvSpPr>
        <p:spPr>
          <a:xfrm>
            <a:off x="8024016" y="4547494"/>
            <a:ext cx="1154162" cy="219932"/>
          </a:xfrm>
          <a:prstGeom prst="rect">
            <a:avLst/>
          </a:prstGeom>
          <a:noFill/>
        </p:spPr>
        <p:txBody>
          <a:bodyPr vert="horz" wrap="none" lIns="0" tIns="0" rIns="0" bIns="0" rtlCol="0">
            <a:spAutoFit/>
          </a:bodyPr>
          <a:lstStyle/>
          <a:p>
            <a:pPr>
              <a:lnSpc>
                <a:spcPts val="1730"/>
              </a:lnSpc>
            </a:pPr>
            <a:r>
              <a:rPr lang="zh-CN" altLang="en-US" dirty="0">
                <a:solidFill>
                  <a:srgbClr val="0000FF"/>
                </a:solidFill>
                <a:latin typeface="微软雅黑" panose="020B0503020204020204" charset="-122"/>
                <a:ea typeface="宋体" panose="02010600030101010101" pitchFamily="2" charset="-122"/>
              </a:rPr>
              <a:t>递归返回，</a:t>
            </a:r>
            <a:endParaRPr lang="zh-CN" altLang="en-US" dirty="0">
              <a:solidFill>
                <a:srgbClr val="0000FF"/>
              </a:solidFill>
              <a:latin typeface="微软雅黑" panose="020B0503020204020204" charset="-122"/>
              <a:ea typeface="宋体" panose="02010600030101010101" pitchFamily="2" charset="-122"/>
            </a:endParaRPr>
          </a:p>
        </p:txBody>
      </p:sp>
      <p:sp>
        <p:nvSpPr>
          <p:cNvPr id="18" name="TextBox 38"/>
          <p:cNvSpPr txBox="1"/>
          <p:nvPr/>
        </p:nvSpPr>
        <p:spPr>
          <a:xfrm>
            <a:off x="8024016" y="4787754"/>
            <a:ext cx="730969" cy="262892"/>
          </a:xfrm>
          <a:prstGeom prst="rect">
            <a:avLst/>
          </a:prstGeom>
          <a:noFill/>
        </p:spPr>
        <p:txBody>
          <a:bodyPr vert="horz" wrap="none" lIns="0" tIns="0" rIns="0" bIns="0" rtlCol="0">
            <a:spAutoFit/>
          </a:bodyPr>
          <a:lstStyle/>
          <a:p>
            <a:pPr>
              <a:lnSpc>
                <a:spcPts val="2180"/>
              </a:lnSpc>
            </a:pPr>
            <a:r>
              <a:rPr lang="zh-CN" altLang="en-US" dirty="0">
                <a:solidFill>
                  <a:srgbClr val="0000FF"/>
                </a:solidFill>
                <a:latin typeface="微软雅黑" panose="020B0503020204020204" charset="-122"/>
                <a:ea typeface="宋体" panose="02010600030101010101" pitchFamily="2" charset="-122"/>
              </a:rPr>
              <a:t>情形</a:t>
            </a:r>
            <a:r>
              <a:rPr lang="en-US" altLang="zh-CN" dirty="0">
                <a:solidFill>
                  <a:srgbClr val="0000FF"/>
                </a:solidFill>
                <a:latin typeface="Times New Roman" panose="02020603050405020304"/>
                <a:ea typeface="宋体" panose="02010600030101010101" pitchFamily="2" charset="-122"/>
              </a:rPr>
              <a:t>(3)</a:t>
            </a:r>
            <a:endParaRPr lang="zh-CN" altLang="en-US" dirty="0">
              <a:solidFill>
                <a:srgbClr val="0000FF"/>
              </a:solidFill>
              <a:latin typeface="Times New Roman" panose="02020603050405020304"/>
              <a:ea typeface="宋体" panose="02010600030101010101" pitchFamily="2" charset="-122"/>
            </a:endParaRPr>
          </a:p>
        </p:txBody>
      </p:sp>
      <p:sp>
        <p:nvSpPr>
          <p:cNvPr id="20" name="TextBox 39"/>
          <p:cNvSpPr txBox="1"/>
          <p:nvPr/>
        </p:nvSpPr>
        <p:spPr>
          <a:xfrm>
            <a:off x="4447426" y="3607736"/>
            <a:ext cx="2257028" cy="194284"/>
          </a:xfrm>
          <a:prstGeom prst="rect">
            <a:avLst/>
          </a:prstGeom>
          <a:noFill/>
        </p:spPr>
        <p:txBody>
          <a:bodyPr vert="horz" wrap="none" lIns="0" tIns="0" rIns="0" bIns="0" rtlCol="0">
            <a:spAutoFit/>
          </a:bodyPr>
          <a:lstStyle/>
          <a:p>
            <a:pPr>
              <a:lnSpc>
                <a:spcPts val="1535"/>
              </a:lnSpc>
            </a:pPr>
            <a:r>
              <a:rPr lang="zh-CN" altLang="en-US" sz="1595">
                <a:solidFill>
                  <a:srgbClr val="000000"/>
                </a:solidFill>
                <a:latin typeface="微软雅黑" panose="020B0503020204020204" charset="-122"/>
                <a:ea typeface="宋体" panose="02010600030101010101" pitchFamily="2" charset="-122"/>
              </a:rPr>
              <a:t>利用当前结点的后验分布</a:t>
            </a:r>
            <a:endParaRPr lang="zh-CN" altLang="en-US" sz="1595">
              <a:solidFill>
                <a:srgbClr val="000000"/>
              </a:solidFill>
              <a:latin typeface="微软雅黑" panose="020B0503020204020204" charset="-122"/>
              <a:ea typeface="宋体" panose="02010600030101010101" pitchFamily="2" charset="-122"/>
            </a:endParaRPr>
          </a:p>
        </p:txBody>
      </p:sp>
      <p:sp>
        <p:nvSpPr>
          <p:cNvPr id="21" name="TextBox 40"/>
          <p:cNvSpPr txBox="1"/>
          <p:nvPr/>
        </p:nvSpPr>
        <p:spPr>
          <a:xfrm>
            <a:off x="5989263" y="5144171"/>
            <a:ext cx="2257028" cy="436017"/>
          </a:xfrm>
          <a:prstGeom prst="rect">
            <a:avLst/>
          </a:prstGeom>
          <a:noFill/>
        </p:spPr>
        <p:txBody>
          <a:bodyPr vert="horz" wrap="none" lIns="0" tIns="0" rIns="0" bIns="0" rtlCol="0">
            <a:spAutoFit/>
          </a:bodyPr>
          <a:lstStyle/>
          <a:p>
            <a:pPr>
              <a:lnSpc>
                <a:spcPts val="1535"/>
              </a:lnSpc>
            </a:pPr>
            <a:r>
              <a:rPr lang="zh-CN" altLang="en-US" sz="1595" dirty="0">
                <a:solidFill>
                  <a:srgbClr val="000000"/>
                </a:solidFill>
                <a:latin typeface="微软雅黑" panose="020B0503020204020204" charset="-122"/>
                <a:ea typeface="宋体" panose="02010600030101010101" pitchFamily="2" charset="-122"/>
              </a:rPr>
              <a:t>将父结点的样本分布作为</a:t>
            </a:r>
            <a:endParaRPr lang="zh-CN" altLang="en-US" sz="1595" dirty="0">
              <a:solidFill>
                <a:srgbClr val="000000"/>
              </a:solidFill>
              <a:latin typeface="微软雅黑" panose="020B0503020204020204" charset="-122"/>
              <a:ea typeface="宋体" panose="02010600030101010101" pitchFamily="2" charset="-122"/>
            </a:endParaRPr>
          </a:p>
          <a:p>
            <a:pPr>
              <a:lnSpc>
                <a:spcPts val="1860"/>
              </a:lnSpc>
            </a:pPr>
            <a:r>
              <a:rPr lang="zh-CN" altLang="en-US" sz="1595" dirty="0">
                <a:solidFill>
                  <a:srgbClr val="000000"/>
                </a:solidFill>
                <a:latin typeface="微软雅黑" panose="020B0503020204020204" charset="-122"/>
                <a:ea typeface="宋体" panose="02010600030101010101" pitchFamily="2" charset="-122"/>
              </a:rPr>
              <a:t>当前结点的先验分布</a:t>
            </a:r>
            <a:endParaRPr lang="zh-CN" altLang="en-US" sz="1595" dirty="0">
              <a:solidFill>
                <a:srgbClr val="000000"/>
              </a:solidFill>
              <a:latin typeface="微软雅黑" panose="020B0503020204020204" charset="-122"/>
              <a:ea typeface="宋体" panose="02010600030101010101" pitchFamily="2" charset="-122"/>
            </a:endParaRPr>
          </a:p>
        </p:txBody>
      </p:sp>
      <p:sp>
        <p:nvSpPr>
          <p:cNvPr id="23" name="TextBox 41"/>
          <p:cNvSpPr txBox="1"/>
          <p:nvPr/>
        </p:nvSpPr>
        <p:spPr>
          <a:xfrm>
            <a:off x="4249155" y="5847929"/>
            <a:ext cx="1846659" cy="218008"/>
          </a:xfrm>
          <a:prstGeom prst="rect">
            <a:avLst/>
          </a:prstGeom>
          <a:noFill/>
        </p:spPr>
        <p:txBody>
          <a:bodyPr vert="horz" wrap="none" lIns="0" tIns="0" rIns="0" bIns="0" rtlCol="0">
            <a:spAutoFit/>
          </a:bodyPr>
          <a:lstStyle/>
          <a:p>
            <a:pPr>
              <a:lnSpc>
                <a:spcPts val="1730"/>
              </a:lnSpc>
            </a:pPr>
            <a:r>
              <a:rPr lang="zh-CN" altLang="en-US" dirty="0">
                <a:solidFill>
                  <a:srgbClr val="FF0000"/>
                </a:solidFill>
                <a:latin typeface="微软雅黑" panose="020B0503020204020204" charset="-122"/>
                <a:ea typeface="宋体" panose="02010600030101010101" pitchFamily="2" charset="-122"/>
              </a:rPr>
              <a:t>决策树算法的核心</a:t>
            </a:r>
            <a:endParaRPr lang="zh-CN" altLang="en-US" dirty="0">
              <a:solidFill>
                <a:srgbClr val="FF0000"/>
              </a:solidFill>
              <a:latin typeface="微软雅黑" panose="020B0503020204020204" charset="-122"/>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solidFill>
                  <a:srgbClr val="000000"/>
                </a:solidFill>
                <a:latin typeface="微软雅黑" panose="020B0503020204020204" charset="-122"/>
              </a:rPr>
              <a:t>决策树</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graphicFrame>
        <p:nvGraphicFramePr>
          <p:cNvPr id="5" name="Group 60"/>
          <p:cNvGraphicFramePr>
            <a:graphicFrameLocks noGrp="1"/>
          </p:cNvGraphicFramePr>
          <p:nvPr/>
        </p:nvGraphicFramePr>
        <p:xfrm>
          <a:off x="331253" y="1734465"/>
          <a:ext cx="4248150" cy="4121471"/>
        </p:xfrm>
        <a:graphic>
          <a:graphicData uri="http://schemas.openxmlformats.org/drawingml/2006/table">
            <a:tbl>
              <a:tblPr/>
              <a:tblGrid>
                <a:gridCol w="792162"/>
                <a:gridCol w="1333500"/>
                <a:gridCol w="1060450"/>
                <a:gridCol w="1062038"/>
              </a:tblGrid>
              <a:tr h="4333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人员</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眼睛颜色</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头发颜色</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所属人种</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33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黑色</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黑色</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黄种人</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60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蓝色</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金色</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白种人</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33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灰色</a:t>
                      </a:r>
                      <a:endPar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金色</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白种人</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33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蓝色</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红色</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白种人</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33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灰色</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红色</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白种人</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33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黑色</a:t>
                      </a:r>
                      <a:endPar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金色</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混血</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4975">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灰色</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黑色</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混血</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338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蓝色</a:t>
                      </a:r>
                      <a:endPar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黑色</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混血</a:t>
                      </a:r>
                      <a:endPar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Text Box 62"/>
          <p:cNvSpPr txBox="1">
            <a:spLocks noChangeArrowheads="1"/>
          </p:cNvSpPr>
          <p:nvPr/>
        </p:nvSpPr>
        <p:spPr bwMode="auto">
          <a:xfrm>
            <a:off x="1423223" y="1167135"/>
            <a:ext cx="2031325" cy="461665"/>
          </a:xfrm>
          <a:prstGeom prst="rect">
            <a:avLst/>
          </a:prstGeom>
          <a:noFill/>
          <a:ln>
            <a:noFill/>
          </a:ln>
          <a:effectLst/>
        </p:spPr>
        <p:txBody>
          <a:bodyPr wrap="none">
            <a:spAutoFit/>
          </a:bodyPr>
          <a:lstStyle/>
          <a:p>
            <a:r>
              <a:rPr lang="zh-CN" altLang="en-US" sz="2400" dirty="0"/>
              <a:t>决策树的构建</a:t>
            </a:r>
            <a:endParaRPr lang="zh-CN" altLang="en-US" sz="2400" dirty="0"/>
          </a:p>
        </p:txBody>
      </p:sp>
      <p:sp>
        <p:nvSpPr>
          <p:cNvPr id="7" name="Oval 63"/>
          <p:cNvSpPr>
            <a:spLocks noChangeArrowheads="1"/>
          </p:cNvSpPr>
          <p:nvPr/>
        </p:nvSpPr>
        <p:spPr bwMode="auto">
          <a:xfrm>
            <a:off x="6300192" y="1556792"/>
            <a:ext cx="1584325" cy="719137"/>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zh-CN" altLang="en-US" dirty="0"/>
              <a:t>眼睛颜色</a:t>
            </a:r>
            <a:endParaRPr lang="zh-CN" altLang="en-US" dirty="0"/>
          </a:p>
        </p:txBody>
      </p:sp>
      <p:sp>
        <p:nvSpPr>
          <p:cNvPr id="8" name="Line 65"/>
          <p:cNvSpPr>
            <a:spLocks noChangeShapeType="1"/>
          </p:cNvSpPr>
          <p:nvPr/>
        </p:nvSpPr>
        <p:spPr bwMode="auto">
          <a:xfrm flipH="1">
            <a:off x="5508030" y="2275929"/>
            <a:ext cx="1584325" cy="504825"/>
          </a:xfrm>
          <a:prstGeom prst="line">
            <a:avLst/>
          </a:prstGeom>
          <a:noFill/>
          <a:ln w="9525">
            <a:solidFill>
              <a:schemeClr val="tx1"/>
            </a:solidFill>
            <a:round/>
          </a:ln>
          <a:effectLst/>
        </p:spPr>
        <p:txBody>
          <a:bodyPr/>
          <a:lstStyle/>
          <a:p>
            <a:endParaRPr lang="zh-CN" altLang="en-US"/>
          </a:p>
        </p:txBody>
      </p:sp>
      <p:sp>
        <p:nvSpPr>
          <p:cNvPr id="9" name="Line 66"/>
          <p:cNvSpPr>
            <a:spLocks noChangeShapeType="1"/>
          </p:cNvSpPr>
          <p:nvPr/>
        </p:nvSpPr>
        <p:spPr bwMode="auto">
          <a:xfrm>
            <a:off x="7092354" y="2275929"/>
            <a:ext cx="0" cy="720725"/>
          </a:xfrm>
          <a:prstGeom prst="line">
            <a:avLst/>
          </a:prstGeom>
          <a:noFill/>
          <a:ln w="9525">
            <a:solidFill>
              <a:schemeClr val="tx1"/>
            </a:solidFill>
            <a:round/>
          </a:ln>
          <a:effectLst/>
        </p:spPr>
        <p:txBody>
          <a:bodyPr/>
          <a:lstStyle/>
          <a:p>
            <a:endParaRPr lang="zh-CN" altLang="en-US"/>
          </a:p>
        </p:txBody>
      </p:sp>
      <p:sp>
        <p:nvSpPr>
          <p:cNvPr id="10" name="Line 67"/>
          <p:cNvSpPr>
            <a:spLocks noChangeShapeType="1"/>
          </p:cNvSpPr>
          <p:nvPr/>
        </p:nvSpPr>
        <p:spPr bwMode="auto">
          <a:xfrm>
            <a:off x="7092355" y="2275928"/>
            <a:ext cx="1368425" cy="649288"/>
          </a:xfrm>
          <a:prstGeom prst="line">
            <a:avLst/>
          </a:prstGeom>
          <a:noFill/>
          <a:ln w="9525">
            <a:solidFill>
              <a:schemeClr val="tx1"/>
            </a:solidFill>
            <a:round/>
          </a:ln>
          <a:effectLst/>
        </p:spPr>
        <p:txBody>
          <a:bodyPr/>
          <a:lstStyle/>
          <a:p>
            <a:endParaRPr lang="zh-CN" altLang="en-US"/>
          </a:p>
        </p:txBody>
      </p:sp>
      <p:sp>
        <p:nvSpPr>
          <p:cNvPr id="11" name="Oval 68"/>
          <p:cNvSpPr>
            <a:spLocks noChangeArrowheads="1"/>
          </p:cNvSpPr>
          <p:nvPr/>
        </p:nvSpPr>
        <p:spPr bwMode="auto">
          <a:xfrm>
            <a:off x="4644429" y="2780754"/>
            <a:ext cx="1441450" cy="1008063"/>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en-US" altLang="zh-CN" dirty="0"/>
              <a:t>[1</a:t>
            </a:r>
            <a:r>
              <a:rPr lang="zh-CN" altLang="en-US" dirty="0"/>
              <a:t>，</a:t>
            </a:r>
            <a:r>
              <a:rPr lang="en-US" altLang="zh-CN" dirty="0"/>
              <a:t>6]</a:t>
            </a:r>
            <a:endParaRPr lang="en-US" altLang="zh-CN" dirty="0"/>
          </a:p>
        </p:txBody>
      </p:sp>
      <p:sp>
        <p:nvSpPr>
          <p:cNvPr id="12" name="Oval 70"/>
          <p:cNvSpPr>
            <a:spLocks noChangeArrowheads="1"/>
          </p:cNvSpPr>
          <p:nvPr/>
        </p:nvSpPr>
        <p:spPr bwMode="auto">
          <a:xfrm>
            <a:off x="6228754" y="2925217"/>
            <a:ext cx="1439862" cy="935037"/>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en-US" altLang="zh-CN" dirty="0"/>
              <a:t>[2</a:t>
            </a:r>
            <a:r>
              <a:rPr lang="zh-CN" altLang="en-US" dirty="0"/>
              <a:t>，</a:t>
            </a:r>
            <a:r>
              <a:rPr lang="en-US" altLang="zh-CN" dirty="0"/>
              <a:t>4</a:t>
            </a:r>
            <a:r>
              <a:rPr lang="zh-CN" altLang="en-US" dirty="0"/>
              <a:t>，</a:t>
            </a:r>
            <a:r>
              <a:rPr lang="en-US" altLang="zh-CN" dirty="0"/>
              <a:t>8]</a:t>
            </a:r>
            <a:endParaRPr lang="en-US" altLang="zh-CN" dirty="0"/>
          </a:p>
        </p:txBody>
      </p:sp>
      <p:sp>
        <p:nvSpPr>
          <p:cNvPr id="13" name="Oval 72"/>
          <p:cNvSpPr>
            <a:spLocks noChangeArrowheads="1"/>
          </p:cNvSpPr>
          <p:nvPr/>
        </p:nvSpPr>
        <p:spPr bwMode="auto">
          <a:xfrm>
            <a:off x="7811492" y="2925217"/>
            <a:ext cx="1439863" cy="935037"/>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en-US" altLang="zh-CN" dirty="0"/>
              <a:t>[3</a:t>
            </a:r>
            <a:r>
              <a:rPr lang="zh-CN" altLang="en-US" dirty="0"/>
              <a:t>，</a:t>
            </a:r>
            <a:r>
              <a:rPr lang="en-US" altLang="zh-CN" dirty="0"/>
              <a:t>5</a:t>
            </a:r>
            <a:r>
              <a:rPr lang="zh-CN" altLang="en-US" dirty="0"/>
              <a:t>，</a:t>
            </a:r>
            <a:r>
              <a:rPr lang="en-US" altLang="zh-CN" dirty="0"/>
              <a:t>7]</a:t>
            </a:r>
            <a:endParaRPr lang="en-US" altLang="zh-CN" dirty="0"/>
          </a:p>
        </p:txBody>
      </p:sp>
      <p:sp>
        <p:nvSpPr>
          <p:cNvPr id="14" name="Text Box 73"/>
          <p:cNvSpPr txBox="1">
            <a:spLocks noChangeArrowheads="1"/>
          </p:cNvSpPr>
          <p:nvPr/>
        </p:nvSpPr>
        <p:spPr bwMode="auto">
          <a:xfrm>
            <a:off x="5652492" y="2204491"/>
            <a:ext cx="646331" cy="369332"/>
          </a:xfrm>
          <a:prstGeom prst="rect">
            <a:avLst/>
          </a:prstGeom>
          <a:noFill/>
          <a:ln>
            <a:noFill/>
          </a:ln>
          <a:effectLst/>
        </p:spPr>
        <p:txBody>
          <a:bodyPr wrap="none">
            <a:spAutoFit/>
          </a:bodyPr>
          <a:lstStyle/>
          <a:p>
            <a:r>
              <a:rPr lang="zh-CN" altLang="en-US"/>
              <a:t>黑色</a:t>
            </a:r>
            <a:endParaRPr lang="zh-CN" altLang="en-US"/>
          </a:p>
        </p:txBody>
      </p:sp>
      <p:sp>
        <p:nvSpPr>
          <p:cNvPr id="15" name="Text Box 74"/>
          <p:cNvSpPr txBox="1">
            <a:spLocks noChangeArrowheads="1"/>
          </p:cNvSpPr>
          <p:nvPr/>
        </p:nvSpPr>
        <p:spPr bwMode="auto">
          <a:xfrm>
            <a:off x="6660555" y="2468016"/>
            <a:ext cx="646331" cy="369332"/>
          </a:xfrm>
          <a:prstGeom prst="rect">
            <a:avLst/>
          </a:prstGeom>
          <a:noFill/>
          <a:ln>
            <a:noFill/>
          </a:ln>
          <a:effectLst/>
        </p:spPr>
        <p:txBody>
          <a:bodyPr wrap="none">
            <a:spAutoFit/>
          </a:bodyPr>
          <a:lstStyle/>
          <a:p>
            <a:r>
              <a:rPr lang="zh-CN" altLang="en-US" dirty="0"/>
              <a:t>蓝色</a:t>
            </a:r>
            <a:endParaRPr lang="zh-CN" altLang="en-US" dirty="0"/>
          </a:p>
        </p:txBody>
      </p:sp>
      <p:sp>
        <p:nvSpPr>
          <p:cNvPr id="16" name="Text Box 75"/>
          <p:cNvSpPr txBox="1">
            <a:spLocks noChangeArrowheads="1"/>
          </p:cNvSpPr>
          <p:nvPr/>
        </p:nvSpPr>
        <p:spPr bwMode="auto">
          <a:xfrm>
            <a:off x="8098830" y="2420391"/>
            <a:ext cx="646331" cy="369332"/>
          </a:xfrm>
          <a:prstGeom prst="rect">
            <a:avLst/>
          </a:prstGeom>
          <a:noFill/>
          <a:ln>
            <a:noFill/>
          </a:ln>
          <a:effectLst/>
        </p:spPr>
        <p:txBody>
          <a:bodyPr wrap="none">
            <a:spAutoFit/>
          </a:bodyPr>
          <a:lstStyle/>
          <a:p>
            <a:r>
              <a:rPr lang="zh-CN" altLang="en-US"/>
              <a:t>灰色</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solidFill>
                  <a:srgbClr val="000000"/>
                </a:solidFill>
                <a:latin typeface="微软雅黑" panose="020B0503020204020204" charset="-122"/>
              </a:rPr>
              <a:t>决策树</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Oval 7"/>
          <p:cNvSpPr>
            <a:spLocks noChangeArrowheads="1"/>
          </p:cNvSpPr>
          <p:nvPr/>
        </p:nvSpPr>
        <p:spPr bwMode="auto">
          <a:xfrm>
            <a:off x="3563318" y="1412503"/>
            <a:ext cx="1584325" cy="719138"/>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zh-CN" altLang="en-US" dirty="0"/>
              <a:t>眼睛颜色</a:t>
            </a:r>
            <a:endParaRPr lang="zh-CN" altLang="en-US" dirty="0"/>
          </a:p>
        </p:txBody>
      </p:sp>
      <p:sp>
        <p:nvSpPr>
          <p:cNvPr id="6" name="Line 8"/>
          <p:cNvSpPr>
            <a:spLocks noChangeShapeType="1"/>
          </p:cNvSpPr>
          <p:nvPr/>
        </p:nvSpPr>
        <p:spPr bwMode="auto">
          <a:xfrm flipH="1">
            <a:off x="2771156" y="2131642"/>
            <a:ext cx="1584325" cy="504825"/>
          </a:xfrm>
          <a:prstGeom prst="line">
            <a:avLst/>
          </a:prstGeom>
          <a:noFill/>
          <a:ln w="9525">
            <a:solidFill>
              <a:schemeClr val="tx1"/>
            </a:solidFill>
            <a:round/>
          </a:ln>
          <a:effectLst/>
        </p:spPr>
        <p:txBody>
          <a:bodyPr/>
          <a:lstStyle/>
          <a:p>
            <a:endParaRPr lang="zh-CN" altLang="en-US"/>
          </a:p>
        </p:txBody>
      </p:sp>
      <p:sp>
        <p:nvSpPr>
          <p:cNvPr id="7" name="Line 9"/>
          <p:cNvSpPr>
            <a:spLocks noChangeShapeType="1"/>
          </p:cNvSpPr>
          <p:nvPr/>
        </p:nvSpPr>
        <p:spPr bwMode="auto">
          <a:xfrm>
            <a:off x="4355480" y="2131642"/>
            <a:ext cx="0" cy="720725"/>
          </a:xfrm>
          <a:prstGeom prst="line">
            <a:avLst/>
          </a:prstGeom>
          <a:noFill/>
          <a:ln w="9525">
            <a:solidFill>
              <a:schemeClr val="tx1"/>
            </a:solidFill>
            <a:round/>
          </a:ln>
          <a:effectLst/>
        </p:spPr>
        <p:txBody>
          <a:bodyPr/>
          <a:lstStyle/>
          <a:p>
            <a:endParaRPr lang="zh-CN" altLang="en-US"/>
          </a:p>
        </p:txBody>
      </p:sp>
      <p:sp>
        <p:nvSpPr>
          <p:cNvPr id="8" name="Line 10"/>
          <p:cNvSpPr>
            <a:spLocks noChangeShapeType="1"/>
          </p:cNvSpPr>
          <p:nvPr/>
        </p:nvSpPr>
        <p:spPr bwMode="auto">
          <a:xfrm>
            <a:off x="4355481" y="2131642"/>
            <a:ext cx="1368425" cy="649287"/>
          </a:xfrm>
          <a:prstGeom prst="line">
            <a:avLst/>
          </a:prstGeom>
          <a:noFill/>
          <a:ln w="9525">
            <a:solidFill>
              <a:schemeClr val="tx1"/>
            </a:solidFill>
            <a:round/>
          </a:ln>
          <a:effectLst/>
        </p:spPr>
        <p:txBody>
          <a:bodyPr/>
          <a:lstStyle/>
          <a:p>
            <a:endParaRPr lang="zh-CN" altLang="en-US"/>
          </a:p>
        </p:txBody>
      </p:sp>
      <p:sp>
        <p:nvSpPr>
          <p:cNvPr id="9" name="Oval 11"/>
          <p:cNvSpPr>
            <a:spLocks noChangeArrowheads="1"/>
          </p:cNvSpPr>
          <p:nvPr/>
        </p:nvSpPr>
        <p:spPr bwMode="auto">
          <a:xfrm>
            <a:off x="1907555" y="2636466"/>
            <a:ext cx="1441450" cy="1008062"/>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zh-CN" altLang="en-US" dirty="0"/>
              <a:t>头发颜色</a:t>
            </a:r>
            <a:endParaRPr lang="zh-CN" altLang="en-US" dirty="0"/>
          </a:p>
        </p:txBody>
      </p:sp>
      <p:sp>
        <p:nvSpPr>
          <p:cNvPr id="10" name="Oval 12"/>
          <p:cNvSpPr>
            <a:spLocks noChangeArrowheads="1"/>
          </p:cNvSpPr>
          <p:nvPr/>
        </p:nvSpPr>
        <p:spPr bwMode="auto">
          <a:xfrm>
            <a:off x="3491880" y="2780928"/>
            <a:ext cx="1439862" cy="935038"/>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zh-CN" altLang="en-US" dirty="0"/>
              <a:t>头发颜色</a:t>
            </a:r>
            <a:endParaRPr lang="zh-CN" altLang="en-US" dirty="0"/>
          </a:p>
        </p:txBody>
      </p:sp>
      <p:sp>
        <p:nvSpPr>
          <p:cNvPr id="11" name="Oval 13"/>
          <p:cNvSpPr>
            <a:spLocks noChangeArrowheads="1"/>
          </p:cNvSpPr>
          <p:nvPr/>
        </p:nvSpPr>
        <p:spPr bwMode="auto">
          <a:xfrm>
            <a:off x="5074618" y="2780928"/>
            <a:ext cx="1439863" cy="935038"/>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zh-CN" altLang="en-US" dirty="0"/>
              <a:t>头发颜色</a:t>
            </a:r>
            <a:endParaRPr lang="zh-CN" altLang="en-US" dirty="0"/>
          </a:p>
        </p:txBody>
      </p:sp>
      <p:sp>
        <p:nvSpPr>
          <p:cNvPr id="12" name="Text Box 14"/>
          <p:cNvSpPr txBox="1">
            <a:spLocks noChangeArrowheads="1"/>
          </p:cNvSpPr>
          <p:nvPr/>
        </p:nvSpPr>
        <p:spPr bwMode="auto">
          <a:xfrm>
            <a:off x="2915618" y="2060203"/>
            <a:ext cx="646331" cy="369332"/>
          </a:xfrm>
          <a:prstGeom prst="rect">
            <a:avLst/>
          </a:prstGeom>
          <a:noFill/>
          <a:ln>
            <a:noFill/>
          </a:ln>
          <a:effectLst/>
        </p:spPr>
        <p:txBody>
          <a:bodyPr wrap="none">
            <a:spAutoFit/>
          </a:bodyPr>
          <a:lstStyle/>
          <a:p>
            <a:r>
              <a:rPr lang="zh-CN" altLang="en-US"/>
              <a:t>黑色</a:t>
            </a:r>
            <a:endParaRPr lang="zh-CN" altLang="en-US"/>
          </a:p>
        </p:txBody>
      </p:sp>
      <p:sp>
        <p:nvSpPr>
          <p:cNvPr id="13" name="Text Box 15"/>
          <p:cNvSpPr txBox="1">
            <a:spLocks noChangeArrowheads="1"/>
          </p:cNvSpPr>
          <p:nvPr/>
        </p:nvSpPr>
        <p:spPr bwMode="auto">
          <a:xfrm>
            <a:off x="3923681" y="2323728"/>
            <a:ext cx="646331" cy="369332"/>
          </a:xfrm>
          <a:prstGeom prst="rect">
            <a:avLst/>
          </a:prstGeom>
          <a:noFill/>
          <a:ln>
            <a:noFill/>
          </a:ln>
          <a:effectLst/>
        </p:spPr>
        <p:txBody>
          <a:bodyPr wrap="none">
            <a:spAutoFit/>
          </a:bodyPr>
          <a:lstStyle/>
          <a:p>
            <a:r>
              <a:rPr lang="zh-CN" altLang="en-US" dirty="0"/>
              <a:t>蓝色</a:t>
            </a:r>
            <a:endParaRPr lang="zh-CN" altLang="en-US" dirty="0"/>
          </a:p>
        </p:txBody>
      </p:sp>
      <p:sp>
        <p:nvSpPr>
          <p:cNvPr id="14" name="Text Box 16"/>
          <p:cNvSpPr txBox="1">
            <a:spLocks noChangeArrowheads="1"/>
          </p:cNvSpPr>
          <p:nvPr/>
        </p:nvSpPr>
        <p:spPr bwMode="auto">
          <a:xfrm>
            <a:off x="5361956" y="2276103"/>
            <a:ext cx="646331" cy="369332"/>
          </a:xfrm>
          <a:prstGeom prst="rect">
            <a:avLst/>
          </a:prstGeom>
          <a:noFill/>
          <a:ln>
            <a:noFill/>
          </a:ln>
          <a:effectLst/>
        </p:spPr>
        <p:txBody>
          <a:bodyPr wrap="none">
            <a:spAutoFit/>
          </a:bodyPr>
          <a:lstStyle/>
          <a:p>
            <a:r>
              <a:rPr lang="zh-CN" altLang="en-US"/>
              <a:t>灰色</a:t>
            </a:r>
            <a:endParaRPr lang="zh-CN" altLang="en-US"/>
          </a:p>
        </p:txBody>
      </p:sp>
      <p:sp>
        <p:nvSpPr>
          <p:cNvPr id="15" name="Line 19"/>
          <p:cNvSpPr>
            <a:spLocks noChangeShapeType="1"/>
          </p:cNvSpPr>
          <p:nvPr/>
        </p:nvSpPr>
        <p:spPr bwMode="auto">
          <a:xfrm flipH="1">
            <a:off x="608980" y="3573092"/>
            <a:ext cx="1657350" cy="1152525"/>
          </a:xfrm>
          <a:prstGeom prst="line">
            <a:avLst/>
          </a:prstGeom>
          <a:noFill/>
          <a:ln w="9525">
            <a:solidFill>
              <a:schemeClr val="tx1"/>
            </a:solidFill>
            <a:round/>
          </a:ln>
          <a:effectLst/>
        </p:spPr>
        <p:txBody>
          <a:bodyPr/>
          <a:lstStyle/>
          <a:p>
            <a:endParaRPr lang="zh-CN" altLang="en-US"/>
          </a:p>
        </p:txBody>
      </p:sp>
      <p:sp>
        <p:nvSpPr>
          <p:cNvPr id="16" name="Oval 20"/>
          <p:cNvSpPr>
            <a:spLocks noChangeArrowheads="1"/>
          </p:cNvSpPr>
          <p:nvPr/>
        </p:nvSpPr>
        <p:spPr bwMode="auto">
          <a:xfrm>
            <a:off x="69230" y="4724029"/>
            <a:ext cx="1116012" cy="720725"/>
          </a:xfrm>
          <a:prstGeom prst="ellipse">
            <a:avLst/>
          </a:prstGeom>
          <a:solidFill>
            <a:srgbClr val="CC0099"/>
          </a:solidFill>
          <a:ln w="9525">
            <a:solidFill>
              <a:srgbClr val="FF0000"/>
            </a:solidFill>
            <a:round/>
          </a:ln>
          <a:effectLst/>
        </p:spPr>
        <p:txBody>
          <a:bodyPr wrap="none" anchor="ctr"/>
          <a:lstStyle/>
          <a:p>
            <a:pPr algn="ctr"/>
            <a:r>
              <a:rPr lang="zh-CN" altLang="en-US">
                <a:solidFill>
                  <a:schemeClr val="bg1"/>
                </a:solidFill>
              </a:rPr>
              <a:t>黄种人</a:t>
            </a:r>
            <a:r>
              <a:rPr lang="en-US" altLang="zh-CN">
                <a:solidFill>
                  <a:schemeClr val="bg1"/>
                </a:solidFill>
              </a:rPr>
              <a:t>[1]</a:t>
            </a:r>
            <a:endParaRPr lang="en-US" altLang="zh-CN">
              <a:solidFill>
                <a:schemeClr val="bg1"/>
              </a:solidFill>
            </a:endParaRPr>
          </a:p>
        </p:txBody>
      </p:sp>
      <p:sp>
        <p:nvSpPr>
          <p:cNvPr id="17" name="Line 22"/>
          <p:cNvSpPr>
            <a:spLocks noChangeShapeType="1"/>
          </p:cNvSpPr>
          <p:nvPr/>
        </p:nvSpPr>
        <p:spPr bwMode="auto">
          <a:xfrm flipH="1">
            <a:off x="1617042" y="3573091"/>
            <a:ext cx="649288" cy="1223962"/>
          </a:xfrm>
          <a:prstGeom prst="line">
            <a:avLst/>
          </a:prstGeom>
          <a:noFill/>
          <a:ln w="9525">
            <a:solidFill>
              <a:schemeClr val="tx1"/>
            </a:solidFill>
            <a:round/>
          </a:ln>
          <a:effectLst/>
        </p:spPr>
        <p:txBody>
          <a:bodyPr/>
          <a:lstStyle/>
          <a:p>
            <a:endParaRPr lang="zh-CN" altLang="en-US"/>
          </a:p>
        </p:txBody>
      </p:sp>
      <p:sp>
        <p:nvSpPr>
          <p:cNvPr id="18" name="Oval 27"/>
          <p:cNvSpPr>
            <a:spLocks noChangeArrowheads="1"/>
          </p:cNvSpPr>
          <p:nvPr/>
        </p:nvSpPr>
        <p:spPr bwMode="auto">
          <a:xfrm>
            <a:off x="1293193" y="4725617"/>
            <a:ext cx="1116013" cy="720725"/>
          </a:xfrm>
          <a:prstGeom prst="ellipse">
            <a:avLst/>
          </a:prstGeom>
          <a:solidFill>
            <a:srgbClr val="CC0099"/>
          </a:solidFill>
          <a:ln w="9525">
            <a:solidFill>
              <a:srgbClr val="FF0000"/>
            </a:solidFill>
            <a:round/>
          </a:ln>
          <a:effectLst/>
        </p:spPr>
        <p:txBody>
          <a:bodyPr wrap="none" anchor="ctr"/>
          <a:lstStyle/>
          <a:p>
            <a:pPr algn="ctr"/>
            <a:r>
              <a:rPr lang="zh-CN" altLang="en-US">
                <a:solidFill>
                  <a:schemeClr val="bg1"/>
                </a:solidFill>
              </a:rPr>
              <a:t>混血</a:t>
            </a:r>
            <a:r>
              <a:rPr lang="en-US" altLang="zh-CN">
                <a:solidFill>
                  <a:schemeClr val="bg1"/>
                </a:solidFill>
              </a:rPr>
              <a:t>[6]</a:t>
            </a:r>
            <a:endParaRPr lang="en-US" altLang="zh-CN">
              <a:solidFill>
                <a:schemeClr val="bg1"/>
              </a:solidFill>
            </a:endParaRPr>
          </a:p>
        </p:txBody>
      </p:sp>
      <p:sp>
        <p:nvSpPr>
          <p:cNvPr id="19" name="Oval 28"/>
          <p:cNvSpPr>
            <a:spLocks noChangeArrowheads="1"/>
          </p:cNvSpPr>
          <p:nvPr/>
        </p:nvSpPr>
        <p:spPr bwMode="auto">
          <a:xfrm>
            <a:off x="2553668" y="4725617"/>
            <a:ext cx="1116013" cy="720725"/>
          </a:xfrm>
          <a:prstGeom prst="ellipse">
            <a:avLst/>
          </a:prstGeom>
          <a:solidFill>
            <a:srgbClr val="CC0099"/>
          </a:solidFill>
          <a:ln w="9525">
            <a:solidFill>
              <a:srgbClr val="FF0000"/>
            </a:solidFill>
            <a:round/>
          </a:ln>
          <a:effectLst/>
        </p:spPr>
        <p:txBody>
          <a:bodyPr wrap="none" anchor="ctr"/>
          <a:lstStyle/>
          <a:p>
            <a:pPr algn="ctr"/>
            <a:r>
              <a:rPr lang="zh-CN" altLang="en-US">
                <a:solidFill>
                  <a:schemeClr val="bg1"/>
                </a:solidFill>
              </a:rPr>
              <a:t>白种人</a:t>
            </a:r>
            <a:r>
              <a:rPr lang="en-US" altLang="zh-CN">
                <a:solidFill>
                  <a:schemeClr val="bg1"/>
                </a:solidFill>
              </a:rPr>
              <a:t>[2]</a:t>
            </a:r>
            <a:endParaRPr lang="en-US" altLang="zh-CN">
              <a:solidFill>
                <a:schemeClr val="bg1"/>
              </a:solidFill>
            </a:endParaRPr>
          </a:p>
        </p:txBody>
      </p:sp>
      <p:sp>
        <p:nvSpPr>
          <p:cNvPr id="20" name="Oval 29"/>
          <p:cNvSpPr>
            <a:spLocks noChangeArrowheads="1"/>
          </p:cNvSpPr>
          <p:nvPr/>
        </p:nvSpPr>
        <p:spPr bwMode="auto">
          <a:xfrm>
            <a:off x="3814143" y="4725617"/>
            <a:ext cx="1116013" cy="720725"/>
          </a:xfrm>
          <a:prstGeom prst="ellipse">
            <a:avLst/>
          </a:prstGeom>
          <a:solidFill>
            <a:srgbClr val="CC0099"/>
          </a:solidFill>
          <a:ln w="9525">
            <a:solidFill>
              <a:srgbClr val="FF0000"/>
            </a:solidFill>
            <a:round/>
          </a:ln>
          <a:effectLst/>
        </p:spPr>
        <p:txBody>
          <a:bodyPr wrap="none" anchor="ctr"/>
          <a:lstStyle/>
          <a:p>
            <a:pPr algn="ctr"/>
            <a:r>
              <a:rPr lang="zh-CN" altLang="en-US">
                <a:solidFill>
                  <a:schemeClr val="bg1"/>
                </a:solidFill>
              </a:rPr>
              <a:t>白种人</a:t>
            </a:r>
            <a:r>
              <a:rPr lang="en-US" altLang="zh-CN">
                <a:solidFill>
                  <a:schemeClr val="bg1"/>
                </a:solidFill>
              </a:rPr>
              <a:t>[4]</a:t>
            </a:r>
            <a:endParaRPr lang="en-US" altLang="zh-CN">
              <a:solidFill>
                <a:schemeClr val="bg1"/>
              </a:solidFill>
            </a:endParaRPr>
          </a:p>
        </p:txBody>
      </p:sp>
      <p:sp>
        <p:nvSpPr>
          <p:cNvPr id="21" name="Oval 30"/>
          <p:cNvSpPr>
            <a:spLocks noChangeArrowheads="1"/>
          </p:cNvSpPr>
          <p:nvPr/>
        </p:nvSpPr>
        <p:spPr bwMode="auto">
          <a:xfrm>
            <a:off x="5038105" y="4725617"/>
            <a:ext cx="1116012" cy="720725"/>
          </a:xfrm>
          <a:prstGeom prst="ellipse">
            <a:avLst/>
          </a:prstGeom>
          <a:solidFill>
            <a:srgbClr val="CC0099"/>
          </a:solidFill>
          <a:ln w="9525">
            <a:solidFill>
              <a:srgbClr val="FF0000"/>
            </a:solidFill>
            <a:round/>
          </a:ln>
          <a:effectLst/>
        </p:spPr>
        <p:txBody>
          <a:bodyPr wrap="none" anchor="ctr"/>
          <a:lstStyle/>
          <a:p>
            <a:pPr algn="ctr"/>
            <a:r>
              <a:rPr lang="zh-CN" altLang="en-US">
                <a:solidFill>
                  <a:schemeClr val="bg1"/>
                </a:solidFill>
              </a:rPr>
              <a:t>混血</a:t>
            </a:r>
            <a:r>
              <a:rPr lang="en-US" altLang="zh-CN">
                <a:solidFill>
                  <a:schemeClr val="bg1"/>
                </a:solidFill>
              </a:rPr>
              <a:t>[8]</a:t>
            </a:r>
            <a:endParaRPr lang="en-US" altLang="zh-CN">
              <a:solidFill>
                <a:schemeClr val="bg1"/>
              </a:solidFill>
            </a:endParaRPr>
          </a:p>
        </p:txBody>
      </p:sp>
      <p:sp>
        <p:nvSpPr>
          <p:cNvPr id="22" name="Oval 31"/>
          <p:cNvSpPr>
            <a:spLocks noChangeArrowheads="1"/>
          </p:cNvSpPr>
          <p:nvPr/>
        </p:nvSpPr>
        <p:spPr bwMode="auto">
          <a:xfrm>
            <a:off x="6262068" y="4725617"/>
            <a:ext cx="1116013" cy="720725"/>
          </a:xfrm>
          <a:prstGeom prst="ellipse">
            <a:avLst/>
          </a:prstGeom>
          <a:solidFill>
            <a:srgbClr val="CC0099"/>
          </a:solidFill>
          <a:ln w="9525">
            <a:solidFill>
              <a:srgbClr val="FF0000"/>
            </a:solidFill>
            <a:round/>
          </a:ln>
          <a:effectLst/>
        </p:spPr>
        <p:txBody>
          <a:bodyPr wrap="none" anchor="ctr"/>
          <a:lstStyle/>
          <a:p>
            <a:pPr algn="ctr"/>
            <a:r>
              <a:rPr lang="zh-CN" altLang="en-US">
                <a:solidFill>
                  <a:schemeClr val="bg1"/>
                </a:solidFill>
              </a:rPr>
              <a:t>白种人</a:t>
            </a:r>
            <a:r>
              <a:rPr lang="en-US" altLang="zh-CN">
                <a:solidFill>
                  <a:schemeClr val="bg1"/>
                </a:solidFill>
              </a:rPr>
              <a:t>[3]</a:t>
            </a:r>
            <a:endParaRPr lang="en-US" altLang="zh-CN">
              <a:solidFill>
                <a:schemeClr val="bg1"/>
              </a:solidFill>
            </a:endParaRPr>
          </a:p>
        </p:txBody>
      </p:sp>
      <p:sp>
        <p:nvSpPr>
          <p:cNvPr id="23" name="Oval 32"/>
          <p:cNvSpPr>
            <a:spLocks noChangeArrowheads="1"/>
          </p:cNvSpPr>
          <p:nvPr/>
        </p:nvSpPr>
        <p:spPr bwMode="auto">
          <a:xfrm>
            <a:off x="7486030" y="4725617"/>
            <a:ext cx="1116012" cy="720725"/>
          </a:xfrm>
          <a:prstGeom prst="ellipse">
            <a:avLst/>
          </a:prstGeom>
          <a:solidFill>
            <a:srgbClr val="CC0099"/>
          </a:solidFill>
          <a:ln w="9525">
            <a:solidFill>
              <a:srgbClr val="FF0000"/>
            </a:solidFill>
            <a:round/>
          </a:ln>
          <a:effectLst/>
        </p:spPr>
        <p:txBody>
          <a:bodyPr wrap="none" anchor="ctr"/>
          <a:lstStyle/>
          <a:p>
            <a:pPr algn="ctr"/>
            <a:r>
              <a:rPr lang="zh-CN" altLang="en-US">
                <a:solidFill>
                  <a:schemeClr val="bg1"/>
                </a:solidFill>
              </a:rPr>
              <a:t>白种人</a:t>
            </a:r>
            <a:r>
              <a:rPr lang="en-US" altLang="zh-CN">
                <a:solidFill>
                  <a:schemeClr val="bg1"/>
                </a:solidFill>
              </a:rPr>
              <a:t>[5]</a:t>
            </a:r>
            <a:endParaRPr lang="en-US" altLang="zh-CN">
              <a:solidFill>
                <a:schemeClr val="bg1"/>
              </a:solidFill>
            </a:endParaRPr>
          </a:p>
        </p:txBody>
      </p:sp>
      <p:sp>
        <p:nvSpPr>
          <p:cNvPr id="24" name="Oval 33"/>
          <p:cNvSpPr>
            <a:spLocks noChangeArrowheads="1"/>
          </p:cNvSpPr>
          <p:nvPr/>
        </p:nvSpPr>
        <p:spPr bwMode="auto">
          <a:xfrm>
            <a:off x="7917830" y="3788992"/>
            <a:ext cx="1116012" cy="720725"/>
          </a:xfrm>
          <a:prstGeom prst="ellipse">
            <a:avLst/>
          </a:prstGeom>
          <a:solidFill>
            <a:srgbClr val="CC0099"/>
          </a:solidFill>
          <a:ln w="9525">
            <a:solidFill>
              <a:srgbClr val="FF0000"/>
            </a:solidFill>
            <a:round/>
          </a:ln>
          <a:effectLst/>
        </p:spPr>
        <p:txBody>
          <a:bodyPr wrap="none" anchor="ctr"/>
          <a:lstStyle/>
          <a:p>
            <a:pPr algn="ctr"/>
            <a:r>
              <a:rPr lang="zh-CN" altLang="en-US">
                <a:solidFill>
                  <a:schemeClr val="bg1"/>
                </a:solidFill>
              </a:rPr>
              <a:t>混血</a:t>
            </a:r>
            <a:r>
              <a:rPr lang="en-US" altLang="zh-CN">
                <a:solidFill>
                  <a:schemeClr val="bg1"/>
                </a:solidFill>
              </a:rPr>
              <a:t>[7]</a:t>
            </a:r>
            <a:endParaRPr lang="en-US" altLang="zh-CN">
              <a:solidFill>
                <a:schemeClr val="bg1"/>
              </a:solidFill>
            </a:endParaRPr>
          </a:p>
        </p:txBody>
      </p:sp>
      <p:sp>
        <p:nvSpPr>
          <p:cNvPr id="25" name="Line 34"/>
          <p:cNvSpPr>
            <a:spLocks noChangeShapeType="1"/>
          </p:cNvSpPr>
          <p:nvPr/>
        </p:nvSpPr>
        <p:spPr bwMode="auto">
          <a:xfrm flipH="1">
            <a:off x="3129931" y="3717554"/>
            <a:ext cx="1152525" cy="1008063"/>
          </a:xfrm>
          <a:prstGeom prst="line">
            <a:avLst/>
          </a:prstGeom>
          <a:noFill/>
          <a:ln w="9525">
            <a:solidFill>
              <a:schemeClr val="tx1"/>
            </a:solidFill>
            <a:round/>
          </a:ln>
          <a:effectLst/>
        </p:spPr>
        <p:txBody>
          <a:bodyPr/>
          <a:lstStyle/>
          <a:p>
            <a:endParaRPr lang="zh-CN" altLang="en-US"/>
          </a:p>
        </p:txBody>
      </p:sp>
      <p:sp>
        <p:nvSpPr>
          <p:cNvPr id="26" name="Line 35"/>
          <p:cNvSpPr>
            <a:spLocks noChangeShapeType="1"/>
          </p:cNvSpPr>
          <p:nvPr/>
        </p:nvSpPr>
        <p:spPr bwMode="auto">
          <a:xfrm>
            <a:off x="4282455" y="3717554"/>
            <a:ext cx="0" cy="1008063"/>
          </a:xfrm>
          <a:prstGeom prst="line">
            <a:avLst/>
          </a:prstGeom>
          <a:noFill/>
          <a:ln w="9525">
            <a:solidFill>
              <a:schemeClr val="tx1"/>
            </a:solidFill>
            <a:round/>
          </a:ln>
          <a:effectLst/>
        </p:spPr>
        <p:txBody>
          <a:bodyPr/>
          <a:lstStyle/>
          <a:p>
            <a:endParaRPr lang="zh-CN" altLang="en-US"/>
          </a:p>
        </p:txBody>
      </p:sp>
      <p:sp>
        <p:nvSpPr>
          <p:cNvPr id="27" name="Line 36"/>
          <p:cNvSpPr>
            <a:spLocks noChangeShapeType="1"/>
          </p:cNvSpPr>
          <p:nvPr/>
        </p:nvSpPr>
        <p:spPr bwMode="auto">
          <a:xfrm>
            <a:off x="4282455" y="3717554"/>
            <a:ext cx="1223962" cy="1008063"/>
          </a:xfrm>
          <a:prstGeom prst="line">
            <a:avLst/>
          </a:prstGeom>
          <a:noFill/>
          <a:ln w="9525">
            <a:solidFill>
              <a:schemeClr val="tx1"/>
            </a:solidFill>
            <a:round/>
          </a:ln>
          <a:effectLst/>
        </p:spPr>
        <p:txBody>
          <a:bodyPr/>
          <a:lstStyle/>
          <a:p>
            <a:endParaRPr lang="zh-CN" altLang="en-US"/>
          </a:p>
        </p:txBody>
      </p:sp>
      <p:sp>
        <p:nvSpPr>
          <p:cNvPr id="28" name="Line 37"/>
          <p:cNvSpPr>
            <a:spLocks noChangeShapeType="1"/>
          </p:cNvSpPr>
          <p:nvPr/>
        </p:nvSpPr>
        <p:spPr bwMode="auto">
          <a:xfrm>
            <a:off x="6082681" y="3717554"/>
            <a:ext cx="719137" cy="1008063"/>
          </a:xfrm>
          <a:prstGeom prst="line">
            <a:avLst/>
          </a:prstGeom>
          <a:noFill/>
          <a:ln w="9525">
            <a:solidFill>
              <a:schemeClr val="tx1"/>
            </a:solidFill>
            <a:round/>
          </a:ln>
          <a:effectLst/>
        </p:spPr>
        <p:txBody>
          <a:bodyPr/>
          <a:lstStyle/>
          <a:p>
            <a:endParaRPr lang="zh-CN" altLang="en-US"/>
          </a:p>
        </p:txBody>
      </p:sp>
      <p:sp>
        <p:nvSpPr>
          <p:cNvPr id="29" name="Line 38"/>
          <p:cNvSpPr>
            <a:spLocks noChangeShapeType="1"/>
          </p:cNvSpPr>
          <p:nvPr/>
        </p:nvSpPr>
        <p:spPr bwMode="auto">
          <a:xfrm>
            <a:off x="6082681" y="3717554"/>
            <a:ext cx="1800225" cy="1008063"/>
          </a:xfrm>
          <a:prstGeom prst="line">
            <a:avLst/>
          </a:prstGeom>
          <a:noFill/>
          <a:ln w="9525">
            <a:solidFill>
              <a:schemeClr val="tx1"/>
            </a:solidFill>
            <a:round/>
          </a:ln>
          <a:effectLst/>
        </p:spPr>
        <p:txBody>
          <a:bodyPr/>
          <a:lstStyle/>
          <a:p>
            <a:endParaRPr lang="zh-CN" altLang="en-US"/>
          </a:p>
        </p:txBody>
      </p:sp>
      <p:sp>
        <p:nvSpPr>
          <p:cNvPr id="30" name="Line 39"/>
          <p:cNvSpPr>
            <a:spLocks noChangeShapeType="1"/>
          </p:cNvSpPr>
          <p:nvPr/>
        </p:nvSpPr>
        <p:spPr bwMode="auto">
          <a:xfrm>
            <a:off x="6082681" y="3717554"/>
            <a:ext cx="1800225" cy="358775"/>
          </a:xfrm>
          <a:prstGeom prst="line">
            <a:avLst/>
          </a:prstGeom>
          <a:noFill/>
          <a:ln w="9525">
            <a:solidFill>
              <a:schemeClr val="tx1"/>
            </a:solidFill>
            <a:round/>
          </a:ln>
          <a:effectLst/>
        </p:spPr>
        <p:txBody>
          <a:bodyPr/>
          <a:lstStyle/>
          <a:p>
            <a:endParaRPr lang="zh-CN" altLang="en-US"/>
          </a:p>
        </p:txBody>
      </p:sp>
      <p:sp>
        <p:nvSpPr>
          <p:cNvPr id="31" name="Text Box 40"/>
          <p:cNvSpPr txBox="1">
            <a:spLocks noChangeArrowheads="1"/>
          </p:cNvSpPr>
          <p:nvPr/>
        </p:nvSpPr>
        <p:spPr bwMode="auto">
          <a:xfrm>
            <a:off x="824881" y="4004891"/>
            <a:ext cx="646331" cy="369332"/>
          </a:xfrm>
          <a:prstGeom prst="rect">
            <a:avLst/>
          </a:prstGeom>
          <a:noFill/>
          <a:ln>
            <a:noFill/>
          </a:ln>
          <a:effectLst/>
        </p:spPr>
        <p:txBody>
          <a:bodyPr wrap="none">
            <a:spAutoFit/>
          </a:bodyPr>
          <a:lstStyle/>
          <a:p>
            <a:r>
              <a:rPr lang="zh-CN" altLang="en-US"/>
              <a:t>黑色</a:t>
            </a:r>
            <a:endParaRPr lang="zh-CN" altLang="en-US"/>
          </a:p>
        </p:txBody>
      </p:sp>
      <p:sp>
        <p:nvSpPr>
          <p:cNvPr id="32" name="Text Box 41"/>
          <p:cNvSpPr txBox="1">
            <a:spLocks noChangeArrowheads="1"/>
          </p:cNvSpPr>
          <p:nvPr/>
        </p:nvSpPr>
        <p:spPr bwMode="auto">
          <a:xfrm>
            <a:off x="1545606" y="3933453"/>
            <a:ext cx="646331" cy="369332"/>
          </a:xfrm>
          <a:prstGeom prst="rect">
            <a:avLst/>
          </a:prstGeom>
          <a:noFill/>
          <a:ln>
            <a:noFill/>
          </a:ln>
          <a:effectLst/>
        </p:spPr>
        <p:txBody>
          <a:bodyPr wrap="none">
            <a:spAutoFit/>
          </a:bodyPr>
          <a:lstStyle/>
          <a:p>
            <a:r>
              <a:rPr lang="zh-CN" altLang="en-US"/>
              <a:t>金色</a:t>
            </a:r>
            <a:endParaRPr lang="zh-CN" altLang="en-US"/>
          </a:p>
        </p:txBody>
      </p:sp>
      <p:sp>
        <p:nvSpPr>
          <p:cNvPr id="33" name="Text Box 42"/>
          <p:cNvSpPr txBox="1">
            <a:spLocks noChangeArrowheads="1"/>
          </p:cNvSpPr>
          <p:nvPr/>
        </p:nvSpPr>
        <p:spPr bwMode="auto">
          <a:xfrm>
            <a:off x="3201368" y="4076328"/>
            <a:ext cx="646331" cy="369332"/>
          </a:xfrm>
          <a:prstGeom prst="rect">
            <a:avLst/>
          </a:prstGeom>
          <a:noFill/>
          <a:ln>
            <a:noFill/>
          </a:ln>
          <a:effectLst/>
        </p:spPr>
        <p:txBody>
          <a:bodyPr wrap="none">
            <a:spAutoFit/>
          </a:bodyPr>
          <a:lstStyle/>
          <a:p>
            <a:r>
              <a:rPr lang="zh-CN" altLang="en-US"/>
              <a:t>金色</a:t>
            </a:r>
            <a:endParaRPr lang="zh-CN" altLang="en-US"/>
          </a:p>
        </p:txBody>
      </p:sp>
      <p:sp>
        <p:nvSpPr>
          <p:cNvPr id="34" name="Text Box 43"/>
          <p:cNvSpPr txBox="1">
            <a:spLocks noChangeArrowheads="1"/>
          </p:cNvSpPr>
          <p:nvPr/>
        </p:nvSpPr>
        <p:spPr bwMode="auto">
          <a:xfrm>
            <a:off x="3849068" y="4149353"/>
            <a:ext cx="646331" cy="369332"/>
          </a:xfrm>
          <a:prstGeom prst="rect">
            <a:avLst/>
          </a:prstGeom>
          <a:noFill/>
          <a:ln>
            <a:noFill/>
          </a:ln>
          <a:effectLst/>
        </p:spPr>
        <p:txBody>
          <a:bodyPr wrap="none">
            <a:spAutoFit/>
          </a:bodyPr>
          <a:lstStyle/>
          <a:p>
            <a:r>
              <a:rPr lang="zh-CN" altLang="en-US"/>
              <a:t>红色</a:t>
            </a:r>
            <a:endParaRPr lang="zh-CN" altLang="en-US"/>
          </a:p>
        </p:txBody>
      </p:sp>
      <p:sp>
        <p:nvSpPr>
          <p:cNvPr id="35" name="Text Box 44"/>
          <p:cNvSpPr txBox="1">
            <a:spLocks noChangeArrowheads="1"/>
          </p:cNvSpPr>
          <p:nvPr/>
        </p:nvSpPr>
        <p:spPr bwMode="auto">
          <a:xfrm>
            <a:off x="4641231" y="4149353"/>
            <a:ext cx="646331" cy="369332"/>
          </a:xfrm>
          <a:prstGeom prst="rect">
            <a:avLst/>
          </a:prstGeom>
          <a:noFill/>
          <a:ln>
            <a:noFill/>
          </a:ln>
          <a:effectLst/>
        </p:spPr>
        <p:txBody>
          <a:bodyPr wrap="none">
            <a:spAutoFit/>
          </a:bodyPr>
          <a:lstStyle/>
          <a:p>
            <a:r>
              <a:rPr lang="zh-CN" altLang="en-US"/>
              <a:t>黑色</a:t>
            </a:r>
            <a:endParaRPr lang="zh-CN" altLang="en-US"/>
          </a:p>
        </p:txBody>
      </p:sp>
      <p:sp>
        <p:nvSpPr>
          <p:cNvPr id="36" name="Text Box 45"/>
          <p:cNvSpPr txBox="1">
            <a:spLocks noChangeArrowheads="1"/>
          </p:cNvSpPr>
          <p:nvPr/>
        </p:nvSpPr>
        <p:spPr bwMode="auto">
          <a:xfrm>
            <a:off x="6081093" y="4076328"/>
            <a:ext cx="646331" cy="369332"/>
          </a:xfrm>
          <a:prstGeom prst="rect">
            <a:avLst/>
          </a:prstGeom>
          <a:noFill/>
          <a:ln>
            <a:noFill/>
          </a:ln>
          <a:effectLst/>
        </p:spPr>
        <p:txBody>
          <a:bodyPr wrap="none">
            <a:spAutoFit/>
          </a:bodyPr>
          <a:lstStyle/>
          <a:p>
            <a:r>
              <a:rPr lang="zh-CN" altLang="en-US"/>
              <a:t>金色</a:t>
            </a:r>
            <a:endParaRPr lang="zh-CN" altLang="en-US"/>
          </a:p>
        </p:txBody>
      </p:sp>
      <p:sp>
        <p:nvSpPr>
          <p:cNvPr id="37" name="Text Box 46"/>
          <p:cNvSpPr txBox="1">
            <a:spLocks noChangeArrowheads="1"/>
          </p:cNvSpPr>
          <p:nvPr/>
        </p:nvSpPr>
        <p:spPr bwMode="auto">
          <a:xfrm>
            <a:off x="6944693" y="4149353"/>
            <a:ext cx="646331" cy="369332"/>
          </a:xfrm>
          <a:prstGeom prst="rect">
            <a:avLst/>
          </a:prstGeom>
          <a:noFill/>
          <a:ln>
            <a:noFill/>
          </a:ln>
          <a:effectLst/>
        </p:spPr>
        <p:txBody>
          <a:bodyPr wrap="none">
            <a:spAutoFit/>
          </a:bodyPr>
          <a:lstStyle/>
          <a:p>
            <a:r>
              <a:rPr lang="zh-CN" altLang="en-US"/>
              <a:t>红色</a:t>
            </a:r>
            <a:endParaRPr lang="zh-CN" altLang="en-US"/>
          </a:p>
        </p:txBody>
      </p:sp>
      <p:sp>
        <p:nvSpPr>
          <p:cNvPr id="38" name="Text Box 47"/>
          <p:cNvSpPr txBox="1">
            <a:spLocks noChangeArrowheads="1"/>
          </p:cNvSpPr>
          <p:nvPr/>
        </p:nvSpPr>
        <p:spPr bwMode="auto">
          <a:xfrm>
            <a:off x="7089156" y="3573091"/>
            <a:ext cx="646331" cy="369332"/>
          </a:xfrm>
          <a:prstGeom prst="rect">
            <a:avLst/>
          </a:prstGeom>
          <a:noFill/>
          <a:ln>
            <a:noFill/>
          </a:ln>
          <a:effectLst/>
        </p:spPr>
        <p:txBody>
          <a:bodyPr wrap="none">
            <a:spAutoFit/>
          </a:bodyPr>
          <a:lstStyle/>
          <a:p>
            <a:r>
              <a:rPr lang="zh-CN" altLang="en-US"/>
              <a:t>黑色</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mc:AlternateContent xmlns:mc="http://schemas.openxmlformats.org/markup-compatibility/2006">
        <mc:Choice xmlns:a14="http://schemas.microsoft.com/office/drawing/2010/main" Requires="a14">
          <p:sp>
            <p:nvSpPr>
              <p:cNvPr id="7" name="Content Placeholder 2"/>
              <p:cNvSpPr txBox="1"/>
              <p:nvPr/>
            </p:nvSpPr>
            <p:spPr bwMode="auto">
              <a:xfrm>
                <a:off x="413097" y="1412776"/>
                <a:ext cx="8317805" cy="4320480"/>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pPr>
                  <a:lnSpc>
                    <a:spcPct val="150000"/>
                  </a:lnSpc>
                </a:pPr>
                <a:r>
                  <a:rPr lang="zh-CN" altLang="en-US" sz="2400" dirty="0">
                    <a:latin typeface="+mj-lt"/>
                    <a:ea typeface="+mj-ea"/>
                  </a:rPr>
                  <a:t>决策树通过</a:t>
                </a:r>
                <a:r>
                  <a:rPr lang="zh-CN" altLang="en-US" sz="2400" b="1" dirty="0">
                    <a:solidFill>
                      <a:srgbClr val="00B050"/>
                    </a:solidFill>
                    <a:latin typeface="+mj-lt"/>
                    <a:ea typeface="+mj-ea"/>
                  </a:rPr>
                  <a:t>层次递进</a:t>
                </a:r>
                <a:r>
                  <a:rPr lang="zh-CN" altLang="en-US" sz="2400" dirty="0">
                    <a:latin typeface="+mj-lt"/>
                    <a:ea typeface="+mj-ea"/>
                  </a:rPr>
                  <a:t>的属性判断，对</a:t>
                </a:r>
                <a:r>
                  <a:rPr lang="zh-CN" altLang="en-US" sz="2400" b="1" dirty="0">
                    <a:solidFill>
                      <a:srgbClr val="00B050"/>
                    </a:solidFill>
                    <a:latin typeface="+mj-lt"/>
                    <a:ea typeface="+mj-ea"/>
                  </a:rPr>
                  <a:t>样本</a:t>
                </a:r>
                <a:r>
                  <a:rPr lang="zh-CN" altLang="en-US" sz="2400" dirty="0">
                    <a:latin typeface="+mj-lt"/>
                    <a:ea typeface="+mj-ea"/>
                  </a:rPr>
                  <a:t>进行</a:t>
                </a:r>
                <a:r>
                  <a:rPr lang="zh-CN" altLang="en-US" sz="2400" b="1" dirty="0">
                    <a:solidFill>
                      <a:srgbClr val="00B050"/>
                    </a:solidFill>
                    <a:latin typeface="+mj-lt"/>
                    <a:ea typeface="+mj-ea"/>
                  </a:rPr>
                  <a:t>划分</a:t>
                </a:r>
                <a:r>
                  <a:rPr lang="zh-CN" altLang="en-US" sz="2400" dirty="0">
                    <a:latin typeface="+mj-lt"/>
                    <a:ea typeface="+mj-ea"/>
                  </a:rPr>
                  <a:t>。</a:t>
                </a:r>
                <a:endParaRPr lang="en-US" altLang="zh-CN" sz="2400" dirty="0">
                  <a:latin typeface="+mj-lt"/>
                  <a:ea typeface="+mj-ea"/>
                </a:endParaRPr>
              </a:p>
              <a:p>
                <a:pPr>
                  <a:lnSpc>
                    <a:spcPct val="150000"/>
                  </a:lnSpc>
                </a:pPr>
                <a:r>
                  <a:rPr lang="zh-CN" altLang="en-US" sz="2400" dirty="0">
                    <a:latin typeface="+mj-lt"/>
                    <a:ea typeface="+mj-ea"/>
                  </a:rPr>
                  <a:t>生成决策树的过程，就是确定树上的</a:t>
                </a:r>
                <a:r>
                  <a:rPr lang="zh-CN" altLang="en-US" sz="2400" b="1" dirty="0">
                    <a:solidFill>
                      <a:srgbClr val="00B050"/>
                    </a:solidFill>
                    <a:latin typeface="+mj-lt"/>
                    <a:ea typeface="+mj-ea"/>
                  </a:rPr>
                  <a:t>每一层（节点）应该选择什么属性</a:t>
                </a:r>
                <a:r>
                  <a:rPr lang="zh-CN" altLang="en-US" sz="2400" dirty="0">
                    <a:latin typeface="+mj-lt"/>
                    <a:ea typeface="+mj-ea"/>
                  </a:rPr>
                  <a:t>来进行判断</a:t>
                </a:r>
                <a:endParaRPr lang="en-US" altLang="zh-CN" sz="2400" dirty="0">
                  <a:latin typeface="+mj-lt"/>
                  <a:ea typeface="+mj-ea"/>
                </a:endParaRPr>
              </a:p>
              <a:p>
                <a:pPr>
                  <a:lnSpc>
                    <a:spcPct val="150000"/>
                  </a:lnSpc>
                </a:pPr>
                <a:r>
                  <a:rPr lang="zh-CN" altLang="en-US" sz="2400" dirty="0">
                    <a:latin typeface="+mj-lt"/>
                    <a:ea typeface="+mj-ea"/>
                  </a:rPr>
                  <a:t>算法步骤</a:t>
                </a:r>
                <a:r>
                  <a:rPr lang="en-US" altLang="zh-CN" sz="2400" dirty="0">
                    <a:latin typeface="+mj-lt"/>
                    <a:ea typeface="+mj-ea"/>
                  </a:rPr>
                  <a:t>8</a:t>
                </a:r>
                <a:r>
                  <a:rPr lang="zh-CN" altLang="en-US" sz="2400" dirty="0">
                    <a:latin typeface="+mj-lt"/>
                    <a:ea typeface="+mj-ea"/>
                  </a:rPr>
                  <a:t>中根据某种策略从训练样本属性集合</a:t>
                </a:r>
                <a:r>
                  <a:rPr lang="en-US" altLang="zh-CN" sz="2400" dirty="0">
                    <a:latin typeface="+mj-lt"/>
                    <a:ea typeface="+mj-ea"/>
                  </a:rPr>
                  <a:t>A</a:t>
                </a:r>
                <a:r>
                  <a:rPr lang="zh-CN" altLang="en-US" sz="2400" dirty="0">
                    <a:latin typeface="+mj-lt"/>
                    <a:ea typeface="+mj-ea"/>
                  </a:rPr>
                  <a:t>中选择属性</a:t>
                </a:r>
                <a14:m>
                  <m:oMath xmlns:m="http://schemas.openxmlformats.org/officeDocument/2006/math">
                    <m:sSub>
                      <m:sSubPr>
                        <m:ctrlPr>
                          <a:rPr lang="en-US" altLang="zh-CN" sz="2400" i="1">
                            <a:latin typeface="Cambria Math" panose="02040503050406030204" pitchFamily="18" charset="0"/>
                            <a:ea typeface="+mj-ea"/>
                          </a:rPr>
                        </m:ctrlPr>
                      </m:sSubPr>
                      <m:e>
                        <m:r>
                          <a:rPr lang="en-US" altLang="zh-CN" sz="2400">
                            <a:latin typeface="Cambria Math" panose="02040503050406030204" pitchFamily="18" charset="0"/>
                            <a:ea typeface="+mj-ea"/>
                          </a:rPr>
                          <m:t>𝑎</m:t>
                        </m:r>
                      </m:e>
                      <m:sub>
                        <m:r>
                          <a:rPr lang="en-US" altLang="zh-CN" sz="2400">
                            <a:latin typeface="Cambria Math" panose="02040503050406030204" pitchFamily="18" charset="0"/>
                            <a:ea typeface="+mj-ea"/>
                          </a:rPr>
                          <m:t>∗</m:t>
                        </m:r>
                      </m:sub>
                    </m:sSub>
                  </m:oMath>
                </a14:m>
                <a:r>
                  <a:rPr lang="zh-CN" altLang="en-US" sz="2400" dirty="0">
                    <a:latin typeface="+mj-lt"/>
                    <a:ea typeface="+mj-ea"/>
                  </a:rPr>
                  <a:t>作为测试属性。</a:t>
                </a:r>
                <a:r>
                  <a:rPr lang="zh-CN" altLang="en-US" sz="2400" b="1" dirty="0">
                    <a:solidFill>
                      <a:srgbClr val="00B050"/>
                    </a:solidFill>
                    <a:latin typeface="+mj-lt"/>
                    <a:ea typeface="+mj-ea"/>
                  </a:rPr>
                  <a:t>如何选择最优划分属性？</a:t>
                </a:r>
                <a:endParaRPr lang="en-US" altLang="zh-CN" sz="2400" b="1" dirty="0">
                  <a:solidFill>
                    <a:srgbClr val="00B050"/>
                  </a:solidFill>
                  <a:latin typeface="+mj-lt"/>
                  <a:ea typeface="+mj-ea"/>
                </a:endParaRPr>
              </a:p>
              <a:p>
                <a:pPr>
                  <a:lnSpc>
                    <a:spcPct val="150000"/>
                  </a:lnSpc>
                </a:pPr>
                <a:r>
                  <a:rPr lang="zh-CN" altLang="en-US" sz="2400" dirty="0">
                    <a:latin typeface="+mj-lt"/>
                    <a:ea typeface="+mj-ea"/>
                  </a:rPr>
                  <a:t>实践表明，</a:t>
                </a:r>
                <a:r>
                  <a:rPr lang="zh-CN" altLang="en-US" sz="2400" b="1" dirty="0">
                    <a:solidFill>
                      <a:srgbClr val="00B050"/>
                    </a:solidFill>
                    <a:latin typeface="+mj-lt"/>
                    <a:ea typeface="+mj-ea"/>
                  </a:rPr>
                  <a:t>测试属性集的组成</a:t>
                </a:r>
                <a:r>
                  <a:rPr lang="zh-CN" altLang="en-US" sz="2400" dirty="0">
                    <a:latin typeface="+mj-lt"/>
                    <a:ea typeface="+mj-ea"/>
                  </a:rPr>
                  <a:t>以及</a:t>
                </a:r>
                <a:r>
                  <a:rPr lang="zh-CN" altLang="en-US" sz="2400" b="1" dirty="0">
                    <a:solidFill>
                      <a:srgbClr val="00B050"/>
                    </a:solidFill>
                    <a:latin typeface="+mj-lt"/>
                    <a:ea typeface="+mj-ea"/>
                  </a:rPr>
                  <a:t>测试属性的先后</a:t>
                </a:r>
                <a:r>
                  <a:rPr lang="zh-CN" altLang="en-US" sz="2400" dirty="0">
                    <a:latin typeface="+mj-lt"/>
                    <a:ea typeface="+mj-ea"/>
                  </a:rPr>
                  <a:t>对决策树的学习具有举足轻重的影响。</a:t>
                </a:r>
                <a:endParaRPr lang="zh-CN" altLang="en-US" sz="2400" dirty="0">
                  <a:latin typeface="+mj-lt"/>
                  <a:ea typeface="+mj-ea"/>
                </a:endParaRPr>
              </a:p>
            </p:txBody>
          </p:sp>
        </mc:Choice>
        <mc:Fallback>
          <p:sp>
            <p:nvSpPr>
              <p:cNvPr id="7" name="Content Placeholder 2"/>
              <p:cNvSpPr txBox="1">
                <a:spLocks noRot="1" noChangeAspect="1" noMove="1" noResize="1" noEditPoints="1" noAdjustHandles="1" noChangeArrowheads="1" noChangeShapeType="1" noTextEdit="1"/>
              </p:cNvSpPr>
              <p:nvPr/>
            </p:nvSpPr>
            <p:spPr bwMode="auto">
              <a:xfrm>
                <a:off x="413097" y="1412776"/>
                <a:ext cx="8317805" cy="4320480"/>
              </a:xfrm>
              <a:prstGeom prst="rect">
                <a:avLst/>
              </a:prstGeom>
              <a:blipFill rotWithShape="1">
                <a:blip r:embed="rId1"/>
                <a:stretch>
                  <a:fillRect l="-4" t="-12" r="3" b="11"/>
                </a:stretch>
              </a:blipFill>
              <a:ln>
                <a:noFill/>
              </a:ln>
            </p:spPr>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graphicFrame>
        <p:nvGraphicFramePr>
          <p:cNvPr id="5" name="Group 181"/>
          <p:cNvGraphicFramePr>
            <a:graphicFrameLocks noGrp="1"/>
          </p:cNvGraphicFramePr>
          <p:nvPr/>
        </p:nvGraphicFramePr>
        <p:xfrm>
          <a:off x="574677" y="1784376"/>
          <a:ext cx="8000998" cy="4297680"/>
        </p:xfrm>
        <a:graphic>
          <a:graphicData uri="http://schemas.openxmlformats.org/drawingml/2006/table">
            <a:tbl>
              <a:tblPr/>
              <a:tblGrid>
                <a:gridCol w="709744"/>
                <a:gridCol w="708349"/>
                <a:gridCol w="709743"/>
                <a:gridCol w="708349"/>
                <a:gridCol w="709744"/>
                <a:gridCol w="712532"/>
                <a:gridCol w="709744"/>
                <a:gridCol w="708349"/>
                <a:gridCol w="709743"/>
                <a:gridCol w="708349"/>
                <a:gridCol w="906352"/>
              </a:tblGrid>
              <a:tr h="569047">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学生</a:t>
                      </a:r>
                      <a:endPar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鸡肉</a:t>
                      </a:r>
                      <a:endPar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猪肉</a:t>
                      </a:r>
                      <a:endPar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牛肉</a:t>
                      </a:r>
                      <a:endPar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羊肉</a:t>
                      </a:r>
                      <a:endPar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鱼肉</a:t>
                      </a:r>
                      <a:endPar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鸡蛋</a:t>
                      </a:r>
                      <a:endPar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青菜</a:t>
                      </a:r>
                      <a:endPar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番茄</a:t>
                      </a:r>
                      <a:endPar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牛奶</a:t>
                      </a:r>
                      <a:endPar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健康情况</a:t>
                      </a:r>
                      <a:endPar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742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不缺钙</a:t>
                      </a:r>
                      <a:endPar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170">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2</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rPr>
                        <a:t>不缺钙</a:t>
                      </a:r>
                      <a:endParaRPr kumimoji="1" lang="zh-CN" altLang="en-US" sz="1800" b="0" i="0"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840">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3</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缺钙</a:t>
                      </a:r>
                      <a:endPar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840">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4</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不缺钙</a:t>
                      </a:r>
                      <a:endPar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742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5</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缺钙</a:t>
                      </a:r>
                      <a:endPar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840">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6</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缺钙</a:t>
                      </a:r>
                      <a:endPar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840">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7</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不缺钙</a:t>
                      </a:r>
                      <a:endPar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840">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8</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缺钙</a:t>
                      </a:r>
                      <a:endPar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742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9</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不缺钙</a:t>
                      </a:r>
                      <a:endParaRPr kumimoji="1" lang="zh-CN" altLang="en-US"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840">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0</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rPr>
                        <a:t>不缺钙</a:t>
                      </a:r>
                      <a:endParaRPr kumimoji="1" lang="zh-CN" altLang="en-US" sz="1800" b="0" i="0"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Text Box 183"/>
          <p:cNvSpPr txBox="1">
            <a:spLocks noChangeArrowheads="1"/>
          </p:cNvSpPr>
          <p:nvPr/>
        </p:nvSpPr>
        <p:spPr bwMode="auto">
          <a:xfrm>
            <a:off x="3094672" y="1187460"/>
            <a:ext cx="2954655" cy="369332"/>
          </a:xfrm>
          <a:prstGeom prst="rect">
            <a:avLst/>
          </a:prstGeom>
          <a:solidFill>
            <a:schemeClr val="accent2"/>
          </a:solidFill>
          <a:ln>
            <a:noFill/>
          </a:ln>
          <a:effectLst/>
        </p:spPr>
        <p:txBody>
          <a:bodyPr wrap="none">
            <a:spAutoFit/>
          </a:bodyPr>
          <a:lstStyle/>
          <a:p>
            <a:r>
              <a:rPr lang="zh-CN" altLang="en-US" dirty="0">
                <a:solidFill>
                  <a:schemeClr val="bg1"/>
                </a:solidFill>
              </a:rPr>
              <a:t>学生膳食结构和缺钙调查表</a:t>
            </a:r>
            <a:endParaRPr lang="zh-CN" altLang="en-US"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Oval 8"/>
          <p:cNvSpPr>
            <a:spLocks noChangeArrowheads="1"/>
          </p:cNvSpPr>
          <p:nvPr/>
        </p:nvSpPr>
        <p:spPr bwMode="auto">
          <a:xfrm>
            <a:off x="3851920" y="1594135"/>
            <a:ext cx="863600" cy="431800"/>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zh-CN" altLang="en-US" dirty="0"/>
              <a:t>鸡肉</a:t>
            </a:r>
            <a:endParaRPr lang="zh-CN" altLang="en-US" dirty="0"/>
          </a:p>
        </p:txBody>
      </p:sp>
      <p:sp>
        <p:nvSpPr>
          <p:cNvPr id="6" name="Oval 10"/>
          <p:cNvSpPr>
            <a:spLocks noChangeArrowheads="1"/>
          </p:cNvSpPr>
          <p:nvPr/>
        </p:nvSpPr>
        <p:spPr bwMode="auto">
          <a:xfrm>
            <a:off x="5652145" y="2241835"/>
            <a:ext cx="863600" cy="431800"/>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zh-CN" altLang="en-US"/>
              <a:t>猪肉</a:t>
            </a:r>
            <a:endParaRPr lang="zh-CN" altLang="en-US"/>
          </a:p>
        </p:txBody>
      </p:sp>
      <p:sp>
        <p:nvSpPr>
          <p:cNvPr id="7" name="Oval 11"/>
          <p:cNvSpPr>
            <a:spLocks noChangeArrowheads="1"/>
          </p:cNvSpPr>
          <p:nvPr/>
        </p:nvSpPr>
        <p:spPr bwMode="auto">
          <a:xfrm>
            <a:off x="2196158" y="2241835"/>
            <a:ext cx="863600" cy="431800"/>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zh-CN" altLang="en-US" dirty="0"/>
              <a:t>猪肉</a:t>
            </a:r>
            <a:endParaRPr lang="zh-CN" altLang="en-US" dirty="0"/>
          </a:p>
        </p:txBody>
      </p:sp>
      <p:sp>
        <p:nvSpPr>
          <p:cNvPr id="8" name="Oval 13"/>
          <p:cNvSpPr>
            <a:spLocks noChangeArrowheads="1"/>
          </p:cNvSpPr>
          <p:nvPr/>
        </p:nvSpPr>
        <p:spPr bwMode="auto">
          <a:xfrm>
            <a:off x="972195" y="3033998"/>
            <a:ext cx="863600" cy="431800"/>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zh-CN" altLang="en-US" dirty="0"/>
              <a:t>牛肉</a:t>
            </a:r>
            <a:endParaRPr lang="zh-CN" altLang="en-US" dirty="0"/>
          </a:p>
        </p:txBody>
      </p:sp>
      <p:sp>
        <p:nvSpPr>
          <p:cNvPr id="9" name="Oval 14"/>
          <p:cNvSpPr>
            <a:spLocks noChangeArrowheads="1"/>
          </p:cNvSpPr>
          <p:nvPr/>
        </p:nvSpPr>
        <p:spPr bwMode="auto">
          <a:xfrm>
            <a:off x="3131195" y="3033998"/>
            <a:ext cx="863600" cy="431800"/>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zh-CN" altLang="en-US" dirty="0"/>
              <a:t>牛肉</a:t>
            </a:r>
            <a:endParaRPr lang="zh-CN" altLang="en-US" dirty="0"/>
          </a:p>
        </p:txBody>
      </p:sp>
      <p:sp>
        <p:nvSpPr>
          <p:cNvPr id="10" name="Oval 15"/>
          <p:cNvSpPr>
            <a:spLocks noChangeArrowheads="1"/>
          </p:cNvSpPr>
          <p:nvPr/>
        </p:nvSpPr>
        <p:spPr bwMode="auto">
          <a:xfrm>
            <a:off x="4859983" y="3105435"/>
            <a:ext cx="863600" cy="431800"/>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zh-CN" altLang="en-US" dirty="0"/>
              <a:t>牛肉</a:t>
            </a:r>
            <a:endParaRPr lang="zh-CN" altLang="en-US" dirty="0"/>
          </a:p>
        </p:txBody>
      </p:sp>
      <p:sp>
        <p:nvSpPr>
          <p:cNvPr id="11" name="Oval 16"/>
          <p:cNvSpPr>
            <a:spLocks noChangeArrowheads="1"/>
          </p:cNvSpPr>
          <p:nvPr/>
        </p:nvSpPr>
        <p:spPr bwMode="auto">
          <a:xfrm>
            <a:off x="6444309" y="3105435"/>
            <a:ext cx="1368425" cy="431800"/>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zh-CN" altLang="en-US" dirty="0"/>
              <a:t>不缺钙（</a:t>
            </a:r>
            <a:r>
              <a:rPr lang="en-US" altLang="zh-CN" dirty="0"/>
              <a:t>2</a:t>
            </a:r>
            <a:r>
              <a:rPr lang="zh-CN" altLang="en-US" dirty="0"/>
              <a:t>）</a:t>
            </a:r>
            <a:endParaRPr lang="zh-CN" altLang="en-US" dirty="0"/>
          </a:p>
        </p:txBody>
      </p:sp>
      <p:sp>
        <p:nvSpPr>
          <p:cNvPr id="12" name="Oval 17"/>
          <p:cNvSpPr>
            <a:spLocks noChangeArrowheads="1"/>
          </p:cNvSpPr>
          <p:nvPr/>
        </p:nvSpPr>
        <p:spPr bwMode="auto">
          <a:xfrm>
            <a:off x="107009" y="4257960"/>
            <a:ext cx="1368425" cy="431800"/>
          </a:xfrm>
          <a:prstGeom prst="ellipse">
            <a:avLst/>
          </a:prstGeom>
          <a:solidFill>
            <a:schemeClr val="accent2"/>
          </a:solidFill>
          <a:ln w="9525">
            <a:solidFill>
              <a:schemeClr val="tx1"/>
            </a:solidFill>
            <a:round/>
          </a:ln>
          <a:effectLst/>
        </p:spPr>
        <p:txBody>
          <a:bodyPr wrap="none" anchor="ctr"/>
          <a:lstStyle/>
          <a:p>
            <a:pPr algn="ctr"/>
            <a:r>
              <a:rPr lang="zh-CN" altLang="en-US">
                <a:solidFill>
                  <a:schemeClr val="bg1"/>
                </a:solidFill>
              </a:rPr>
              <a:t>缺钙（</a:t>
            </a:r>
            <a:r>
              <a:rPr lang="en-US" altLang="zh-CN">
                <a:solidFill>
                  <a:schemeClr val="bg1"/>
                </a:solidFill>
              </a:rPr>
              <a:t>3</a:t>
            </a:r>
            <a:r>
              <a:rPr lang="zh-CN" altLang="en-US">
                <a:solidFill>
                  <a:schemeClr val="bg1"/>
                </a:solidFill>
              </a:rPr>
              <a:t>，</a:t>
            </a:r>
            <a:r>
              <a:rPr lang="en-US" altLang="zh-CN">
                <a:solidFill>
                  <a:schemeClr val="bg1"/>
                </a:solidFill>
              </a:rPr>
              <a:t>6</a:t>
            </a:r>
            <a:r>
              <a:rPr lang="zh-CN" altLang="en-US">
                <a:solidFill>
                  <a:schemeClr val="bg1"/>
                </a:solidFill>
              </a:rPr>
              <a:t>）</a:t>
            </a:r>
            <a:endParaRPr lang="zh-CN" altLang="en-US">
              <a:solidFill>
                <a:schemeClr val="bg1"/>
              </a:solidFill>
            </a:endParaRPr>
          </a:p>
        </p:txBody>
      </p:sp>
      <p:sp>
        <p:nvSpPr>
          <p:cNvPr id="13" name="Oval 18"/>
          <p:cNvSpPr>
            <a:spLocks noChangeArrowheads="1"/>
          </p:cNvSpPr>
          <p:nvPr/>
        </p:nvSpPr>
        <p:spPr bwMode="auto">
          <a:xfrm>
            <a:off x="1546871" y="4257960"/>
            <a:ext cx="1368425" cy="431800"/>
          </a:xfrm>
          <a:prstGeom prst="ellipse">
            <a:avLst/>
          </a:prstGeom>
          <a:solidFill>
            <a:schemeClr val="accent2"/>
          </a:solidFill>
          <a:ln w="9525">
            <a:solidFill>
              <a:schemeClr val="tx1"/>
            </a:solidFill>
            <a:round/>
          </a:ln>
          <a:effectLst/>
        </p:spPr>
        <p:txBody>
          <a:bodyPr wrap="none" anchor="ctr"/>
          <a:lstStyle/>
          <a:p>
            <a:pPr algn="ctr"/>
            <a:r>
              <a:rPr lang="zh-CN" altLang="en-US">
                <a:solidFill>
                  <a:schemeClr val="bg1"/>
                </a:solidFill>
              </a:rPr>
              <a:t>不缺钙（</a:t>
            </a:r>
            <a:r>
              <a:rPr lang="en-US" altLang="zh-CN">
                <a:solidFill>
                  <a:schemeClr val="bg1"/>
                </a:solidFill>
              </a:rPr>
              <a:t>4</a:t>
            </a:r>
            <a:r>
              <a:rPr lang="zh-CN" altLang="en-US">
                <a:solidFill>
                  <a:schemeClr val="bg1"/>
                </a:solidFill>
              </a:rPr>
              <a:t>）</a:t>
            </a:r>
            <a:endParaRPr lang="zh-CN" altLang="en-US">
              <a:solidFill>
                <a:schemeClr val="bg1"/>
              </a:solidFill>
            </a:endParaRPr>
          </a:p>
        </p:txBody>
      </p:sp>
      <p:sp>
        <p:nvSpPr>
          <p:cNvPr id="14" name="Oval 19"/>
          <p:cNvSpPr>
            <a:spLocks noChangeArrowheads="1"/>
          </p:cNvSpPr>
          <p:nvPr/>
        </p:nvSpPr>
        <p:spPr bwMode="auto">
          <a:xfrm>
            <a:off x="2986734" y="4257960"/>
            <a:ext cx="1368425" cy="431800"/>
          </a:xfrm>
          <a:prstGeom prst="ellipse">
            <a:avLst/>
          </a:prstGeom>
          <a:solidFill>
            <a:schemeClr val="accent2"/>
          </a:solidFill>
          <a:ln w="9525">
            <a:solidFill>
              <a:schemeClr val="tx1"/>
            </a:solidFill>
            <a:round/>
          </a:ln>
          <a:effectLst/>
        </p:spPr>
        <p:txBody>
          <a:bodyPr wrap="none" anchor="ctr"/>
          <a:lstStyle/>
          <a:p>
            <a:pPr algn="ctr"/>
            <a:r>
              <a:rPr lang="zh-CN" altLang="en-US">
                <a:solidFill>
                  <a:schemeClr val="bg1"/>
                </a:solidFill>
              </a:rPr>
              <a:t>不缺钙（</a:t>
            </a:r>
            <a:r>
              <a:rPr lang="en-US" altLang="zh-CN">
                <a:solidFill>
                  <a:schemeClr val="bg1"/>
                </a:solidFill>
              </a:rPr>
              <a:t>10</a:t>
            </a:r>
            <a:r>
              <a:rPr lang="zh-CN" altLang="en-US">
                <a:solidFill>
                  <a:schemeClr val="bg1"/>
                </a:solidFill>
              </a:rPr>
              <a:t>）</a:t>
            </a:r>
            <a:endParaRPr lang="zh-CN" altLang="en-US">
              <a:solidFill>
                <a:schemeClr val="bg1"/>
              </a:solidFill>
            </a:endParaRPr>
          </a:p>
        </p:txBody>
      </p:sp>
      <p:sp>
        <p:nvSpPr>
          <p:cNvPr id="15" name="Oval 20"/>
          <p:cNvSpPr>
            <a:spLocks noChangeArrowheads="1"/>
          </p:cNvSpPr>
          <p:nvPr/>
        </p:nvSpPr>
        <p:spPr bwMode="auto">
          <a:xfrm>
            <a:off x="4428184" y="4257960"/>
            <a:ext cx="1368425" cy="431800"/>
          </a:xfrm>
          <a:prstGeom prst="ellipse">
            <a:avLst/>
          </a:prstGeom>
          <a:solidFill>
            <a:schemeClr val="accent2"/>
          </a:solidFill>
          <a:ln w="9525">
            <a:solidFill>
              <a:schemeClr val="tx1"/>
            </a:solidFill>
            <a:round/>
          </a:ln>
          <a:effectLst/>
        </p:spPr>
        <p:txBody>
          <a:bodyPr wrap="none" anchor="ctr"/>
          <a:lstStyle/>
          <a:p>
            <a:pPr algn="ctr"/>
            <a:r>
              <a:rPr lang="zh-CN" altLang="en-US">
                <a:solidFill>
                  <a:schemeClr val="bg1"/>
                </a:solidFill>
              </a:rPr>
              <a:t>缺钙（</a:t>
            </a:r>
            <a:r>
              <a:rPr lang="en-US" altLang="zh-CN">
                <a:solidFill>
                  <a:schemeClr val="bg1"/>
                </a:solidFill>
              </a:rPr>
              <a:t>5</a:t>
            </a:r>
            <a:r>
              <a:rPr lang="zh-CN" altLang="en-US">
                <a:solidFill>
                  <a:schemeClr val="bg1"/>
                </a:solidFill>
              </a:rPr>
              <a:t>）</a:t>
            </a:r>
            <a:endParaRPr lang="zh-CN" altLang="en-US">
              <a:solidFill>
                <a:schemeClr val="bg1"/>
              </a:solidFill>
            </a:endParaRPr>
          </a:p>
        </p:txBody>
      </p:sp>
      <p:sp>
        <p:nvSpPr>
          <p:cNvPr id="16" name="Oval 21"/>
          <p:cNvSpPr>
            <a:spLocks noChangeArrowheads="1"/>
          </p:cNvSpPr>
          <p:nvPr/>
        </p:nvSpPr>
        <p:spPr bwMode="auto">
          <a:xfrm>
            <a:off x="5868046" y="4257960"/>
            <a:ext cx="1368425" cy="431800"/>
          </a:xfrm>
          <a:prstGeom prst="ellipse">
            <a:avLst/>
          </a:prstGeom>
          <a:solidFill>
            <a:schemeClr val="accent2"/>
          </a:solidFill>
          <a:ln w="9525">
            <a:solidFill>
              <a:schemeClr val="tx1"/>
            </a:solidFill>
            <a:round/>
          </a:ln>
          <a:effectLst/>
        </p:spPr>
        <p:txBody>
          <a:bodyPr wrap="none" anchor="ctr"/>
          <a:lstStyle/>
          <a:p>
            <a:pPr algn="ctr"/>
            <a:r>
              <a:rPr lang="zh-CN" altLang="en-US">
                <a:solidFill>
                  <a:schemeClr val="bg1"/>
                </a:solidFill>
              </a:rPr>
              <a:t>不缺钙（</a:t>
            </a:r>
            <a:r>
              <a:rPr lang="en-US" altLang="zh-CN">
                <a:solidFill>
                  <a:schemeClr val="bg1"/>
                </a:solidFill>
              </a:rPr>
              <a:t>1</a:t>
            </a:r>
            <a:r>
              <a:rPr lang="zh-CN" altLang="en-US">
                <a:solidFill>
                  <a:schemeClr val="bg1"/>
                </a:solidFill>
              </a:rPr>
              <a:t>）</a:t>
            </a:r>
            <a:endParaRPr lang="zh-CN" altLang="en-US">
              <a:solidFill>
                <a:schemeClr val="bg1"/>
              </a:solidFill>
            </a:endParaRPr>
          </a:p>
        </p:txBody>
      </p:sp>
      <p:sp>
        <p:nvSpPr>
          <p:cNvPr id="17" name="Oval 22"/>
          <p:cNvSpPr>
            <a:spLocks noChangeArrowheads="1"/>
          </p:cNvSpPr>
          <p:nvPr/>
        </p:nvSpPr>
        <p:spPr bwMode="auto">
          <a:xfrm>
            <a:off x="7523808" y="4257960"/>
            <a:ext cx="863600" cy="431800"/>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zh-CN" altLang="en-US" dirty="0"/>
              <a:t>鱼肉</a:t>
            </a:r>
            <a:endParaRPr lang="zh-CN" altLang="en-US" dirty="0"/>
          </a:p>
        </p:txBody>
      </p:sp>
      <p:sp>
        <p:nvSpPr>
          <p:cNvPr id="18" name="Oval 23"/>
          <p:cNvSpPr>
            <a:spLocks noChangeArrowheads="1"/>
          </p:cNvSpPr>
          <p:nvPr/>
        </p:nvSpPr>
        <p:spPr bwMode="auto">
          <a:xfrm>
            <a:off x="5939484" y="5266023"/>
            <a:ext cx="1368425" cy="431800"/>
          </a:xfrm>
          <a:prstGeom prst="ellipse">
            <a:avLst/>
          </a:prstGeom>
          <a:solidFill>
            <a:schemeClr val="accent2"/>
          </a:solidFill>
          <a:ln w="9525">
            <a:solidFill>
              <a:schemeClr val="tx1"/>
            </a:solidFill>
            <a:round/>
          </a:ln>
          <a:effectLst/>
        </p:spPr>
        <p:txBody>
          <a:bodyPr wrap="none" anchor="ctr"/>
          <a:lstStyle/>
          <a:p>
            <a:pPr algn="ctr"/>
            <a:r>
              <a:rPr lang="zh-CN" altLang="en-US">
                <a:solidFill>
                  <a:schemeClr val="bg1"/>
                </a:solidFill>
              </a:rPr>
              <a:t>缺钙（</a:t>
            </a:r>
            <a:r>
              <a:rPr lang="en-US" altLang="zh-CN">
                <a:solidFill>
                  <a:schemeClr val="bg1"/>
                </a:solidFill>
              </a:rPr>
              <a:t>5</a:t>
            </a:r>
            <a:r>
              <a:rPr lang="zh-CN" altLang="en-US">
                <a:solidFill>
                  <a:schemeClr val="bg1"/>
                </a:solidFill>
              </a:rPr>
              <a:t>）</a:t>
            </a:r>
            <a:endParaRPr lang="zh-CN" altLang="en-US">
              <a:solidFill>
                <a:schemeClr val="bg1"/>
              </a:solidFill>
            </a:endParaRPr>
          </a:p>
        </p:txBody>
      </p:sp>
      <p:sp>
        <p:nvSpPr>
          <p:cNvPr id="19" name="Oval 24"/>
          <p:cNvSpPr>
            <a:spLocks noChangeArrowheads="1"/>
          </p:cNvSpPr>
          <p:nvPr/>
        </p:nvSpPr>
        <p:spPr bwMode="auto">
          <a:xfrm>
            <a:off x="7452371" y="5266023"/>
            <a:ext cx="1584325" cy="431800"/>
          </a:xfrm>
          <a:prstGeom prst="ellipse">
            <a:avLst/>
          </a:prstGeom>
          <a:solidFill>
            <a:schemeClr val="accent2"/>
          </a:solidFill>
          <a:ln w="9525">
            <a:solidFill>
              <a:schemeClr val="tx1"/>
            </a:solidFill>
            <a:round/>
          </a:ln>
          <a:effectLst/>
        </p:spPr>
        <p:txBody>
          <a:bodyPr wrap="none" anchor="ctr"/>
          <a:lstStyle/>
          <a:p>
            <a:pPr algn="ctr"/>
            <a:r>
              <a:rPr lang="zh-CN" altLang="en-US">
                <a:solidFill>
                  <a:schemeClr val="bg1"/>
                </a:solidFill>
              </a:rPr>
              <a:t>不缺钙（</a:t>
            </a:r>
            <a:r>
              <a:rPr lang="en-US" altLang="zh-CN">
                <a:solidFill>
                  <a:schemeClr val="bg1"/>
                </a:solidFill>
              </a:rPr>
              <a:t>7</a:t>
            </a:r>
            <a:r>
              <a:rPr lang="zh-CN" altLang="en-US">
                <a:solidFill>
                  <a:schemeClr val="bg1"/>
                </a:solidFill>
              </a:rPr>
              <a:t>，</a:t>
            </a:r>
            <a:r>
              <a:rPr lang="en-US" altLang="zh-CN">
                <a:solidFill>
                  <a:schemeClr val="bg1"/>
                </a:solidFill>
              </a:rPr>
              <a:t>9</a:t>
            </a:r>
            <a:r>
              <a:rPr lang="zh-CN" altLang="en-US">
                <a:solidFill>
                  <a:schemeClr val="bg1"/>
                </a:solidFill>
              </a:rPr>
              <a:t>）</a:t>
            </a:r>
            <a:endParaRPr lang="zh-CN" altLang="en-US">
              <a:solidFill>
                <a:schemeClr val="bg1"/>
              </a:solidFill>
            </a:endParaRPr>
          </a:p>
        </p:txBody>
      </p:sp>
      <p:sp>
        <p:nvSpPr>
          <p:cNvPr id="20" name="Text Box 25"/>
          <p:cNvSpPr txBox="1">
            <a:spLocks noChangeArrowheads="1"/>
          </p:cNvSpPr>
          <p:nvPr/>
        </p:nvSpPr>
        <p:spPr bwMode="auto">
          <a:xfrm>
            <a:off x="3204220" y="1810035"/>
            <a:ext cx="387350" cy="336550"/>
          </a:xfrm>
          <a:prstGeom prst="rect">
            <a:avLst/>
          </a:prstGeom>
          <a:noFill/>
          <a:ln>
            <a:noFill/>
          </a:ln>
          <a:effectLst/>
        </p:spPr>
        <p:txBody>
          <a:bodyPr wrap="square">
            <a:spAutoFit/>
          </a:bodyPr>
          <a:lstStyle/>
          <a:p>
            <a:r>
              <a:rPr lang="zh-CN" altLang="en-US" sz="1600"/>
              <a:t>是</a:t>
            </a:r>
            <a:endParaRPr lang="zh-CN" altLang="en-US" sz="1600"/>
          </a:p>
        </p:txBody>
      </p:sp>
      <p:sp>
        <p:nvSpPr>
          <p:cNvPr id="21" name="Text Box 26"/>
          <p:cNvSpPr txBox="1">
            <a:spLocks noChangeArrowheads="1"/>
          </p:cNvSpPr>
          <p:nvPr/>
        </p:nvSpPr>
        <p:spPr bwMode="auto">
          <a:xfrm>
            <a:off x="5048895" y="1760823"/>
            <a:ext cx="387350" cy="336550"/>
          </a:xfrm>
          <a:prstGeom prst="rect">
            <a:avLst/>
          </a:prstGeom>
          <a:noFill/>
          <a:ln>
            <a:noFill/>
          </a:ln>
          <a:effectLst/>
        </p:spPr>
        <p:txBody>
          <a:bodyPr wrap="square">
            <a:spAutoFit/>
          </a:bodyPr>
          <a:lstStyle/>
          <a:p>
            <a:r>
              <a:rPr lang="zh-CN" altLang="en-US" sz="1600"/>
              <a:t>否</a:t>
            </a:r>
            <a:endParaRPr lang="zh-CN" altLang="en-US" sz="1600"/>
          </a:p>
        </p:txBody>
      </p:sp>
      <p:sp>
        <p:nvSpPr>
          <p:cNvPr id="22" name="Line 27"/>
          <p:cNvSpPr>
            <a:spLocks noChangeShapeType="1"/>
          </p:cNvSpPr>
          <p:nvPr/>
        </p:nvSpPr>
        <p:spPr bwMode="auto">
          <a:xfrm flipH="1">
            <a:off x="2986734" y="1952911"/>
            <a:ext cx="936625" cy="360363"/>
          </a:xfrm>
          <a:prstGeom prst="line">
            <a:avLst/>
          </a:prstGeom>
          <a:noFill/>
          <a:ln w="9525">
            <a:solidFill>
              <a:schemeClr val="tx1"/>
            </a:solidFill>
            <a:round/>
          </a:ln>
          <a:effectLst/>
        </p:spPr>
        <p:txBody>
          <a:bodyPr/>
          <a:lstStyle/>
          <a:p>
            <a:endParaRPr lang="zh-CN" altLang="en-US"/>
          </a:p>
        </p:txBody>
      </p:sp>
      <p:sp>
        <p:nvSpPr>
          <p:cNvPr id="23" name="Line 28"/>
          <p:cNvSpPr>
            <a:spLocks noChangeShapeType="1"/>
          </p:cNvSpPr>
          <p:nvPr/>
        </p:nvSpPr>
        <p:spPr bwMode="auto">
          <a:xfrm>
            <a:off x="4644083" y="1952910"/>
            <a:ext cx="1008062" cy="431800"/>
          </a:xfrm>
          <a:prstGeom prst="line">
            <a:avLst/>
          </a:prstGeom>
          <a:noFill/>
          <a:ln w="9525">
            <a:solidFill>
              <a:schemeClr val="tx1"/>
            </a:solidFill>
            <a:round/>
          </a:ln>
          <a:effectLst/>
        </p:spPr>
        <p:txBody>
          <a:bodyPr/>
          <a:lstStyle/>
          <a:p>
            <a:endParaRPr lang="zh-CN" altLang="en-US"/>
          </a:p>
        </p:txBody>
      </p:sp>
      <p:sp>
        <p:nvSpPr>
          <p:cNvPr id="24" name="Line 29"/>
          <p:cNvSpPr>
            <a:spLocks noChangeShapeType="1"/>
          </p:cNvSpPr>
          <p:nvPr/>
        </p:nvSpPr>
        <p:spPr bwMode="auto">
          <a:xfrm flipH="1">
            <a:off x="1546870" y="2673636"/>
            <a:ext cx="865188" cy="360363"/>
          </a:xfrm>
          <a:prstGeom prst="line">
            <a:avLst/>
          </a:prstGeom>
          <a:noFill/>
          <a:ln w="9525">
            <a:solidFill>
              <a:schemeClr val="tx1"/>
            </a:solidFill>
            <a:round/>
          </a:ln>
          <a:effectLst/>
        </p:spPr>
        <p:txBody>
          <a:bodyPr/>
          <a:lstStyle/>
          <a:p>
            <a:endParaRPr lang="zh-CN" altLang="en-US"/>
          </a:p>
        </p:txBody>
      </p:sp>
      <p:sp>
        <p:nvSpPr>
          <p:cNvPr id="25" name="Line 30"/>
          <p:cNvSpPr>
            <a:spLocks noChangeShapeType="1"/>
          </p:cNvSpPr>
          <p:nvPr/>
        </p:nvSpPr>
        <p:spPr bwMode="auto">
          <a:xfrm>
            <a:off x="2843858" y="2673636"/>
            <a:ext cx="647700" cy="360363"/>
          </a:xfrm>
          <a:prstGeom prst="line">
            <a:avLst/>
          </a:prstGeom>
          <a:noFill/>
          <a:ln w="9525">
            <a:solidFill>
              <a:schemeClr val="tx1"/>
            </a:solidFill>
            <a:round/>
          </a:ln>
          <a:effectLst/>
        </p:spPr>
        <p:txBody>
          <a:bodyPr/>
          <a:lstStyle/>
          <a:p>
            <a:endParaRPr lang="zh-CN" altLang="en-US"/>
          </a:p>
        </p:txBody>
      </p:sp>
      <p:sp>
        <p:nvSpPr>
          <p:cNvPr id="26" name="Text Box 31"/>
          <p:cNvSpPr txBox="1">
            <a:spLocks noChangeArrowheads="1"/>
          </p:cNvSpPr>
          <p:nvPr/>
        </p:nvSpPr>
        <p:spPr bwMode="auto">
          <a:xfrm>
            <a:off x="1546870" y="2602198"/>
            <a:ext cx="387350" cy="336550"/>
          </a:xfrm>
          <a:prstGeom prst="rect">
            <a:avLst/>
          </a:prstGeom>
          <a:noFill/>
          <a:ln>
            <a:noFill/>
          </a:ln>
          <a:effectLst/>
        </p:spPr>
        <p:txBody>
          <a:bodyPr wrap="square">
            <a:spAutoFit/>
          </a:bodyPr>
          <a:lstStyle/>
          <a:p>
            <a:r>
              <a:rPr lang="zh-CN" altLang="en-US" sz="1600"/>
              <a:t>是</a:t>
            </a:r>
            <a:endParaRPr lang="zh-CN" altLang="en-US" sz="1600"/>
          </a:p>
        </p:txBody>
      </p:sp>
      <p:sp>
        <p:nvSpPr>
          <p:cNvPr id="27" name="Text Box 32"/>
          <p:cNvSpPr txBox="1">
            <a:spLocks noChangeArrowheads="1"/>
          </p:cNvSpPr>
          <p:nvPr/>
        </p:nvSpPr>
        <p:spPr bwMode="auto">
          <a:xfrm>
            <a:off x="3175645" y="2529173"/>
            <a:ext cx="387350" cy="336550"/>
          </a:xfrm>
          <a:prstGeom prst="rect">
            <a:avLst/>
          </a:prstGeom>
          <a:noFill/>
          <a:ln>
            <a:noFill/>
          </a:ln>
          <a:effectLst/>
        </p:spPr>
        <p:txBody>
          <a:bodyPr wrap="square">
            <a:spAutoFit/>
          </a:bodyPr>
          <a:lstStyle/>
          <a:p>
            <a:r>
              <a:rPr lang="zh-CN" altLang="en-US" sz="1600"/>
              <a:t>否</a:t>
            </a:r>
            <a:endParaRPr lang="zh-CN" altLang="en-US" sz="1600"/>
          </a:p>
        </p:txBody>
      </p:sp>
      <p:sp>
        <p:nvSpPr>
          <p:cNvPr id="28" name="Text Box 33"/>
          <p:cNvSpPr txBox="1">
            <a:spLocks noChangeArrowheads="1"/>
          </p:cNvSpPr>
          <p:nvPr/>
        </p:nvSpPr>
        <p:spPr bwMode="auto">
          <a:xfrm>
            <a:off x="1978670" y="3632485"/>
            <a:ext cx="387350" cy="336550"/>
          </a:xfrm>
          <a:prstGeom prst="rect">
            <a:avLst/>
          </a:prstGeom>
          <a:noFill/>
          <a:ln>
            <a:noFill/>
          </a:ln>
          <a:effectLst/>
        </p:spPr>
        <p:txBody>
          <a:bodyPr wrap="square">
            <a:spAutoFit/>
          </a:bodyPr>
          <a:lstStyle/>
          <a:p>
            <a:r>
              <a:rPr lang="zh-CN" altLang="en-US" sz="1600"/>
              <a:t>否</a:t>
            </a:r>
            <a:endParaRPr lang="zh-CN" altLang="en-US" sz="1600"/>
          </a:p>
        </p:txBody>
      </p:sp>
      <p:sp>
        <p:nvSpPr>
          <p:cNvPr id="29" name="Text Box 34"/>
          <p:cNvSpPr txBox="1">
            <a:spLocks noChangeArrowheads="1"/>
          </p:cNvSpPr>
          <p:nvPr/>
        </p:nvSpPr>
        <p:spPr bwMode="auto">
          <a:xfrm>
            <a:off x="4355158" y="3561048"/>
            <a:ext cx="387350" cy="336550"/>
          </a:xfrm>
          <a:prstGeom prst="rect">
            <a:avLst/>
          </a:prstGeom>
          <a:noFill/>
          <a:ln>
            <a:noFill/>
          </a:ln>
          <a:effectLst/>
        </p:spPr>
        <p:txBody>
          <a:bodyPr wrap="square">
            <a:spAutoFit/>
          </a:bodyPr>
          <a:lstStyle/>
          <a:p>
            <a:r>
              <a:rPr lang="zh-CN" altLang="en-US" sz="1600"/>
              <a:t>否</a:t>
            </a:r>
            <a:endParaRPr lang="zh-CN" altLang="en-US" sz="1600"/>
          </a:p>
        </p:txBody>
      </p:sp>
      <p:sp>
        <p:nvSpPr>
          <p:cNvPr id="30" name="Text Box 35"/>
          <p:cNvSpPr txBox="1">
            <a:spLocks noChangeArrowheads="1"/>
          </p:cNvSpPr>
          <p:nvPr/>
        </p:nvSpPr>
        <p:spPr bwMode="auto">
          <a:xfrm>
            <a:off x="6920558" y="2602198"/>
            <a:ext cx="387350" cy="336550"/>
          </a:xfrm>
          <a:prstGeom prst="rect">
            <a:avLst/>
          </a:prstGeom>
          <a:noFill/>
          <a:ln>
            <a:noFill/>
          </a:ln>
          <a:effectLst/>
        </p:spPr>
        <p:txBody>
          <a:bodyPr wrap="square">
            <a:spAutoFit/>
          </a:bodyPr>
          <a:lstStyle/>
          <a:p>
            <a:r>
              <a:rPr lang="zh-CN" altLang="en-US" sz="1600"/>
              <a:t>否</a:t>
            </a:r>
            <a:endParaRPr lang="zh-CN" altLang="en-US" sz="1600"/>
          </a:p>
        </p:txBody>
      </p:sp>
      <p:sp>
        <p:nvSpPr>
          <p:cNvPr id="31" name="Text Box 36"/>
          <p:cNvSpPr txBox="1">
            <a:spLocks noChangeArrowheads="1"/>
          </p:cNvSpPr>
          <p:nvPr/>
        </p:nvSpPr>
        <p:spPr bwMode="auto">
          <a:xfrm>
            <a:off x="6056958" y="3537235"/>
            <a:ext cx="387350" cy="336550"/>
          </a:xfrm>
          <a:prstGeom prst="rect">
            <a:avLst/>
          </a:prstGeom>
          <a:noFill/>
          <a:ln>
            <a:noFill/>
          </a:ln>
          <a:effectLst/>
        </p:spPr>
        <p:txBody>
          <a:bodyPr wrap="square">
            <a:spAutoFit/>
          </a:bodyPr>
          <a:lstStyle/>
          <a:p>
            <a:r>
              <a:rPr lang="zh-CN" altLang="en-US" sz="1600"/>
              <a:t>否</a:t>
            </a:r>
            <a:endParaRPr lang="zh-CN" altLang="en-US" sz="1600"/>
          </a:p>
        </p:txBody>
      </p:sp>
      <p:sp>
        <p:nvSpPr>
          <p:cNvPr id="32" name="Text Box 37"/>
          <p:cNvSpPr txBox="1">
            <a:spLocks noChangeArrowheads="1"/>
          </p:cNvSpPr>
          <p:nvPr/>
        </p:nvSpPr>
        <p:spPr bwMode="auto">
          <a:xfrm>
            <a:off x="8433445" y="4785010"/>
            <a:ext cx="387350" cy="336550"/>
          </a:xfrm>
          <a:prstGeom prst="rect">
            <a:avLst/>
          </a:prstGeom>
          <a:noFill/>
          <a:ln>
            <a:noFill/>
          </a:ln>
          <a:effectLst/>
        </p:spPr>
        <p:txBody>
          <a:bodyPr wrap="square">
            <a:spAutoFit/>
          </a:bodyPr>
          <a:lstStyle/>
          <a:p>
            <a:r>
              <a:rPr lang="zh-CN" altLang="en-US" sz="1600"/>
              <a:t>否</a:t>
            </a:r>
            <a:endParaRPr lang="zh-CN" altLang="en-US" sz="1600"/>
          </a:p>
        </p:txBody>
      </p:sp>
      <p:sp>
        <p:nvSpPr>
          <p:cNvPr id="33" name="Line 38"/>
          <p:cNvSpPr>
            <a:spLocks noChangeShapeType="1"/>
          </p:cNvSpPr>
          <p:nvPr/>
        </p:nvSpPr>
        <p:spPr bwMode="auto">
          <a:xfrm>
            <a:off x="1546870" y="3465798"/>
            <a:ext cx="649288" cy="792162"/>
          </a:xfrm>
          <a:prstGeom prst="line">
            <a:avLst/>
          </a:prstGeom>
          <a:noFill/>
          <a:ln w="9525">
            <a:solidFill>
              <a:schemeClr val="tx1"/>
            </a:solidFill>
            <a:round/>
          </a:ln>
          <a:effectLst/>
        </p:spPr>
        <p:txBody>
          <a:bodyPr/>
          <a:lstStyle/>
          <a:p>
            <a:endParaRPr lang="zh-CN" altLang="en-US"/>
          </a:p>
        </p:txBody>
      </p:sp>
      <p:sp>
        <p:nvSpPr>
          <p:cNvPr id="34" name="Line 39"/>
          <p:cNvSpPr>
            <a:spLocks noChangeShapeType="1"/>
          </p:cNvSpPr>
          <p:nvPr/>
        </p:nvSpPr>
        <p:spPr bwMode="auto">
          <a:xfrm>
            <a:off x="3923359" y="3394361"/>
            <a:ext cx="1081087" cy="790575"/>
          </a:xfrm>
          <a:prstGeom prst="line">
            <a:avLst/>
          </a:prstGeom>
          <a:noFill/>
          <a:ln w="9525">
            <a:solidFill>
              <a:schemeClr val="tx1"/>
            </a:solidFill>
            <a:round/>
          </a:ln>
          <a:effectLst/>
        </p:spPr>
        <p:txBody>
          <a:bodyPr/>
          <a:lstStyle/>
          <a:p>
            <a:endParaRPr lang="zh-CN" altLang="en-US"/>
          </a:p>
        </p:txBody>
      </p:sp>
      <p:sp>
        <p:nvSpPr>
          <p:cNvPr id="35" name="Line 40"/>
          <p:cNvSpPr>
            <a:spLocks noChangeShapeType="1"/>
          </p:cNvSpPr>
          <p:nvPr/>
        </p:nvSpPr>
        <p:spPr bwMode="auto">
          <a:xfrm>
            <a:off x="5579120" y="3465798"/>
            <a:ext cx="2376488" cy="792162"/>
          </a:xfrm>
          <a:prstGeom prst="line">
            <a:avLst/>
          </a:prstGeom>
          <a:noFill/>
          <a:ln w="9525">
            <a:solidFill>
              <a:schemeClr val="tx1"/>
            </a:solidFill>
            <a:round/>
          </a:ln>
          <a:effectLst/>
        </p:spPr>
        <p:txBody>
          <a:bodyPr/>
          <a:lstStyle/>
          <a:p>
            <a:endParaRPr lang="zh-CN" altLang="en-US"/>
          </a:p>
        </p:txBody>
      </p:sp>
      <p:sp>
        <p:nvSpPr>
          <p:cNvPr id="36" name="Line 41"/>
          <p:cNvSpPr>
            <a:spLocks noChangeShapeType="1"/>
          </p:cNvSpPr>
          <p:nvPr/>
        </p:nvSpPr>
        <p:spPr bwMode="auto">
          <a:xfrm>
            <a:off x="8028633" y="4689761"/>
            <a:ext cx="431800" cy="576263"/>
          </a:xfrm>
          <a:prstGeom prst="line">
            <a:avLst/>
          </a:prstGeom>
          <a:noFill/>
          <a:ln w="9525">
            <a:solidFill>
              <a:schemeClr val="tx1"/>
            </a:solidFill>
            <a:round/>
          </a:ln>
          <a:effectLst/>
        </p:spPr>
        <p:txBody>
          <a:bodyPr/>
          <a:lstStyle/>
          <a:p>
            <a:endParaRPr lang="zh-CN" altLang="en-US"/>
          </a:p>
        </p:txBody>
      </p:sp>
      <p:sp>
        <p:nvSpPr>
          <p:cNvPr id="37" name="Line 42"/>
          <p:cNvSpPr>
            <a:spLocks noChangeShapeType="1"/>
          </p:cNvSpPr>
          <p:nvPr/>
        </p:nvSpPr>
        <p:spPr bwMode="auto">
          <a:xfrm>
            <a:off x="6444308" y="2602199"/>
            <a:ext cx="792162" cy="503237"/>
          </a:xfrm>
          <a:prstGeom prst="line">
            <a:avLst/>
          </a:prstGeom>
          <a:noFill/>
          <a:ln w="9525">
            <a:solidFill>
              <a:schemeClr val="tx1"/>
            </a:solidFill>
            <a:round/>
          </a:ln>
          <a:effectLst/>
        </p:spPr>
        <p:txBody>
          <a:bodyPr/>
          <a:lstStyle/>
          <a:p>
            <a:endParaRPr lang="zh-CN" altLang="en-US"/>
          </a:p>
        </p:txBody>
      </p:sp>
      <p:sp>
        <p:nvSpPr>
          <p:cNvPr id="38" name="Text Box 43"/>
          <p:cNvSpPr txBox="1">
            <a:spLocks noChangeArrowheads="1"/>
          </p:cNvSpPr>
          <p:nvPr/>
        </p:nvSpPr>
        <p:spPr bwMode="auto">
          <a:xfrm>
            <a:off x="538808" y="3632485"/>
            <a:ext cx="387350" cy="336550"/>
          </a:xfrm>
          <a:prstGeom prst="rect">
            <a:avLst/>
          </a:prstGeom>
          <a:noFill/>
          <a:ln>
            <a:noFill/>
          </a:ln>
          <a:effectLst/>
        </p:spPr>
        <p:txBody>
          <a:bodyPr wrap="square">
            <a:spAutoFit/>
          </a:bodyPr>
          <a:lstStyle/>
          <a:p>
            <a:r>
              <a:rPr lang="zh-CN" altLang="en-US" sz="1600"/>
              <a:t>是</a:t>
            </a:r>
            <a:endParaRPr lang="zh-CN" altLang="en-US" sz="1600"/>
          </a:p>
        </p:txBody>
      </p:sp>
      <p:sp>
        <p:nvSpPr>
          <p:cNvPr id="39" name="Text Box 44"/>
          <p:cNvSpPr txBox="1">
            <a:spLocks noChangeArrowheads="1"/>
          </p:cNvSpPr>
          <p:nvPr/>
        </p:nvSpPr>
        <p:spPr bwMode="auto">
          <a:xfrm>
            <a:off x="3175645" y="3610260"/>
            <a:ext cx="387350" cy="336550"/>
          </a:xfrm>
          <a:prstGeom prst="rect">
            <a:avLst/>
          </a:prstGeom>
          <a:noFill/>
          <a:ln>
            <a:noFill/>
          </a:ln>
          <a:effectLst/>
        </p:spPr>
        <p:txBody>
          <a:bodyPr wrap="square">
            <a:spAutoFit/>
          </a:bodyPr>
          <a:lstStyle/>
          <a:p>
            <a:r>
              <a:rPr lang="zh-CN" altLang="en-US" sz="1600"/>
              <a:t>是</a:t>
            </a:r>
            <a:endParaRPr lang="zh-CN" altLang="en-US" sz="1600"/>
          </a:p>
        </p:txBody>
      </p:sp>
      <p:sp>
        <p:nvSpPr>
          <p:cNvPr id="40" name="Text Box 45"/>
          <p:cNvSpPr txBox="1">
            <a:spLocks noChangeArrowheads="1"/>
          </p:cNvSpPr>
          <p:nvPr/>
        </p:nvSpPr>
        <p:spPr bwMode="auto">
          <a:xfrm>
            <a:off x="5004445" y="3537235"/>
            <a:ext cx="387350" cy="336550"/>
          </a:xfrm>
          <a:prstGeom prst="rect">
            <a:avLst/>
          </a:prstGeom>
          <a:noFill/>
          <a:ln>
            <a:noFill/>
          </a:ln>
          <a:effectLst/>
        </p:spPr>
        <p:txBody>
          <a:bodyPr wrap="square">
            <a:spAutoFit/>
          </a:bodyPr>
          <a:lstStyle/>
          <a:p>
            <a:r>
              <a:rPr lang="zh-CN" altLang="en-US" sz="1600"/>
              <a:t>是</a:t>
            </a:r>
            <a:endParaRPr lang="zh-CN" altLang="en-US" sz="1600"/>
          </a:p>
        </p:txBody>
      </p:sp>
      <p:sp>
        <p:nvSpPr>
          <p:cNvPr id="41" name="Text Box 46"/>
          <p:cNvSpPr txBox="1">
            <a:spLocks noChangeArrowheads="1"/>
          </p:cNvSpPr>
          <p:nvPr/>
        </p:nvSpPr>
        <p:spPr bwMode="auto">
          <a:xfrm>
            <a:off x="7136458" y="4858035"/>
            <a:ext cx="387350" cy="336550"/>
          </a:xfrm>
          <a:prstGeom prst="rect">
            <a:avLst/>
          </a:prstGeom>
          <a:noFill/>
          <a:ln>
            <a:noFill/>
          </a:ln>
          <a:effectLst/>
        </p:spPr>
        <p:txBody>
          <a:bodyPr wrap="square">
            <a:spAutoFit/>
          </a:bodyPr>
          <a:lstStyle/>
          <a:p>
            <a:r>
              <a:rPr lang="zh-CN" altLang="en-US" sz="1600"/>
              <a:t>是</a:t>
            </a:r>
            <a:endParaRPr lang="zh-CN" altLang="en-US" sz="1600"/>
          </a:p>
        </p:txBody>
      </p:sp>
      <p:sp>
        <p:nvSpPr>
          <p:cNvPr id="42" name="Line 47"/>
          <p:cNvSpPr>
            <a:spLocks noChangeShapeType="1"/>
          </p:cNvSpPr>
          <p:nvPr/>
        </p:nvSpPr>
        <p:spPr bwMode="auto">
          <a:xfrm flipH="1">
            <a:off x="538809" y="3465798"/>
            <a:ext cx="720725" cy="792162"/>
          </a:xfrm>
          <a:prstGeom prst="line">
            <a:avLst/>
          </a:prstGeom>
          <a:noFill/>
          <a:ln w="9525">
            <a:solidFill>
              <a:schemeClr val="tx1"/>
            </a:solidFill>
            <a:round/>
          </a:ln>
          <a:effectLst/>
        </p:spPr>
        <p:txBody>
          <a:bodyPr/>
          <a:lstStyle/>
          <a:p>
            <a:endParaRPr lang="zh-CN" altLang="en-US"/>
          </a:p>
        </p:txBody>
      </p:sp>
      <p:sp>
        <p:nvSpPr>
          <p:cNvPr id="43" name="Line 48"/>
          <p:cNvSpPr>
            <a:spLocks noChangeShapeType="1"/>
          </p:cNvSpPr>
          <p:nvPr/>
        </p:nvSpPr>
        <p:spPr bwMode="auto">
          <a:xfrm>
            <a:off x="3491558" y="3465798"/>
            <a:ext cx="0" cy="792162"/>
          </a:xfrm>
          <a:prstGeom prst="line">
            <a:avLst/>
          </a:prstGeom>
          <a:noFill/>
          <a:ln w="9525">
            <a:solidFill>
              <a:schemeClr val="tx1"/>
            </a:solidFill>
            <a:round/>
          </a:ln>
          <a:effectLst/>
        </p:spPr>
        <p:txBody>
          <a:bodyPr/>
          <a:lstStyle/>
          <a:p>
            <a:endParaRPr lang="zh-CN" altLang="en-US"/>
          </a:p>
        </p:txBody>
      </p:sp>
      <p:sp>
        <p:nvSpPr>
          <p:cNvPr id="44" name="Line 49"/>
          <p:cNvSpPr>
            <a:spLocks noChangeShapeType="1"/>
          </p:cNvSpPr>
          <p:nvPr/>
        </p:nvSpPr>
        <p:spPr bwMode="auto">
          <a:xfrm>
            <a:off x="5291783" y="3537236"/>
            <a:ext cx="863600" cy="720725"/>
          </a:xfrm>
          <a:prstGeom prst="line">
            <a:avLst/>
          </a:prstGeom>
          <a:noFill/>
          <a:ln w="9525">
            <a:solidFill>
              <a:schemeClr val="tx1"/>
            </a:solidFill>
            <a:round/>
          </a:ln>
          <a:effectLst/>
        </p:spPr>
        <p:txBody>
          <a:bodyPr/>
          <a:lstStyle/>
          <a:p>
            <a:endParaRPr lang="zh-CN" altLang="en-US"/>
          </a:p>
        </p:txBody>
      </p:sp>
      <p:sp>
        <p:nvSpPr>
          <p:cNvPr id="45" name="Line 50"/>
          <p:cNvSpPr>
            <a:spLocks noChangeShapeType="1"/>
          </p:cNvSpPr>
          <p:nvPr/>
        </p:nvSpPr>
        <p:spPr bwMode="auto">
          <a:xfrm flipH="1">
            <a:off x="6876108" y="4618323"/>
            <a:ext cx="792162" cy="647700"/>
          </a:xfrm>
          <a:prstGeom prst="line">
            <a:avLst/>
          </a:prstGeom>
          <a:noFill/>
          <a:ln w="9525">
            <a:solidFill>
              <a:schemeClr val="tx1"/>
            </a:solidFill>
            <a:round/>
          </a:ln>
          <a:effectLst/>
        </p:spPr>
        <p:txBody>
          <a:bodyPr/>
          <a:lstStyle/>
          <a:p>
            <a:endParaRPr lang="zh-CN" altLang="en-US"/>
          </a:p>
        </p:txBody>
      </p:sp>
      <p:sp>
        <p:nvSpPr>
          <p:cNvPr id="46" name="Line 51"/>
          <p:cNvSpPr>
            <a:spLocks noChangeShapeType="1"/>
          </p:cNvSpPr>
          <p:nvPr/>
        </p:nvSpPr>
        <p:spPr bwMode="auto">
          <a:xfrm flipH="1">
            <a:off x="5363221" y="2673635"/>
            <a:ext cx="576263" cy="431800"/>
          </a:xfrm>
          <a:prstGeom prst="line">
            <a:avLst/>
          </a:prstGeom>
          <a:noFill/>
          <a:ln w="9525">
            <a:solidFill>
              <a:schemeClr val="tx1"/>
            </a:solidFill>
            <a:round/>
          </a:ln>
          <a:effectLst/>
        </p:spPr>
        <p:txBody>
          <a:bodyPr/>
          <a:lstStyle/>
          <a:p>
            <a:endParaRPr lang="zh-CN" altLang="en-US"/>
          </a:p>
        </p:txBody>
      </p:sp>
      <p:sp>
        <p:nvSpPr>
          <p:cNvPr id="47" name="Text Box 52"/>
          <p:cNvSpPr txBox="1">
            <a:spLocks noChangeArrowheads="1"/>
          </p:cNvSpPr>
          <p:nvPr/>
        </p:nvSpPr>
        <p:spPr bwMode="auto">
          <a:xfrm>
            <a:off x="5191770" y="2552985"/>
            <a:ext cx="387350" cy="336550"/>
          </a:xfrm>
          <a:prstGeom prst="rect">
            <a:avLst/>
          </a:prstGeom>
          <a:noFill/>
          <a:ln>
            <a:noFill/>
          </a:ln>
          <a:effectLst/>
        </p:spPr>
        <p:txBody>
          <a:bodyPr wrap="square">
            <a:spAutoFit/>
          </a:bodyPr>
          <a:lstStyle/>
          <a:p>
            <a:r>
              <a:rPr lang="zh-CN" altLang="en-US" sz="1600"/>
              <a:t>是</a:t>
            </a:r>
            <a:endParaRPr lang="zh-CN" altLang="en-US"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Oval 5"/>
          <p:cNvSpPr>
            <a:spLocks noChangeArrowheads="1"/>
          </p:cNvSpPr>
          <p:nvPr/>
        </p:nvSpPr>
        <p:spPr bwMode="auto">
          <a:xfrm>
            <a:off x="3923928" y="1268760"/>
            <a:ext cx="1007740" cy="576560"/>
          </a:xfrm>
          <a:prstGeom prst="ellipse">
            <a:avLst/>
          </a:prstGeom>
          <a:solidFill>
            <a:schemeClr val="tx2">
              <a:lumMod val="25000"/>
              <a:lumOff val="75000"/>
            </a:schemeClr>
          </a:solidFill>
          <a:ln w="9525">
            <a:solidFill>
              <a:schemeClr val="tx2">
                <a:lumMod val="50000"/>
                <a:lumOff val="50000"/>
              </a:schemeClr>
            </a:solidFill>
            <a:round/>
          </a:ln>
          <a:effectLst/>
        </p:spPr>
        <p:txBody>
          <a:bodyPr wrap="none" anchor="ctr"/>
          <a:lstStyle/>
          <a:p>
            <a:pPr algn="ctr"/>
            <a:r>
              <a:rPr lang="zh-CN" altLang="en-US" dirty="0"/>
              <a:t>牛奶</a:t>
            </a:r>
            <a:endParaRPr lang="zh-CN" altLang="en-US" dirty="0"/>
          </a:p>
        </p:txBody>
      </p:sp>
      <p:sp>
        <p:nvSpPr>
          <p:cNvPr id="6" name="Oval 6"/>
          <p:cNvSpPr>
            <a:spLocks noChangeArrowheads="1"/>
          </p:cNvSpPr>
          <p:nvPr/>
        </p:nvSpPr>
        <p:spPr bwMode="auto">
          <a:xfrm>
            <a:off x="1871291" y="2277120"/>
            <a:ext cx="1800225" cy="1007864"/>
          </a:xfrm>
          <a:prstGeom prst="ellipse">
            <a:avLst/>
          </a:prstGeom>
          <a:solidFill>
            <a:schemeClr val="accent2"/>
          </a:solidFill>
          <a:ln w="9525">
            <a:solidFill>
              <a:schemeClr val="tx1"/>
            </a:solidFill>
            <a:round/>
          </a:ln>
          <a:effectLst/>
        </p:spPr>
        <p:txBody>
          <a:bodyPr wrap="none" anchor="ctr"/>
          <a:lstStyle/>
          <a:p>
            <a:pPr algn="ctr"/>
            <a:r>
              <a:rPr lang="zh-CN" altLang="en-US" dirty="0">
                <a:solidFill>
                  <a:schemeClr val="bg1"/>
                </a:solidFill>
              </a:rPr>
              <a:t>不缺钙</a:t>
            </a:r>
            <a:endParaRPr lang="zh-CN" altLang="en-US" dirty="0">
              <a:solidFill>
                <a:schemeClr val="bg1"/>
              </a:solidFill>
            </a:endParaRPr>
          </a:p>
          <a:p>
            <a:pPr algn="ctr"/>
            <a:r>
              <a:rPr lang="zh-CN" altLang="en-US" dirty="0">
                <a:solidFill>
                  <a:schemeClr val="bg1"/>
                </a:solidFill>
              </a:rPr>
              <a:t>（</a:t>
            </a:r>
            <a:r>
              <a:rPr lang="en-US" altLang="zh-CN" dirty="0">
                <a:solidFill>
                  <a:schemeClr val="bg1"/>
                </a:solidFill>
              </a:rPr>
              <a:t>1</a:t>
            </a:r>
            <a:r>
              <a:rPr lang="zh-CN" altLang="en-US" dirty="0">
                <a:solidFill>
                  <a:schemeClr val="bg1"/>
                </a:solidFill>
              </a:rPr>
              <a:t>，</a:t>
            </a:r>
            <a:r>
              <a:rPr lang="en-US" altLang="zh-CN" dirty="0">
                <a:solidFill>
                  <a:schemeClr val="bg1"/>
                </a:solidFill>
              </a:rPr>
              <a:t>2</a:t>
            </a:r>
            <a:r>
              <a:rPr lang="zh-CN" altLang="en-US" dirty="0">
                <a:solidFill>
                  <a:schemeClr val="bg1"/>
                </a:solidFill>
              </a:rPr>
              <a:t>，</a:t>
            </a:r>
            <a:r>
              <a:rPr lang="en-US" altLang="zh-CN" dirty="0">
                <a:solidFill>
                  <a:schemeClr val="bg1"/>
                </a:solidFill>
              </a:rPr>
              <a:t>4</a:t>
            </a:r>
            <a:r>
              <a:rPr lang="zh-CN" altLang="en-US" dirty="0">
                <a:solidFill>
                  <a:schemeClr val="bg1"/>
                </a:solidFill>
              </a:rPr>
              <a:t>，</a:t>
            </a:r>
            <a:endParaRPr lang="zh-CN" altLang="en-US" dirty="0">
              <a:solidFill>
                <a:schemeClr val="bg1"/>
              </a:solidFill>
            </a:endParaRPr>
          </a:p>
          <a:p>
            <a:pPr algn="ctr"/>
            <a:r>
              <a:rPr lang="en-US" altLang="zh-CN" dirty="0">
                <a:solidFill>
                  <a:schemeClr val="bg1"/>
                </a:solidFill>
              </a:rPr>
              <a:t>7</a:t>
            </a:r>
            <a:r>
              <a:rPr lang="zh-CN" altLang="en-US" dirty="0">
                <a:solidFill>
                  <a:schemeClr val="bg1"/>
                </a:solidFill>
              </a:rPr>
              <a:t>，</a:t>
            </a:r>
            <a:r>
              <a:rPr lang="en-US" altLang="zh-CN" dirty="0">
                <a:solidFill>
                  <a:schemeClr val="bg1"/>
                </a:solidFill>
              </a:rPr>
              <a:t>9</a:t>
            </a:r>
            <a:r>
              <a:rPr lang="zh-CN" altLang="en-US" dirty="0">
                <a:solidFill>
                  <a:schemeClr val="bg1"/>
                </a:solidFill>
              </a:rPr>
              <a:t>，</a:t>
            </a:r>
            <a:r>
              <a:rPr lang="en-US" altLang="zh-CN" dirty="0">
                <a:solidFill>
                  <a:schemeClr val="bg1"/>
                </a:solidFill>
              </a:rPr>
              <a:t>10</a:t>
            </a:r>
            <a:r>
              <a:rPr lang="zh-CN" altLang="en-US" dirty="0">
                <a:solidFill>
                  <a:schemeClr val="bg1"/>
                </a:solidFill>
              </a:rPr>
              <a:t>）</a:t>
            </a:r>
            <a:endParaRPr lang="zh-CN" altLang="en-US" dirty="0">
              <a:solidFill>
                <a:schemeClr val="bg1"/>
              </a:solidFill>
            </a:endParaRPr>
          </a:p>
        </p:txBody>
      </p:sp>
      <p:sp>
        <p:nvSpPr>
          <p:cNvPr id="7" name="Oval 7"/>
          <p:cNvSpPr>
            <a:spLocks noChangeArrowheads="1"/>
          </p:cNvSpPr>
          <p:nvPr/>
        </p:nvSpPr>
        <p:spPr bwMode="auto">
          <a:xfrm>
            <a:off x="5147892" y="2277120"/>
            <a:ext cx="1583977" cy="935856"/>
          </a:xfrm>
          <a:prstGeom prst="ellipse">
            <a:avLst/>
          </a:prstGeom>
          <a:solidFill>
            <a:schemeClr val="accent2"/>
          </a:solidFill>
          <a:ln w="9525">
            <a:solidFill>
              <a:schemeClr val="tx1"/>
            </a:solidFill>
            <a:round/>
          </a:ln>
          <a:effectLst/>
        </p:spPr>
        <p:txBody>
          <a:bodyPr wrap="none" anchor="ctr"/>
          <a:lstStyle/>
          <a:p>
            <a:pPr algn="ctr"/>
            <a:r>
              <a:rPr lang="zh-CN" altLang="en-US" dirty="0">
                <a:solidFill>
                  <a:schemeClr val="bg1"/>
                </a:solidFill>
              </a:rPr>
              <a:t>缺钙</a:t>
            </a:r>
            <a:endParaRPr lang="zh-CN" altLang="en-US" dirty="0">
              <a:solidFill>
                <a:schemeClr val="bg1"/>
              </a:solidFill>
            </a:endParaRPr>
          </a:p>
          <a:p>
            <a:pPr algn="ctr"/>
            <a:r>
              <a:rPr lang="zh-CN" altLang="en-US" dirty="0">
                <a:solidFill>
                  <a:schemeClr val="bg1"/>
                </a:solidFill>
              </a:rPr>
              <a:t>（</a:t>
            </a:r>
            <a:r>
              <a:rPr lang="en-US" altLang="zh-CN" dirty="0">
                <a:solidFill>
                  <a:schemeClr val="bg1"/>
                </a:solidFill>
              </a:rPr>
              <a:t>3</a:t>
            </a:r>
            <a:r>
              <a:rPr lang="zh-CN" altLang="en-US" dirty="0">
                <a:solidFill>
                  <a:schemeClr val="bg1"/>
                </a:solidFill>
              </a:rPr>
              <a:t>，</a:t>
            </a:r>
            <a:r>
              <a:rPr lang="en-US" altLang="zh-CN" dirty="0">
                <a:solidFill>
                  <a:schemeClr val="bg1"/>
                </a:solidFill>
              </a:rPr>
              <a:t>5</a:t>
            </a:r>
            <a:r>
              <a:rPr lang="zh-CN" altLang="en-US" dirty="0">
                <a:solidFill>
                  <a:schemeClr val="bg1"/>
                </a:solidFill>
              </a:rPr>
              <a:t>，</a:t>
            </a:r>
            <a:r>
              <a:rPr lang="en-US" altLang="zh-CN" dirty="0">
                <a:solidFill>
                  <a:schemeClr val="bg1"/>
                </a:solidFill>
              </a:rPr>
              <a:t>6</a:t>
            </a:r>
            <a:r>
              <a:rPr lang="zh-CN" altLang="en-US" dirty="0">
                <a:solidFill>
                  <a:schemeClr val="bg1"/>
                </a:solidFill>
              </a:rPr>
              <a:t>，</a:t>
            </a:r>
            <a:r>
              <a:rPr lang="en-US" altLang="zh-CN" dirty="0">
                <a:solidFill>
                  <a:schemeClr val="bg1"/>
                </a:solidFill>
              </a:rPr>
              <a:t>8</a:t>
            </a:r>
            <a:r>
              <a:rPr lang="zh-CN" altLang="en-US" dirty="0">
                <a:solidFill>
                  <a:schemeClr val="bg1"/>
                </a:solidFill>
              </a:rPr>
              <a:t>）</a:t>
            </a:r>
            <a:endParaRPr lang="zh-CN" altLang="en-US" dirty="0">
              <a:solidFill>
                <a:schemeClr val="bg1"/>
              </a:solidFill>
            </a:endParaRPr>
          </a:p>
        </p:txBody>
      </p:sp>
      <p:sp>
        <p:nvSpPr>
          <p:cNvPr id="8" name="Line 8"/>
          <p:cNvSpPr>
            <a:spLocks noChangeShapeType="1"/>
          </p:cNvSpPr>
          <p:nvPr/>
        </p:nvSpPr>
        <p:spPr bwMode="auto">
          <a:xfrm flipH="1">
            <a:off x="2771404" y="1845320"/>
            <a:ext cx="1368425" cy="431800"/>
          </a:xfrm>
          <a:prstGeom prst="line">
            <a:avLst/>
          </a:prstGeom>
          <a:noFill/>
          <a:ln w="9525">
            <a:solidFill>
              <a:schemeClr val="tx1"/>
            </a:solidFill>
            <a:round/>
          </a:ln>
          <a:effectLst/>
        </p:spPr>
        <p:txBody>
          <a:bodyPr/>
          <a:lstStyle/>
          <a:p>
            <a:endParaRPr lang="zh-CN" altLang="en-US"/>
          </a:p>
        </p:txBody>
      </p:sp>
      <p:sp>
        <p:nvSpPr>
          <p:cNvPr id="9" name="Line 9"/>
          <p:cNvSpPr>
            <a:spLocks noChangeShapeType="1"/>
          </p:cNvSpPr>
          <p:nvPr/>
        </p:nvSpPr>
        <p:spPr bwMode="auto">
          <a:xfrm>
            <a:off x="4571629" y="1845320"/>
            <a:ext cx="1152525" cy="431800"/>
          </a:xfrm>
          <a:prstGeom prst="line">
            <a:avLst/>
          </a:prstGeom>
          <a:noFill/>
          <a:ln w="9525">
            <a:solidFill>
              <a:schemeClr val="tx1"/>
            </a:solidFill>
            <a:round/>
          </a:ln>
          <a:effectLst/>
        </p:spPr>
        <p:txBody>
          <a:bodyPr/>
          <a:lstStyle/>
          <a:p>
            <a:endParaRPr lang="zh-CN" altLang="en-US"/>
          </a:p>
        </p:txBody>
      </p:sp>
      <p:sp>
        <p:nvSpPr>
          <p:cNvPr id="12" name="Content Placeholder 2"/>
          <p:cNvSpPr txBox="1"/>
          <p:nvPr/>
        </p:nvSpPr>
        <p:spPr bwMode="auto">
          <a:xfrm>
            <a:off x="395536" y="3574343"/>
            <a:ext cx="8551391" cy="2520280"/>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如何选择（每个节点的）最优划分属性？</a:t>
            </a:r>
            <a:endParaRPr lang="en-US" altLang="zh-CN" sz="2400" dirty="0">
              <a:latin typeface="+mj-lt"/>
              <a:ea typeface="+mj-ea"/>
            </a:endParaRPr>
          </a:p>
          <a:p>
            <a:r>
              <a:rPr lang="zh-CN" altLang="en-US" sz="2400" dirty="0">
                <a:latin typeface="+mj-lt"/>
                <a:ea typeface="+mj-ea"/>
              </a:rPr>
              <a:t>基本思想：</a:t>
            </a:r>
            <a:r>
              <a:rPr lang="zh-CN" altLang="en-US" sz="2400" b="1" dirty="0">
                <a:solidFill>
                  <a:srgbClr val="00B050"/>
                </a:solidFill>
                <a:latin typeface="+mj-lt"/>
                <a:ea typeface="+mj-ea"/>
              </a:rPr>
              <a:t>每一次划分，同类样本尽量走相同分支，不同类样本尽量走不同分支</a:t>
            </a:r>
            <a:r>
              <a:rPr lang="zh-CN" altLang="en-US" sz="2400" dirty="0">
                <a:latin typeface="+mj-lt"/>
                <a:ea typeface="+mj-ea"/>
              </a:rPr>
              <a:t>。</a:t>
            </a:r>
            <a:endParaRPr lang="en-US" altLang="zh-CN" sz="2400" dirty="0">
              <a:latin typeface="+mj-lt"/>
              <a:ea typeface="+mj-ea"/>
            </a:endParaRPr>
          </a:p>
          <a:p>
            <a:r>
              <a:rPr lang="zh-CN" altLang="en-US" sz="2400" dirty="0">
                <a:latin typeface="+mj-lt"/>
                <a:ea typeface="+mj-ea"/>
              </a:rPr>
              <a:t>随着划分过程不断进行，我们希望决策树的分支结点所包含的样本尽可能属于同一类别，即结点的“</a:t>
            </a:r>
            <a:r>
              <a:rPr lang="zh-CN" altLang="en-US" sz="2400" b="1" dirty="0">
                <a:solidFill>
                  <a:srgbClr val="00B050"/>
                </a:solidFill>
                <a:latin typeface="+mj-lt"/>
                <a:ea typeface="+mj-ea"/>
              </a:rPr>
              <a:t>纯度</a:t>
            </a:r>
            <a:r>
              <a:rPr lang="zh-CN" altLang="en-US" sz="2400" dirty="0">
                <a:latin typeface="+mj-lt"/>
                <a:ea typeface="+mj-ea"/>
              </a:rPr>
              <a:t>” </a:t>
            </a:r>
            <a:r>
              <a:rPr lang="en-US" altLang="zh-CN" sz="2400" dirty="0">
                <a:latin typeface="+mj-lt"/>
                <a:ea typeface="+mj-ea"/>
              </a:rPr>
              <a:t>(purity) </a:t>
            </a:r>
            <a:r>
              <a:rPr lang="zh-CN" altLang="en-US" sz="2400" dirty="0">
                <a:latin typeface="+mj-lt"/>
                <a:ea typeface="+mj-ea"/>
              </a:rPr>
              <a:t>越来越高。</a:t>
            </a:r>
            <a:endParaRPr lang="en-US" altLang="zh-CN" sz="2400" dirty="0">
              <a:latin typeface="+mj-lt"/>
              <a:ea typeface="+mj-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400" dirty="0">
                <a:solidFill>
                  <a:srgbClr val="000000"/>
                </a:solidFill>
                <a:latin typeface="微软雅黑" panose="020B0503020204020204" charset="-122"/>
              </a:rPr>
              <a:t>信息增益</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mc:AlternateContent xmlns:mc="http://schemas.openxmlformats.org/markup-compatibility/2006">
        <mc:Choice xmlns:a14="http://schemas.microsoft.com/office/drawing/2010/main" Requires="a14">
          <p:sp>
            <p:nvSpPr>
              <p:cNvPr id="7" name="Content Placeholder 2"/>
              <p:cNvSpPr txBox="1"/>
              <p:nvPr/>
            </p:nvSpPr>
            <p:spPr bwMode="auto">
              <a:xfrm>
                <a:off x="395536" y="1125699"/>
                <a:ext cx="8551391" cy="2520280"/>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b="1" dirty="0">
                    <a:solidFill>
                      <a:srgbClr val="00B050"/>
                    </a:solidFill>
                    <a:latin typeface="+mj-lt"/>
                    <a:ea typeface="+mj-ea"/>
                  </a:rPr>
                  <a:t>信息熵</a:t>
                </a:r>
                <a:r>
                  <a:rPr lang="zh-CN" altLang="en-US" sz="2400" dirty="0">
                    <a:latin typeface="+mj-lt"/>
                    <a:ea typeface="+mj-ea"/>
                  </a:rPr>
                  <a:t> </a:t>
                </a:r>
                <a:r>
                  <a:rPr lang="en-US" altLang="zh-CN" sz="2400" dirty="0">
                    <a:latin typeface="+mj-lt"/>
                    <a:ea typeface="+mj-ea"/>
                  </a:rPr>
                  <a:t>(entropy) </a:t>
                </a:r>
                <a:r>
                  <a:rPr lang="zh-CN" altLang="en-US" sz="2400" dirty="0">
                    <a:latin typeface="+mj-lt"/>
                    <a:ea typeface="+mj-ea"/>
                  </a:rPr>
                  <a:t>是度量样本集合“</a:t>
                </a:r>
                <a:r>
                  <a:rPr lang="zh-CN" altLang="en-US" sz="2400" b="1" dirty="0">
                    <a:solidFill>
                      <a:srgbClr val="00B050"/>
                    </a:solidFill>
                    <a:latin typeface="+mj-lt"/>
                    <a:ea typeface="+mj-ea"/>
                  </a:rPr>
                  <a:t>纯度</a:t>
                </a:r>
                <a:r>
                  <a:rPr lang="zh-CN" altLang="en-US" sz="2400" dirty="0">
                    <a:latin typeface="+mj-lt"/>
                    <a:ea typeface="+mj-ea"/>
                  </a:rPr>
                  <a:t>”最常用的一种指标</a:t>
                </a:r>
                <a:endParaRPr lang="en-US" altLang="zh-CN" sz="2400" dirty="0">
                  <a:latin typeface="+mj-lt"/>
                  <a:ea typeface="+mj-ea"/>
                </a:endParaRPr>
              </a:p>
              <a:p>
                <a:pPr>
                  <a:lnSpc>
                    <a:spcPts val="2425"/>
                  </a:lnSpc>
                </a:pPr>
                <a:r>
                  <a:rPr lang="zh-CN" altLang="en-US" sz="2400" dirty="0">
                    <a:latin typeface="+mj-lt"/>
                    <a:ea typeface="+mj-ea"/>
                  </a:rPr>
                  <a:t>假定当前样本集合 </a:t>
                </a:r>
                <a:r>
                  <a:rPr lang="en-US" altLang="zh-CN" sz="2400" i="1" dirty="0">
                    <a:latin typeface="+mj-lt"/>
                    <a:ea typeface="+mj-ea"/>
                  </a:rPr>
                  <a:t>D</a:t>
                </a:r>
                <a:r>
                  <a:rPr lang="en-US" altLang="zh-CN" sz="2400" dirty="0">
                    <a:latin typeface="+mj-lt"/>
                    <a:ea typeface="+mj-ea"/>
                  </a:rPr>
                  <a:t> </a:t>
                </a:r>
                <a:r>
                  <a:rPr lang="zh-CN" altLang="en-US" sz="2400" dirty="0">
                    <a:latin typeface="+mj-lt"/>
                    <a:ea typeface="+mj-ea"/>
                  </a:rPr>
                  <a:t>中第 </a:t>
                </a:r>
                <a:r>
                  <a:rPr lang="en-US" altLang="zh-CN" sz="2400" i="1" dirty="0">
                    <a:latin typeface="+mj-lt"/>
                    <a:ea typeface="+mj-ea"/>
                  </a:rPr>
                  <a:t>k</a:t>
                </a:r>
                <a:r>
                  <a:rPr lang="en-US" altLang="zh-CN" sz="2400" dirty="0">
                    <a:latin typeface="+mj-lt"/>
                    <a:ea typeface="+mj-ea"/>
                  </a:rPr>
                  <a:t> </a:t>
                </a:r>
                <a:r>
                  <a:rPr lang="zh-CN" altLang="en-US" sz="2400" dirty="0">
                    <a:latin typeface="+mj-lt"/>
                    <a:ea typeface="+mj-ea"/>
                  </a:rPr>
                  <a:t>类样本所占的比例为</a:t>
                </a:r>
                <a14:m>
                  <m:oMath xmlns:m="http://schemas.openxmlformats.org/officeDocument/2006/math">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𝑝</m:t>
                        </m:r>
                      </m:e>
                      <m:sub>
                        <m:r>
                          <a:rPr lang="en-US" altLang="zh-CN" sz="2400" b="0" i="1" smtClean="0">
                            <a:latin typeface="Cambria Math" panose="02040503050406030204" pitchFamily="18" charset="0"/>
                            <a:ea typeface="+mj-ea"/>
                          </a:rPr>
                          <m:t>𝑘</m:t>
                        </m:r>
                      </m:sub>
                    </m:sSub>
                  </m:oMath>
                </a14:m>
                <a:r>
                  <a:rPr lang="zh-CN" altLang="en-US" sz="2400" dirty="0">
                    <a:latin typeface="+mj-lt"/>
                    <a:ea typeface="+mj-ea"/>
                  </a:rPr>
                  <a:t>，则</a:t>
                </a:r>
                <a:r>
                  <a:rPr lang="en-US" altLang="zh-CN" sz="2400" i="1" dirty="0">
                    <a:latin typeface="+mj-lt"/>
                    <a:ea typeface="+mj-ea"/>
                  </a:rPr>
                  <a:t>D</a:t>
                </a:r>
                <a:r>
                  <a:rPr lang="zh-CN" altLang="en-US" sz="2400" dirty="0">
                    <a:latin typeface="+mj-lt"/>
                    <a:ea typeface="+mj-ea"/>
                  </a:rPr>
                  <a:t>的信息熵定义为：</a:t>
                </a:r>
                <a:endParaRPr lang="zh-CN" altLang="en-US" sz="2400" dirty="0">
                  <a:latin typeface="+mj-lt"/>
                  <a:ea typeface="+mj-ea"/>
                </a:endParaRPr>
              </a:p>
            </p:txBody>
          </p:sp>
        </mc:Choice>
        <mc:Fallback>
          <p:sp>
            <p:nvSpPr>
              <p:cNvPr id="7" name="Content Placeholder 2"/>
              <p:cNvSpPr txBox="1">
                <a:spLocks noRot="1" noChangeAspect="1" noMove="1" noResize="1" noEditPoints="1" noAdjustHandles="1" noChangeArrowheads="1" noChangeShapeType="1" noTextEdit="1"/>
              </p:cNvSpPr>
              <p:nvPr/>
            </p:nvSpPr>
            <p:spPr bwMode="auto">
              <a:xfrm>
                <a:off x="395536" y="1125699"/>
                <a:ext cx="8551391" cy="2520280"/>
              </a:xfrm>
              <a:prstGeom prst="rect">
                <a:avLst/>
              </a:prstGeom>
              <a:blipFill rotWithShape="1">
                <a:blip r:embed="rId1"/>
                <a:stretch>
                  <a:fillRect l="-7" t="-19" r="5" b="18"/>
                </a:stretch>
              </a:blipFill>
              <a:ln>
                <a:noFill/>
              </a:ln>
            </p:spPr>
            <p:txBody>
              <a:bodyPr/>
              <a:lstStyle/>
              <a:p>
                <a:r>
                  <a:rPr lang="zh-CN" altLang="en-US">
                    <a:noFill/>
                  </a:rPr>
                  <a:t> </a:t>
                </a:r>
              </a:p>
            </p:txBody>
          </p:sp>
        </mc:Fallback>
      </mc:AlternateContent>
      <p:graphicFrame>
        <p:nvGraphicFramePr>
          <p:cNvPr id="8" name="对象 7"/>
          <p:cNvGraphicFramePr>
            <a:graphicFrameLocks noChangeAspect="1"/>
          </p:cNvGraphicFramePr>
          <p:nvPr/>
        </p:nvGraphicFramePr>
        <p:xfrm>
          <a:off x="2809875" y="2540570"/>
          <a:ext cx="3524250" cy="960438"/>
        </p:xfrm>
        <a:graphic>
          <a:graphicData uri="http://schemas.openxmlformats.org/presentationml/2006/ole">
            <mc:AlternateContent xmlns:mc="http://schemas.openxmlformats.org/markup-compatibility/2006">
              <mc:Choice xmlns:v="urn:schemas-microsoft-com:vml" Requires="v">
                <p:oleObj spid="_x0000_s0" name="Equation" r:id="rId2" imgW="40233600" imgH="10972800" progId="Equation.DSMT4">
                  <p:embed/>
                </p:oleObj>
              </mc:Choice>
              <mc:Fallback>
                <p:oleObj name="Equation" r:id="rId2" imgW="40233600" imgH="10972800" progId="Equation.DSMT4">
                  <p:embed/>
                  <p:pic>
                    <p:nvPicPr>
                      <p:cNvPr id="0" name="对象 41"/>
                      <p:cNvPicPr/>
                      <p:nvPr/>
                    </p:nvPicPr>
                    <p:blipFill>
                      <a:blip r:embed="rId3"/>
                      <a:stretch>
                        <a:fillRect/>
                      </a:stretch>
                    </p:blipFill>
                    <p:spPr>
                      <a:xfrm>
                        <a:off x="2809875" y="2540570"/>
                        <a:ext cx="3524250" cy="960438"/>
                      </a:xfrm>
                      <a:prstGeom prst="rect">
                        <a:avLst/>
                      </a:prstGeom>
                    </p:spPr>
                  </p:pic>
                </p:oleObj>
              </mc:Fallback>
            </mc:AlternateContent>
          </a:graphicData>
        </a:graphic>
      </p:graphicFrame>
      <p:sp>
        <p:nvSpPr>
          <p:cNvPr id="11" name="Content Placeholder 2"/>
          <p:cNvSpPr txBox="1"/>
          <p:nvPr/>
        </p:nvSpPr>
        <p:spPr bwMode="auto">
          <a:xfrm>
            <a:off x="395536" y="3645979"/>
            <a:ext cx="8551391" cy="1208414"/>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en-US" altLang="zh-CN" sz="2400" i="1" dirty="0">
                <a:latin typeface="+mj-lt"/>
                <a:ea typeface="+mj-ea"/>
              </a:rPr>
              <a:t>Ent</a:t>
            </a:r>
            <a:r>
              <a:rPr lang="en-US" altLang="zh-CN" sz="2400" dirty="0">
                <a:latin typeface="+mj-lt"/>
                <a:ea typeface="+mj-ea"/>
              </a:rPr>
              <a:t>(</a:t>
            </a:r>
            <a:r>
              <a:rPr lang="en-US" altLang="zh-CN" sz="2400" i="1" dirty="0">
                <a:latin typeface="+mj-lt"/>
                <a:ea typeface="+mj-ea"/>
              </a:rPr>
              <a:t>D</a:t>
            </a:r>
            <a:r>
              <a:rPr lang="en-US" altLang="zh-CN" sz="2400" dirty="0">
                <a:latin typeface="+mj-lt"/>
                <a:ea typeface="+mj-ea"/>
              </a:rPr>
              <a:t>) </a:t>
            </a:r>
            <a:r>
              <a:rPr lang="zh-CN" altLang="en-US" sz="2400" dirty="0">
                <a:latin typeface="+mj-lt"/>
                <a:ea typeface="+mj-ea"/>
              </a:rPr>
              <a:t>的</a:t>
            </a:r>
            <a:r>
              <a:rPr lang="zh-CN" altLang="en-US" sz="2400" dirty="0">
                <a:solidFill>
                  <a:srgbClr val="FF0000"/>
                </a:solidFill>
                <a:latin typeface="+mj-lt"/>
                <a:ea typeface="+mj-ea"/>
              </a:rPr>
              <a:t>值越小</a:t>
            </a:r>
            <a:r>
              <a:rPr lang="zh-CN" altLang="en-US" sz="2400" dirty="0">
                <a:latin typeface="+mj-lt"/>
                <a:ea typeface="+mj-ea"/>
              </a:rPr>
              <a:t>，则</a:t>
            </a:r>
            <a:r>
              <a:rPr lang="en-US" altLang="zh-CN" sz="2400" i="1" dirty="0">
                <a:latin typeface="+mj-lt"/>
                <a:ea typeface="+mj-ea"/>
              </a:rPr>
              <a:t>D</a:t>
            </a:r>
            <a:r>
              <a:rPr lang="zh-CN" altLang="en-US" sz="2400" dirty="0">
                <a:latin typeface="+mj-lt"/>
                <a:ea typeface="+mj-ea"/>
              </a:rPr>
              <a:t>的</a:t>
            </a:r>
            <a:r>
              <a:rPr lang="zh-CN" altLang="en-US" sz="2400" dirty="0">
                <a:solidFill>
                  <a:srgbClr val="FF0000"/>
                </a:solidFill>
                <a:latin typeface="+mj-lt"/>
                <a:ea typeface="+mj-ea"/>
              </a:rPr>
              <a:t>纯度越高</a:t>
            </a:r>
            <a:endParaRPr lang="zh-CN" altLang="en-US" sz="2400" dirty="0">
              <a:solidFill>
                <a:srgbClr val="FF0000"/>
              </a:solidFill>
              <a:latin typeface="+mj-lt"/>
              <a:ea typeface="+mj-ea"/>
            </a:endParaRPr>
          </a:p>
          <a:p>
            <a:endParaRPr lang="en-US" altLang="zh-CN" sz="2400" dirty="0">
              <a:latin typeface="+mj-lt"/>
              <a:ea typeface="+mj-ea"/>
            </a:endParaRPr>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4713" y="4428056"/>
            <a:ext cx="2834569" cy="426337"/>
          </a:xfrm>
          <a:prstGeom prst="rect">
            <a:avLst/>
          </a:prstGeom>
        </p:spPr>
      </p:pic>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7624" y="5029741"/>
            <a:ext cx="7149899" cy="101768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内容占位符 2"/>
          <p:cNvSpPr txBox="1"/>
          <p:nvPr/>
        </p:nvSpPr>
        <p:spPr>
          <a:xfrm>
            <a:off x="2267744" y="2204864"/>
            <a:ext cx="6264696" cy="420427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None/>
              <a:defRPr/>
            </a:pPr>
            <a:r>
              <a:rPr lang="zh-CN" altLang="en-US" sz="2400" dirty="0">
                <a:latin typeface="+mj-ea"/>
                <a:ea typeface="+mj-ea"/>
              </a:rPr>
              <a:t>      女儿：多大年纪了？</a:t>
            </a:r>
            <a:br>
              <a:rPr lang="zh-CN" altLang="en-US" sz="2400" dirty="0">
                <a:latin typeface="+mj-ea"/>
                <a:ea typeface="+mj-ea"/>
              </a:rPr>
            </a:br>
            <a:r>
              <a:rPr lang="zh-CN" altLang="en-US" sz="2400" dirty="0">
                <a:latin typeface="+mj-ea"/>
                <a:ea typeface="+mj-ea"/>
              </a:rPr>
              <a:t>      母亲：</a:t>
            </a:r>
            <a:r>
              <a:rPr lang="en-US" altLang="zh-CN" sz="2400" dirty="0">
                <a:latin typeface="+mj-ea"/>
                <a:ea typeface="+mj-ea"/>
              </a:rPr>
              <a:t>26</a:t>
            </a:r>
            <a:r>
              <a:rPr lang="zh-CN" altLang="en-US" sz="2400" dirty="0">
                <a:latin typeface="+mj-ea"/>
                <a:ea typeface="+mj-ea"/>
              </a:rPr>
              <a:t>。</a:t>
            </a:r>
            <a:br>
              <a:rPr lang="zh-CN" altLang="en-US" sz="2400" dirty="0">
                <a:latin typeface="+mj-ea"/>
                <a:ea typeface="+mj-ea"/>
              </a:rPr>
            </a:br>
            <a:r>
              <a:rPr lang="zh-CN" altLang="en-US" sz="2400" dirty="0">
                <a:latin typeface="+mj-ea"/>
                <a:ea typeface="+mj-ea"/>
              </a:rPr>
              <a:t>      女儿：长的帅不帅？</a:t>
            </a:r>
            <a:br>
              <a:rPr lang="zh-CN" altLang="en-US" sz="2400" dirty="0">
                <a:latin typeface="+mj-ea"/>
                <a:ea typeface="+mj-ea"/>
              </a:rPr>
            </a:br>
            <a:r>
              <a:rPr lang="zh-CN" altLang="en-US" sz="2400" dirty="0">
                <a:latin typeface="+mj-ea"/>
                <a:ea typeface="+mj-ea"/>
              </a:rPr>
              <a:t>      母亲：挺帅的。</a:t>
            </a:r>
            <a:br>
              <a:rPr lang="zh-CN" altLang="en-US" sz="2400" dirty="0">
                <a:latin typeface="+mj-ea"/>
                <a:ea typeface="+mj-ea"/>
              </a:rPr>
            </a:br>
            <a:r>
              <a:rPr lang="zh-CN" altLang="en-US" sz="2400" dirty="0">
                <a:latin typeface="+mj-ea"/>
                <a:ea typeface="+mj-ea"/>
              </a:rPr>
              <a:t>      女儿：收入高不？</a:t>
            </a:r>
            <a:br>
              <a:rPr lang="zh-CN" altLang="en-US" sz="2400" dirty="0">
                <a:latin typeface="+mj-ea"/>
                <a:ea typeface="+mj-ea"/>
              </a:rPr>
            </a:br>
            <a:r>
              <a:rPr lang="zh-CN" altLang="en-US" sz="2400" dirty="0">
                <a:latin typeface="+mj-ea"/>
                <a:ea typeface="+mj-ea"/>
              </a:rPr>
              <a:t>      母亲：不算很高，中等情况。</a:t>
            </a:r>
            <a:br>
              <a:rPr lang="zh-CN" altLang="en-US" sz="2400" dirty="0">
                <a:latin typeface="+mj-ea"/>
                <a:ea typeface="+mj-ea"/>
              </a:rPr>
            </a:br>
            <a:r>
              <a:rPr lang="zh-CN" altLang="en-US" sz="2400" dirty="0">
                <a:latin typeface="+mj-ea"/>
                <a:ea typeface="+mj-ea"/>
              </a:rPr>
              <a:t>      女儿：是公务员不？</a:t>
            </a:r>
            <a:br>
              <a:rPr lang="zh-CN" altLang="en-US" sz="2400" dirty="0">
                <a:latin typeface="+mj-ea"/>
                <a:ea typeface="+mj-ea"/>
              </a:rPr>
            </a:br>
            <a:r>
              <a:rPr lang="zh-CN" altLang="en-US" sz="2400" dirty="0">
                <a:latin typeface="+mj-ea"/>
                <a:ea typeface="+mj-ea"/>
              </a:rPr>
              <a:t>      母亲：是，在税务局上班呢。</a:t>
            </a:r>
            <a:br>
              <a:rPr lang="zh-CN" altLang="en-US" sz="2400" dirty="0">
                <a:latin typeface="+mj-ea"/>
                <a:ea typeface="+mj-ea"/>
              </a:rPr>
            </a:br>
            <a:r>
              <a:rPr lang="zh-CN" altLang="en-US" sz="2400" dirty="0">
                <a:latin typeface="+mj-ea"/>
                <a:ea typeface="+mj-ea"/>
              </a:rPr>
              <a:t>      女儿：那好，我去见见。</a:t>
            </a:r>
            <a:endParaRPr lang="zh-CN" altLang="en-US" sz="2400" dirty="0">
              <a:latin typeface="+mj-ea"/>
              <a:ea typeface="+mj-ea"/>
            </a:endParaRPr>
          </a:p>
        </p:txBody>
      </p:sp>
      <p:sp>
        <p:nvSpPr>
          <p:cNvPr id="6" name="Content Placeholder 2"/>
          <p:cNvSpPr txBox="1"/>
          <p:nvPr/>
        </p:nvSpPr>
        <p:spPr bwMode="auto">
          <a:xfrm>
            <a:off x="410604" y="1259522"/>
            <a:ext cx="8481876" cy="945342"/>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ea"/>
                <a:ea typeface="+mj-ea"/>
              </a:rPr>
              <a:t>决策树分类的思想类似于找对象。现想象一个女孩的母亲要给这个女孩介绍男朋友，于是有了下面的对话</a:t>
            </a:r>
            <a:endParaRPr lang="en-US" altLang="zh-CN" sz="2400" dirty="0">
              <a:latin typeface="+mj-ea"/>
              <a:ea typeface="+mj-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solidFill>
                  <a:srgbClr val="000000"/>
                </a:solidFill>
                <a:latin typeface="微软雅黑" panose="020B0503020204020204" charset="-122"/>
              </a:rPr>
              <a:t>信息增益</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graphicFrame>
        <p:nvGraphicFramePr>
          <p:cNvPr id="5" name="对象 4"/>
          <p:cNvGraphicFramePr>
            <a:graphicFrameLocks noChangeAspect="1"/>
          </p:cNvGraphicFramePr>
          <p:nvPr/>
        </p:nvGraphicFramePr>
        <p:xfrm>
          <a:off x="1273969" y="2604579"/>
          <a:ext cx="6596062" cy="2082800"/>
        </p:xfrm>
        <a:graphic>
          <a:graphicData uri="http://schemas.openxmlformats.org/presentationml/2006/ole">
            <mc:AlternateContent xmlns:mc="http://schemas.openxmlformats.org/markup-compatibility/2006">
              <mc:Choice xmlns:v="urn:schemas-microsoft-com:vml" Requires="v">
                <p:oleObj spid="_x0000_s0" name="Equation" r:id="rId1" imgW="75285600" imgH="23774400" progId="Equation.DSMT4">
                  <p:embed/>
                </p:oleObj>
              </mc:Choice>
              <mc:Fallback>
                <p:oleObj name="Equation" r:id="rId1" imgW="75285600" imgH="23774400" progId="Equation.DSMT4">
                  <p:embed/>
                  <p:pic>
                    <p:nvPicPr>
                      <p:cNvPr id="0" name="对象 1"/>
                      <p:cNvPicPr>
                        <a:picLocks noChangeAspect="1" noChangeArrowheads="1"/>
                      </p:cNvPicPr>
                      <p:nvPr/>
                    </p:nvPicPr>
                    <p:blipFill>
                      <a:blip r:embed="rId2"/>
                      <a:srcRect/>
                      <a:stretch>
                        <a:fillRect/>
                      </a:stretch>
                    </p:blipFill>
                    <p:spPr bwMode="auto">
                      <a:xfrm>
                        <a:off x="1273969" y="2604579"/>
                        <a:ext cx="6596062"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715" y="1700808"/>
            <a:ext cx="2834569" cy="42633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solidFill>
                  <a:srgbClr val="000000"/>
                </a:solidFill>
                <a:latin typeface="微软雅黑" panose="020B0503020204020204" charset="-122"/>
              </a:rPr>
              <a:t>信息增益</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7" name="Content Placeholder 2"/>
          <p:cNvSpPr txBox="1"/>
          <p:nvPr/>
        </p:nvSpPr>
        <p:spPr bwMode="auto">
          <a:xfrm>
            <a:off x="413097" y="1124744"/>
            <a:ext cx="8317805" cy="2380574"/>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为什么信息熵可以度量样本集合的纯度呢？</a:t>
            </a:r>
            <a:endParaRPr lang="zh-CN" altLang="en-US" sz="2400" dirty="0">
              <a:latin typeface="+mj-lt"/>
              <a:ea typeface="+mj-ea"/>
            </a:endParaRPr>
          </a:p>
          <a:p>
            <a:pPr lvl="1"/>
            <a:r>
              <a:rPr lang="zh-CN" altLang="en-US" sz="2400" dirty="0">
                <a:latin typeface="+mj-lt"/>
                <a:ea typeface="+mj-ea"/>
              </a:rPr>
              <a:t>信息熵是所有可能发生事件所带来的信息量的期望</a:t>
            </a:r>
            <a:endParaRPr lang="en-US" altLang="zh-CN" sz="2400" dirty="0">
              <a:latin typeface="+mj-lt"/>
              <a:ea typeface="+mj-ea"/>
            </a:endParaRPr>
          </a:p>
          <a:p>
            <a:pPr lvl="1"/>
            <a:r>
              <a:rPr lang="zh-CN" altLang="en-US" sz="2400" dirty="0">
                <a:latin typeface="+mj-lt"/>
                <a:ea typeface="+mj-ea"/>
              </a:rPr>
              <a:t>信息量</a:t>
            </a:r>
            <a:r>
              <a:rPr lang="en-US" altLang="zh-CN" sz="2400" i="1" dirty="0">
                <a:latin typeface="+mj-lt"/>
                <a:ea typeface="+mj-ea"/>
              </a:rPr>
              <a:t>I</a:t>
            </a:r>
            <a:r>
              <a:rPr lang="en-US" altLang="zh-CN" sz="2400" dirty="0">
                <a:latin typeface="+mj-lt"/>
                <a:ea typeface="+mj-ea"/>
              </a:rPr>
              <a:t>(</a:t>
            </a:r>
            <a:r>
              <a:rPr lang="en-US" altLang="zh-CN" sz="2400" i="1" dirty="0">
                <a:latin typeface="+mj-lt"/>
                <a:ea typeface="+mj-ea"/>
              </a:rPr>
              <a:t>x</a:t>
            </a:r>
            <a:r>
              <a:rPr lang="en-US" altLang="zh-CN" sz="2400" baseline="-25000" dirty="0">
                <a:latin typeface="+mj-lt"/>
                <a:ea typeface="+mj-ea"/>
              </a:rPr>
              <a:t>0</a:t>
            </a:r>
            <a:r>
              <a:rPr lang="en-US" altLang="zh-CN" sz="2400" dirty="0">
                <a:latin typeface="+mj-lt"/>
                <a:ea typeface="+mj-ea"/>
              </a:rPr>
              <a:t>)=-log(</a:t>
            </a:r>
            <a:r>
              <a:rPr lang="en-US" altLang="zh-CN" sz="2400" i="1" dirty="0">
                <a:latin typeface="+mj-lt"/>
                <a:ea typeface="+mj-ea"/>
              </a:rPr>
              <a:t>p</a:t>
            </a:r>
            <a:r>
              <a:rPr lang="en-US" altLang="zh-CN" sz="2400" dirty="0">
                <a:latin typeface="+mj-lt"/>
                <a:ea typeface="+mj-ea"/>
              </a:rPr>
              <a:t>(</a:t>
            </a:r>
            <a:r>
              <a:rPr lang="en-US" altLang="zh-CN" sz="2400" i="1" dirty="0">
                <a:latin typeface="+mj-lt"/>
                <a:ea typeface="+mj-ea"/>
              </a:rPr>
              <a:t>x</a:t>
            </a:r>
            <a:r>
              <a:rPr lang="en-US" altLang="zh-CN" sz="2400" baseline="-25000" dirty="0">
                <a:latin typeface="+mj-lt"/>
                <a:ea typeface="+mj-ea"/>
              </a:rPr>
              <a:t>0</a:t>
            </a:r>
            <a:r>
              <a:rPr lang="en-US" altLang="zh-CN" sz="2400" dirty="0">
                <a:latin typeface="+mj-lt"/>
                <a:ea typeface="+mj-ea"/>
              </a:rPr>
              <a:t>))</a:t>
            </a:r>
            <a:r>
              <a:rPr lang="zh-CN" altLang="en-US" sz="2400" dirty="0">
                <a:latin typeface="+mj-lt"/>
                <a:ea typeface="+mj-ea"/>
              </a:rPr>
              <a:t>是</a:t>
            </a:r>
            <a:r>
              <a:rPr lang="en-US" altLang="zh-CN" sz="2400" i="1" dirty="0">
                <a:latin typeface="+mj-lt"/>
                <a:ea typeface="+mj-ea"/>
              </a:rPr>
              <a:t>x</a:t>
            </a:r>
            <a:r>
              <a:rPr lang="en-US" altLang="zh-CN" sz="2400" baseline="-25000" dirty="0">
                <a:latin typeface="+mj-lt"/>
                <a:ea typeface="+mj-ea"/>
              </a:rPr>
              <a:t>0</a:t>
            </a:r>
            <a:r>
              <a:rPr lang="zh-CN" altLang="en-US" sz="2400" dirty="0">
                <a:latin typeface="+mj-lt"/>
                <a:ea typeface="+mj-ea"/>
              </a:rPr>
              <a:t>发生所带来的信息多少（一件越不可能发生的事情发生了，带给我们的震惊（信息量）越大）</a:t>
            </a:r>
            <a:endParaRPr lang="zh-CN" altLang="en-US" sz="2000" dirty="0">
              <a:latin typeface="+mj-lt"/>
              <a:ea typeface="+mj-ea"/>
            </a:endParaRPr>
          </a:p>
          <a:p>
            <a:pPr lvl="1"/>
            <a:endParaRPr lang="zh-CN" altLang="en-US" sz="2400" dirty="0">
              <a:latin typeface="+mj-lt"/>
              <a:ea typeface="+mj-ea"/>
            </a:endParaRPr>
          </a:p>
          <a:p>
            <a:pPr lvl="1"/>
            <a:endParaRPr lang="zh-CN" altLang="en-US" sz="2400" dirty="0">
              <a:latin typeface="+mj-lt"/>
              <a:ea typeface="+mj-ea"/>
            </a:endParaRPr>
          </a:p>
        </p:txBody>
      </p:sp>
      <p:sp>
        <p:nvSpPr>
          <p:cNvPr id="10" name="Content Placeholder 2"/>
          <p:cNvSpPr txBox="1"/>
          <p:nvPr/>
        </p:nvSpPr>
        <p:spPr bwMode="auto">
          <a:xfrm>
            <a:off x="413097" y="3212976"/>
            <a:ext cx="8551391" cy="2520280"/>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000" dirty="0">
                <a:latin typeface="+mj-lt"/>
                <a:ea typeface="+mj-ea"/>
              </a:rPr>
              <a:t>样本集合</a:t>
            </a:r>
            <a:r>
              <a:rPr lang="en-US" altLang="zh-CN" sz="2000" i="1" dirty="0">
                <a:latin typeface="+mj-lt"/>
                <a:ea typeface="+mj-ea"/>
              </a:rPr>
              <a:t>D</a:t>
            </a:r>
            <a:r>
              <a:rPr lang="zh-CN" altLang="en-US" sz="2000" dirty="0">
                <a:latin typeface="+mj-lt"/>
                <a:ea typeface="+mj-ea"/>
              </a:rPr>
              <a:t>中只有一类</a:t>
            </a:r>
            <a:r>
              <a:rPr lang="en-US" altLang="zh-CN" sz="2000" i="1" dirty="0">
                <a:latin typeface="+mj-lt"/>
                <a:ea typeface="+mj-ea"/>
              </a:rPr>
              <a:t>k</a:t>
            </a:r>
            <a:r>
              <a:rPr lang="zh-CN" altLang="en-US" sz="2000" dirty="0">
                <a:latin typeface="+mj-lt"/>
                <a:ea typeface="+mj-ea"/>
              </a:rPr>
              <a:t>，任取一个样本，我们知道这个样本一定属于类别</a:t>
            </a:r>
            <a:r>
              <a:rPr lang="en-US" altLang="zh-CN" sz="2000" i="1" dirty="0">
                <a:latin typeface="+mj-lt"/>
                <a:ea typeface="+mj-ea"/>
              </a:rPr>
              <a:t>k</a:t>
            </a:r>
            <a:r>
              <a:rPr lang="zh-CN" altLang="en-US" sz="2000" dirty="0">
                <a:latin typeface="+mj-lt"/>
                <a:ea typeface="+mj-ea"/>
              </a:rPr>
              <a:t>，所以结果的不确定性为</a:t>
            </a:r>
            <a:r>
              <a:rPr lang="en-US" altLang="zh-CN" sz="2000" dirty="0">
                <a:latin typeface="+mj-lt"/>
                <a:ea typeface="+mj-ea"/>
              </a:rPr>
              <a:t>0</a:t>
            </a:r>
            <a:r>
              <a:rPr lang="zh-CN" altLang="en-US" sz="2000" dirty="0">
                <a:latin typeface="+mj-lt"/>
                <a:ea typeface="+mj-ea"/>
              </a:rPr>
              <a:t>，这个结果完全没有信息量</a:t>
            </a:r>
            <a:endParaRPr lang="en-US" altLang="zh-CN" sz="2000" dirty="0">
              <a:latin typeface="+mj-lt"/>
              <a:ea typeface="+mj-ea"/>
            </a:endParaRPr>
          </a:p>
          <a:p>
            <a:pPr algn="just"/>
            <a:r>
              <a:rPr lang="zh-CN" altLang="en-US" sz="2000" dirty="0">
                <a:latin typeface="+mj-lt"/>
                <a:ea typeface="+mj-ea"/>
              </a:rPr>
              <a:t>样本集合</a:t>
            </a:r>
            <a:r>
              <a:rPr lang="en-US" altLang="zh-CN" sz="2000" i="1" dirty="0">
                <a:latin typeface="+mj-lt"/>
                <a:ea typeface="+mj-ea"/>
              </a:rPr>
              <a:t>D</a:t>
            </a:r>
            <a:r>
              <a:rPr lang="zh-CN" altLang="en-US" sz="2000" dirty="0">
                <a:latin typeface="+mj-lt"/>
                <a:ea typeface="+mj-ea"/>
              </a:rPr>
              <a:t>中第</a:t>
            </a:r>
            <a:r>
              <a:rPr lang="en-US" altLang="zh-CN" sz="2000" i="1" dirty="0">
                <a:latin typeface="+mj-lt"/>
                <a:ea typeface="+mj-ea"/>
              </a:rPr>
              <a:t>k</a:t>
            </a:r>
            <a:r>
              <a:rPr lang="zh-CN" altLang="en-US" sz="2000" dirty="0">
                <a:latin typeface="+mj-lt"/>
                <a:ea typeface="+mj-ea"/>
              </a:rPr>
              <a:t>类的比例</a:t>
            </a:r>
            <a:r>
              <a:rPr lang="en-US" altLang="zh-CN" sz="2000" i="1" dirty="0">
                <a:latin typeface="+mj-lt"/>
                <a:ea typeface="+mj-ea"/>
              </a:rPr>
              <a:t>p</a:t>
            </a:r>
            <a:r>
              <a:rPr lang="en-US" altLang="zh-CN" sz="2000" i="1" baseline="-25000" dirty="0">
                <a:latin typeface="+mj-lt"/>
                <a:ea typeface="+mj-ea"/>
              </a:rPr>
              <a:t>k</a:t>
            </a:r>
            <a:r>
              <a:rPr lang="zh-CN" altLang="en-US" sz="2000" dirty="0">
                <a:latin typeface="+mj-lt"/>
                <a:ea typeface="+mj-ea"/>
              </a:rPr>
              <a:t>最大，任取一个样本，我们只能说样本属于类别</a:t>
            </a:r>
            <a:r>
              <a:rPr lang="en-US" altLang="zh-CN" sz="2000" i="1" dirty="0">
                <a:latin typeface="+mj-lt"/>
                <a:ea typeface="+mj-ea"/>
              </a:rPr>
              <a:t>k</a:t>
            </a:r>
            <a:r>
              <a:rPr lang="zh-CN" altLang="en-US" sz="2000" dirty="0">
                <a:latin typeface="+mj-lt"/>
                <a:ea typeface="+mj-ea"/>
              </a:rPr>
              <a:t>的可能性最大，结果的不确定性变大了，这个结果包含了一定的信息量</a:t>
            </a:r>
            <a:endParaRPr lang="en-US" altLang="zh-CN" sz="2000" dirty="0">
              <a:latin typeface="+mj-lt"/>
              <a:ea typeface="+mj-ea"/>
            </a:endParaRPr>
          </a:p>
          <a:p>
            <a:r>
              <a:rPr lang="zh-CN" altLang="en-US" sz="2000" dirty="0">
                <a:latin typeface="+mj-lt"/>
                <a:ea typeface="+mj-ea"/>
              </a:rPr>
              <a:t>样本集合</a:t>
            </a:r>
            <a:r>
              <a:rPr lang="en-US" altLang="zh-CN" sz="2000" i="1" dirty="0">
                <a:latin typeface="+mj-lt"/>
                <a:ea typeface="+mj-ea"/>
              </a:rPr>
              <a:t>D</a:t>
            </a:r>
            <a:r>
              <a:rPr lang="zh-CN" altLang="en-US" sz="2000" dirty="0">
                <a:latin typeface="+mj-lt"/>
                <a:ea typeface="+mj-ea"/>
              </a:rPr>
              <a:t>中所有类服从均匀分布，任取一个样本，我们完全不能确定这个样本属于哪一类，结果的不确定性最大，同时信息量的期望也最大</a:t>
            </a:r>
            <a:endParaRPr lang="en-US" altLang="zh-CN" sz="2000" dirty="0">
              <a:latin typeface="+mj-lt"/>
              <a:ea typeface="+mj-ea"/>
            </a:endParaRPr>
          </a:p>
        </p:txBody>
      </p:sp>
      <p:sp>
        <p:nvSpPr>
          <p:cNvPr id="13" name="文本框 12"/>
          <p:cNvSpPr txBox="1"/>
          <p:nvPr/>
        </p:nvSpPr>
        <p:spPr>
          <a:xfrm>
            <a:off x="1416352" y="5733256"/>
            <a:ext cx="6544879" cy="400110"/>
          </a:xfrm>
          <a:prstGeom prst="rect">
            <a:avLst/>
          </a:prstGeom>
          <a:gradFill flip="none" rotWithShape="1">
            <a:gsLst>
              <a:gs pos="0">
                <a:srgbClr val="C4F4A1">
                  <a:tint val="66000"/>
                  <a:satMod val="160000"/>
                </a:srgbClr>
              </a:gs>
              <a:gs pos="50000">
                <a:srgbClr val="C4F4A1">
                  <a:tint val="44500"/>
                  <a:satMod val="160000"/>
                </a:srgbClr>
              </a:gs>
              <a:gs pos="100000">
                <a:srgbClr val="C4F4A1">
                  <a:tint val="23500"/>
                  <a:satMod val="160000"/>
                </a:srgbClr>
              </a:gs>
            </a:gsLst>
            <a:lin ang="5400000" scaled="1"/>
            <a:tileRect/>
          </a:gradFill>
          <a:ln>
            <a:solidFill>
              <a:srgbClr val="C4F4A2"/>
            </a:solidFill>
          </a:ln>
        </p:spPr>
        <p:txBody>
          <a:bodyPr wrap="square">
            <a:spAutoFit/>
          </a:bodyPr>
          <a:lstStyle/>
          <a:p>
            <a:r>
              <a:rPr lang="zh-CN" altLang="en-US" sz="2000" dirty="0">
                <a:latin typeface="+mj-lt"/>
                <a:ea typeface="+mj-ea"/>
              </a:rPr>
              <a:t>样本集合的纯度越高，结果的不确定性越低，信息熵越小</a:t>
            </a:r>
            <a:endParaRPr lang="zh-CN" altLang="en-US" sz="2000" dirty="0">
              <a:latin typeface="+mj-lt"/>
              <a:ea typeface="+mj-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solidFill>
                  <a:srgbClr val="000000"/>
                </a:solidFill>
                <a:latin typeface="微软雅黑" panose="020B0503020204020204" charset="-122"/>
              </a:rPr>
              <a:t>信息增益</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Content Placeholder 2"/>
          <p:cNvSpPr txBox="1"/>
          <p:nvPr/>
        </p:nvSpPr>
        <p:spPr bwMode="auto">
          <a:xfrm>
            <a:off x="413097" y="1052736"/>
            <a:ext cx="8317805" cy="2304256"/>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有了样本集合的纯度度量标准，我们便可以计算，若选用属性</a:t>
            </a:r>
            <a:r>
              <a:rPr lang="en-US" altLang="zh-CN" sz="2400" i="1" dirty="0">
                <a:latin typeface="+mj-lt"/>
                <a:ea typeface="+mj-ea"/>
              </a:rPr>
              <a:t>a</a:t>
            </a:r>
            <a:r>
              <a:rPr lang="zh-CN" altLang="en-US" sz="2400" dirty="0">
                <a:latin typeface="+mj-lt"/>
                <a:ea typeface="+mj-ea"/>
              </a:rPr>
              <a:t>对样本集</a:t>
            </a:r>
            <a:r>
              <a:rPr lang="en-US" altLang="zh-CN" sz="2400" i="1" dirty="0">
                <a:latin typeface="+mj-lt"/>
                <a:ea typeface="+mj-ea"/>
              </a:rPr>
              <a:t>D</a:t>
            </a:r>
            <a:r>
              <a:rPr lang="zh-CN" altLang="en-US" sz="2400" dirty="0">
                <a:latin typeface="+mj-lt"/>
                <a:ea typeface="+mj-ea"/>
              </a:rPr>
              <a:t>进行划分所获得的“信息增益”</a:t>
            </a:r>
            <a:endParaRPr lang="zh-CN" altLang="en-US" sz="2400" dirty="0">
              <a:latin typeface="+mj-lt"/>
              <a:ea typeface="+mj-ea"/>
            </a:endParaRPr>
          </a:p>
          <a:p>
            <a:pPr lvl="1"/>
            <a:r>
              <a:rPr lang="zh-CN" altLang="en-US" sz="2400" dirty="0">
                <a:latin typeface="+mj-lt"/>
                <a:ea typeface="+mj-ea"/>
              </a:rPr>
              <a:t>离散属性 </a:t>
            </a:r>
            <a:r>
              <a:rPr lang="en-US" altLang="zh-CN" sz="2400" i="1" dirty="0">
                <a:latin typeface="+mj-lt"/>
                <a:ea typeface="+mj-ea"/>
              </a:rPr>
              <a:t>a</a:t>
            </a:r>
            <a:r>
              <a:rPr lang="en-US" altLang="zh-CN" sz="2400" dirty="0">
                <a:latin typeface="+mj-lt"/>
                <a:ea typeface="+mj-ea"/>
              </a:rPr>
              <a:t> </a:t>
            </a:r>
            <a:r>
              <a:rPr lang="zh-CN" altLang="en-US" sz="2400" dirty="0">
                <a:latin typeface="+mj-lt"/>
                <a:ea typeface="+mj-ea"/>
              </a:rPr>
              <a:t>的取值：</a:t>
            </a:r>
            <a:endParaRPr lang="zh-CN" altLang="en-US" sz="2400" dirty="0">
              <a:latin typeface="+mj-lt"/>
              <a:ea typeface="+mj-ea"/>
            </a:endParaRPr>
          </a:p>
          <a:p>
            <a:pPr lvl="1"/>
            <a:r>
              <a:rPr lang="en-US" altLang="zh-CN" sz="2400" i="1" dirty="0" err="1">
                <a:solidFill>
                  <a:srgbClr val="000000"/>
                </a:solidFill>
                <a:latin typeface="Palatino Linotype" panose="02040502050505030304"/>
              </a:rPr>
              <a:t>D</a:t>
            </a:r>
            <a:r>
              <a:rPr lang="en-US" altLang="zh-CN" sz="1600" i="1" dirty="0" err="1">
                <a:solidFill>
                  <a:srgbClr val="000000"/>
                </a:solidFill>
                <a:latin typeface="Palatino Linotype" panose="02040502050505030304"/>
              </a:rPr>
              <a:t>v</a:t>
            </a:r>
            <a:r>
              <a:rPr lang="en-US" altLang="zh-CN" sz="2400" dirty="0">
                <a:solidFill>
                  <a:srgbClr val="000000"/>
                </a:solidFill>
                <a:latin typeface="Times New Roman" panose="02020603050405020304"/>
              </a:rPr>
              <a:t>: </a:t>
            </a:r>
            <a:r>
              <a:rPr lang="en-US" altLang="zh-CN" sz="2400" i="1" dirty="0">
                <a:solidFill>
                  <a:srgbClr val="000000"/>
                </a:solidFill>
                <a:latin typeface="Palatino Linotype" panose="02040502050505030304"/>
              </a:rPr>
              <a:t>D </a:t>
            </a:r>
            <a:r>
              <a:rPr lang="zh-CN" altLang="en-US" sz="2400" dirty="0">
                <a:latin typeface="+mj-lt"/>
                <a:ea typeface="+mj-ea"/>
              </a:rPr>
              <a:t>中在 </a:t>
            </a:r>
            <a:r>
              <a:rPr lang="en-US" altLang="zh-CN" sz="2400" i="1" dirty="0">
                <a:latin typeface="+mj-lt"/>
                <a:ea typeface="+mj-ea"/>
              </a:rPr>
              <a:t>a</a:t>
            </a:r>
            <a:r>
              <a:rPr lang="en-US" altLang="zh-CN" sz="2400" dirty="0">
                <a:latin typeface="+mj-lt"/>
                <a:ea typeface="+mj-ea"/>
              </a:rPr>
              <a:t> </a:t>
            </a:r>
            <a:r>
              <a:rPr lang="zh-CN" altLang="en-US" sz="2400" dirty="0">
                <a:latin typeface="+mj-lt"/>
                <a:ea typeface="+mj-ea"/>
              </a:rPr>
              <a:t>上取值 </a:t>
            </a:r>
            <a:r>
              <a:rPr lang="en-US" altLang="zh-CN" sz="2400" dirty="0">
                <a:latin typeface="+mj-lt"/>
                <a:ea typeface="+mj-ea"/>
              </a:rPr>
              <a:t>= </a:t>
            </a:r>
            <a:r>
              <a:rPr lang="en-US" altLang="zh-CN" sz="2400" i="1" dirty="0" err="1">
                <a:latin typeface="+mj-lt"/>
                <a:ea typeface="+mj-ea"/>
              </a:rPr>
              <a:t>a</a:t>
            </a:r>
            <a:r>
              <a:rPr lang="en-US" altLang="zh-CN" sz="2400" i="1" baseline="30000" dirty="0" err="1">
                <a:latin typeface="+mj-lt"/>
                <a:ea typeface="+mj-ea"/>
              </a:rPr>
              <a:t>V</a:t>
            </a:r>
            <a:r>
              <a:rPr lang="en-US" altLang="zh-CN" sz="2400" dirty="0">
                <a:latin typeface="+mj-lt"/>
                <a:ea typeface="+mj-ea"/>
              </a:rPr>
              <a:t> </a:t>
            </a:r>
            <a:r>
              <a:rPr lang="zh-CN" altLang="en-US" sz="2400" dirty="0">
                <a:latin typeface="+mj-lt"/>
                <a:ea typeface="+mj-ea"/>
              </a:rPr>
              <a:t>的样本集合</a:t>
            </a:r>
            <a:endParaRPr lang="zh-CN" altLang="en-US" sz="2400" dirty="0">
              <a:latin typeface="+mj-lt"/>
              <a:ea typeface="+mj-ea"/>
            </a:endParaRPr>
          </a:p>
          <a:p>
            <a:pPr lvl="1"/>
            <a:r>
              <a:rPr lang="zh-CN" altLang="en-US" sz="2400" dirty="0">
                <a:latin typeface="+mj-lt"/>
                <a:ea typeface="+mj-ea"/>
              </a:rPr>
              <a:t>以属性 </a:t>
            </a:r>
            <a:r>
              <a:rPr lang="en-US" altLang="zh-CN" sz="2400" i="1" dirty="0">
                <a:latin typeface="+mj-lt"/>
                <a:ea typeface="+mj-ea"/>
              </a:rPr>
              <a:t>a</a:t>
            </a:r>
            <a:r>
              <a:rPr lang="en-US" altLang="zh-CN" sz="2400" dirty="0">
                <a:latin typeface="+mj-lt"/>
                <a:ea typeface="+mj-ea"/>
              </a:rPr>
              <a:t> </a:t>
            </a:r>
            <a:r>
              <a:rPr lang="zh-CN" altLang="en-US" sz="2400" dirty="0">
                <a:latin typeface="+mj-lt"/>
                <a:ea typeface="+mj-ea"/>
              </a:rPr>
              <a:t>对数据集 </a:t>
            </a:r>
            <a:r>
              <a:rPr lang="en-US" altLang="zh-CN" sz="2400" i="1" dirty="0">
                <a:latin typeface="+mj-lt"/>
                <a:ea typeface="+mj-ea"/>
              </a:rPr>
              <a:t>D</a:t>
            </a:r>
            <a:r>
              <a:rPr lang="en-US" altLang="zh-CN" sz="2400" dirty="0">
                <a:latin typeface="+mj-lt"/>
                <a:ea typeface="+mj-ea"/>
              </a:rPr>
              <a:t> </a:t>
            </a:r>
            <a:r>
              <a:rPr lang="zh-CN" altLang="en-US" sz="2400" dirty="0">
                <a:latin typeface="+mj-lt"/>
                <a:ea typeface="+mj-ea"/>
              </a:rPr>
              <a:t>进行划分所获得的信息增益为：</a:t>
            </a:r>
            <a:endParaRPr lang="zh-CN" altLang="en-US" sz="2400" dirty="0">
              <a:latin typeface="+mj-lt"/>
              <a:ea typeface="+mj-ea"/>
            </a:endParaRPr>
          </a:p>
          <a:p>
            <a:pPr lvl="1"/>
            <a:endParaRPr lang="zh-CN" altLang="en-US" sz="2400" dirty="0">
              <a:latin typeface="+mj-lt"/>
              <a:ea typeface="+mj-ea"/>
            </a:endParaRPr>
          </a:p>
        </p:txBody>
      </p:sp>
      <p:pic>
        <p:nvPicPr>
          <p:cNvPr id="7" name="图片 6" descr="ws_831E.tmp"/>
          <p:cNvPicPr/>
          <p:nvPr/>
        </p:nvPicPr>
        <p:blipFill>
          <a:blip r:embed="rId1" cstate="print"/>
          <a:stretch>
            <a:fillRect/>
          </a:stretch>
        </p:blipFill>
        <p:spPr>
          <a:xfrm>
            <a:off x="4062199" y="1889807"/>
            <a:ext cx="1765300" cy="393700"/>
          </a:xfrm>
          <a:prstGeom prst="rect">
            <a:avLst/>
          </a:prstGeom>
        </p:spPr>
      </p:pic>
      <p:sp>
        <p:nvSpPr>
          <p:cNvPr id="8" name="任意多边形 1"/>
          <p:cNvSpPr/>
          <p:nvPr/>
        </p:nvSpPr>
        <p:spPr>
          <a:xfrm>
            <a:off x="3455201" y="4047873"/>
            <a:ext cx="895733" cy="1"/>
          </a:xfrm>
          <a:custGeom>
            <a:avLst/>
            <a:gdLst/>
            <a:ahLst/>
            <a:cxnLst/>
            <a:rect l="0" t="0" r="0" b="0"/>
            <a:pathLst>
              <a:path w="895733" h="1">
                <a:moveTo>
                  <a:pt x="0" y="0"/>
                </a:moveTo>
                <a:lnTo>
                  <a:pt x="895732" y="0"/>
                </a:lnTo>
              </a:path>
            </a:pathLst>
          </a:custGeom>
          <a:ln w="25400" cap="flat" cmpd="sng" algn="ctr">
            <a:solidFill>
              <a:srgbClr val="0000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9" name="任意多边形 2"/>
          <p:cNvSpPr/>
          <p:nvPr/>
        </p:nvSpPr>
        <p:spPr>
          <a:xfrm>
            <a:off x="4773462" y="4375534"/>
            <a:ext cx="2108074" cy="1"/>
          </a:xfrm>
          <a:custGeom>
            <a:avLst/>
            <a:gdLst/>
            <a:ahLst/>
            <a:cxnLst/>
            <a:rect l="0" t="0" r="0" b="0"/>
            <a:pathLst>
              <a:path w="2108074" h="1">
                <a:moveTo>
                  <a:pt x="0" y="0"/>
                </a:moveTo>
                <a:lnTo>
                  <a:pt x="2108073" y="0"/>
                </a:lnTo>
              </a:path>
            </a:pathLst>
          </a:custGeom>
          <a:ln w="25400" cap="flat" cmpd="sng" algn="ctr">
            <a:solidFill>
              <a:srgbClr val="0000FF"/>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0" name="任意多边形 3"/>
          <p:cNvSpPr/>
          <p:nvPr/>
        </p:nvSpPr>
        <p:spPr>
          <a:xfrm>
            <a:off x="5164368" y="3295780"/>
            <a:ext cx="650748" cy="970788"/>
          </a:xfrm>
          <a:custGeom>
            <a:avLst/>
            <a:gdLst/>
            <a:ahLst/>
            <a:cxnLst/>
            <a:rect l="0" t="0" r="0" b="0"/>
            <a:pathLst>
              <a:path w="650748" h="970788">
                <a:moveTo>
                  <a:pt x="0" y="970787"/>
                </a:moveTo>
                <a:lnTo>
                  <a:pt x="650747" y="970787"/>
                </a:lnTo>
                <a:lnTo>
                  <a:pt x="650747" y="0"/>
                </a:lnTo>
                <a:lnTo>
                  <a:pt x="0" y="0"/>
                </a:lnTo>
                <a:close/>
              </a:path>
            </a:pathLst>
          </a:custGeom>
          <a:solidFill>
            <a:srgbClr val="FF99FF"/>
          </a:solidFill>
          <a:ln w="12700" cap="flat" cmpd="sng" algn="ctr">
            <a:solidFill>
              <a:srgbClr val="000000">
                <a:alpha val="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1" name="图片 10" descr="ws_832F.tmp"/>
          <p:cNvPicPr/>
          <p:nvPr/>
        </p:nvPicPr>
        <p:blipFill>
          <a:blip r:embed="rId2" cstate="print"/>
          <a:stretch>
            <a:fillRect/>
          </a:stretch>
        </p:blipFill>
        <p:spPr>
          <a:xfrm>
            <a:off x="1691680" y="3212976"/>
            <a:ext cx="5207000" cy="2438400"/>
          </a:xfrm>
          <a:prstGeom prst="rect">
            <a:avLst/>
          </a:prstGeom>
        </p:spPr>
      </p:pic>
      <p:sp>
        <p:nvSpPr>
          <p:cNvPr id="12" name="TextBox 29"/>
          <p:cNvSpPr txBox="1"/>
          <p:nvPr/>
        </p:nvSpPr>
        <p:spPr>
          <a:xfrm>
            <a:off x="2734857" y="4965036"/>
            <a:ext cx="1795363" cy="245645"/>
          </a:xfrm>
          <a:prstGeom prst="rect">
            <a:avLst/>
          </a:prstGeom>
          <a:noFill/>
        </p:spPr>
        <p:txBody>
          <a:bodyPr vert="horz" wrap="none" lIns="0" tIns="0" rIns="0" bIns="0" rtlCol="0">
            <a:spAutoFit/>
          </a:bodyPr>
          <a:lstStyle/>
          <a:p>
            <a:pPr>
              <a:lnSpc>
                <a:spcPts val="1930"/>
              </a:lnSpc>
            </a:pPr>
            <a:r>
              <a:rPr lang="zh-CN" altLang="en-US" sz="2005" dirty="0">
                <a:solidFill>
                  <a:srgbClr val="0000FF"/>
                </a:solidFill>
                <a:latin typeface="微软雅黑" panose="020B0503020204020204" charset="-122"/>
              </a:rPr>
              <a:t>划分前的信息熵</a:t>
            </a:r>
            <a:endParaRPr lang="zh-CN" altLang="en-US" sz="2005" dirty="0">
              <a:solidFill>
                <a:srgbClr val="0000FF"/>
              </a:solidFill>
              <a:latin typeface="微软雅黑" panose="020B0503020204020204" charset="-122"/>
            </a:endParaRPr>
          </a:p>
        </p:txBody>
      </p:sp>
      <p:sp>
        <p:nvSpPr>
          <p:cNvPr id="13" name="TextBox 30"/>
          <p:cNvSpPr txBox="1"/>
          <p:nvPr/>
        </p:nvSpPr>
        <p:spPr>
          <a:xfrm>
            <a:off x="5735233" y="4965036"/>
            <a:ext cx="1795363" cy="245645"/>
          </a:xfrm>
          <a:prstGeom prst="rect">
            <a:avLst/>
          </a:prstGeom>
          <a:noFill/>
        </p:spPr>
        <p:txBody>
          <a:bodyPr vert="horz" wrap="none" lIns="0" tIns="0" rIns="0" bIns="0" rtlCol="0">
            <a:spAutoFit/>
          </a:bodyPr>
          <a:lstStyle/>
          <a:p>
            <a:pPr>
              <a:lnSpc>
                <a:spcPts val="1930"/>
              </a:lnSpc>
            </a:pPr>
            <a:r>
              <a:rPr lang="zh-CN" altLang="en-US" sz="2005" dirty="0">
                <a:solidFill>
                  <a:srgbClr val="0000FF"/>
                </a:solidFill>
                <a:latin typeface="微软雅黑" panose="020B0503020204020204" charset="-122"/>
              </a:rPr>
              <a:t>划分后的信息熵</a:t>
            </a:r>
            <a:endParaRPr lang="zh-CN" altLang="en-US" sz="2005" dirty="0">
              <a:solidFill>
                <a:srgbClr val="0000FF"/>
              </a:solidFill>
              <a:latin typeface="微软雅黑" panose="020B0503020204020204" charset="-122"/>
            </a:endParaRPr>
          </a:p>
        </p:txBody>
      </p:sp>
      <p:sp>
        <p:nvSpPr>
          <p:cNvPr id="15" name="文本框 14"/>
          <p:cNvSpPr txBox="1"/>
          <p:nvPr/>
        </p:nvSpPr>
        <p:spPr>
          <a:xfrm>
            <a:off x="4093376" y="5651376"/>
            <a:ext cx="2141984" cy="727763"/>
          </a:xfrm>
          <a:prstGeom prst="rect">
            <a:avLst/>
          </a:prstGeom>
          <a:gradFill flip="none" rotWithShape="1">
            <a:gsLst>
              <a:gs pos="0">
                <a:srgbClr val="C4F4A1">
                  <a:tint val="66000"/>
                  <a:satMod val="160000"/>
                </a:srgbClr>
              </a:gs>
              <a:gs pos="50000">
                <a:srgbClr val="C4F4A1">
                  <a:tint val="44500"/>
                  <a:satMod val="160000"/>
                </a:srgbClr>
              </a:gs>
              <a:gs pos="100000">
                <a:srgbClr val="C4F4A1">
                  <a:tint val="23500"/>
                  <a:satMod val="160000"/>
                </a:srgbClr>
              </a:gs>
            </a:gsLst>
            <a:lin ang="5400000" scaled="1"/>
            <a:tileRect/>
          </a:gradFill>
          <a:ln>
            <a:solidFill>
              <a:srgbClr val="C4F4A2"/>
            </a:solidFill>
          </a:ln>
        </p:spPr>
        <p:txBody>
          <a:bodyPr wrap="square">
            <a:spAutoFit/>
          </a:bodyPr>
          <a:lstStyle/>
          <a:p>
            <a:pPr algn="ctr">
              <a:lnSpc>
                <a:spcPts val="2585"/>
              </a:lnSpc>
              <a:tabLst>
                <a:tab pos="3975100" algn="l"/>
                <a:tab pos="4178300" algn="l"/>
              </a:tabLst>
              <a:defRPr/>
            </a:pPr>
            <a:r>
              <a:rPr lang="zh-CN" altLang="en-US" sz="1800" dirty="0">
                <a:solidFill>
                  <a:srgbClr val="FF0000"/>
                </a:solidFill>
                <a:latin typeface="微软雅黑" panose="020B0503020204020204" charset="-122"/>
              </a:rPr>
              <a:t>第 </a:t>
            </a:r>
            <a:r>
              <a:rPr lang="en-US" altLang="zh-CN" sz="1800" i="1" dirty="0">
                <a:solidFill>
                  <a:srgbClr val="FF0000"/>
                </a:solidFill>
                <a:latin typeface="Palatino Linotype" panose="02040502050505030304"/>
              </a:rPr>
              <a:t>v </a:t>
            </a:r>
            <a:r>
              <a:rPr lang="zh-CN" altLang="en-US" sz="1800" dirty="0">
                <a:solidFill>
                  <a:srgbClr val="FF0000"/>
                </a:solidFill>
                <a:latin typeface="微软雅黑" panose="020B0503020204020204" charset="-122"/>
              </a:rPr>
              <a:t>个分支的权重</a:t>
            </a:r>
            <a:r>
              <a:rPr lang="en-US" altLang="zh-CN" sz="1800" dirty="0">
                <a:solidFill>
                  <a:srgbClr val="FF0000"/>
                </a:solidFill>
                <a:latin typeface="Times New Roman" panose="02020603050405020304"/>
              </a:rPr>
              <a:t>,</a:t>
            </a:r>
            <a:endParaRPr lang="en-US" altLang="zh-CN" sz="1800" dirty="0">
              <a:solidFill>
                <a:srgbClr val="FF0000"/>
              </a:solidFill>
              <a:latin typeface="Times New Roman" panose="02020603050405020304"/>
            </a:endParaRPr>
          </a:p>
          <a:p>
            <a:pPr algn="ctr">
              <a:lnSpc>
                <a:spcPts val="2585"/>
              </a:lnSpc>
              <a:tabLst>
                <a:tab pos="3975100" algn="l"/>
                <a:tab pos="4178300" algn="l"/>
              </a:tabLst>
              <a:defRPr/>
            </a:pPr>
            <a:r>
              <a:rPr lang="zh-CN" altLang="en-US" sz="1800" dirty="0">
                <a:solidFill>
                  <a:srgbClr val="FF0000"/>
                </a:solidFill>
                <a:latin typeface="微软雅黑" panose="020B0503020204020204" charset="-122"/>
              </a:rPr>
              <a:t>样本越多越重要</a:t>
            </a:r>
            <a:endParaRPr lang="zh-CN" altLang="en-US" sz="1800" dirty="0">
              <a:solidFill>
                <a:srgbClr val="FF0000"/>
              </a:solidFill>
              <a:latin typeface="微软雅黑" panose="020B050302020402020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实例</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pic>
        <p:nvPicPr>
          <p:cNvPr id="5" name="图片 4" descr="ws_87E8.tmp"/>
          <p:cNvPicPr/>
          <p:nvPr/>
        </p:nvPicPr>
        <p:blipFill rotWithShape="1">
          <a:blip r:embed="rId1" cstate="print"/>
          <a:srcRect t="8499"/>
          <a:stretch>
            <a:fillRect/>
          </a:stretch>
        </p:blipFill>
        <p:spPr>
          <a:xfrm>
            <a:off x="2926420" y="1052736"/>
            <a:ext cx="5809940" cy="4392488"/>
          </a:xfrm>
          <a:prstGeom prst="rect">
            <a:avLst/>
          </a:prstGeom>
        </p:spPr>
      </p:pic>
      <p:graphicFrame>
        <p:nvGraphicFramePr>
          <p:cNvPr id="6" name="对象 5"/>
          <p:cNvGraphicFramePr>
            <a:graphicFrameLocks noChangeAspect="1"/>
          </p:cNvGraphicFramePr>
          <p:nvPr/>
        </p:nvGraphicFramePr>
        <p:xfrm>
          <a:off x="179512" y="2636912"/>
          <a:ext cx="2927236" cy="1728192"/>
        </p:xfrm>
        <a:graphic>
          <a:graphicData uri="http://schemas.openxmlformats.org/presentationml/2006/ole">
            <mc:AlternateContent xmlns:mc="http://schemas.openxmlformats.org/markup-compatibility/2006">
              <mc:Choice xmlns:v="urn:schemas-microsoft-com:vml" Requires="v">
                <p:oleObj spid="_x0000_s0" name="Equation" r:id="rId2" imgW="26822400" imgH="15849600" progId="Equation.DSMT4">
                  <p:embed/>
                </p:oleObj>
              </mc:Choice>
              <mc:Fallback>
                <p:oleObj name="Equation" r:id="rId2" imgW="26822400" imgH="15849600" progId="Equation.DSMT4">
                  <p:embed/>
                  <p:pic>
                    <p:nvPicPr>
                      <p:cNvPr id="0" name="对象 49"/>
                      <p:cNvPicPr/>
                      <p:nvPr/>
                    </p:nvPicPr>
                    <p:blipFill>
                      <a:blip r:embed="rId3"/>
                      <a:stretch>
                        <a:fillRect/>
                      </a:stretch>
                    </p:blipFill>
                    <p:spPr>
                      <a:xfrm>
                        <a:off x="179512" y="2636912"/>
                        <a:ext cx="2927236" cy="1728192"/>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1489075" y="5468099"/>
          <a:ext cx="6165850" cy="908050"/>
        </p:xfrm>
        <a:graphic>
          <a:graphicData uri="http://schemas.openxmlformats.org/presentationml/2006/ole">
            <mc:AlternateContent xmlns:mc="http://schemas.openxmlformats.org/markup-compatibility/2006">
              <mc:Choice xmlns:v="urn:schemas-microsoft-com:vml" Requires="v">
                <p:oleObj spid="_x0000_s3" name="Equation" r:id="rId4" imgW="70408800" imgH="10363200" progId="Equation.DSMT4">
                  <p:embed/>
                </p:oleObj>
              </mc:Choice>
              <mc:Fallback>
                <p:oleObj name="Equation" r:id="rId4" imgW="70408800" imgH="10363200" progId="Equation.DSMT4">
                  <p:embed/>
                  <p:pic>
                    <p:nvPicPr>
                      <p:cNvPr id="0" name="对象 48"/>
                      <p:cNvPicPr>
                        <a:picLocks noChangeAspect="1" noChangeArrowheads="1"/>
                      </p:cNvPicPr>
                      <p:nvPr/>
                    </p:nvPicPr>
                    <p:blipFill>
                      <a:blip r:embed="rId5"/>
                      <a:srcRect/>
                      <a:stretch>
                        <a:fillRect/>
                      </a:stretch>
                    </p:blipFill>
                    <p:spPr bwMode="auto">
                      <a:xfrm>
                        <a:off x="1489075" y="5468099"/>
                        <a:ext cx="616585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实例</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mc:AlternateContent xmlns:mc="http://schemas.openxmlformats.org/markup-compatibility/2006">
        <mc:Choice xmlns:a14="http://schemas.microsoft.com/office/drawing/2010/main" Requires="a14">
          <p:sp>
            <p:nvSpPr>
              <p:cNvPr id="3" name="Content Placeholder 2"/>
              <p:cNvSpPr txBox="1"/>
              <p:nvPr/>
            </p:nvSpPr>
            <p:spPr bwMode="auto">
              <a:xfrm>
                <a:off x="413098" y="1052736"/>
                <a:ext cx="8162578" cy="4320480"/>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然后，计算出当前属性集合中每个属性的信息增益。</a:t>
                </a:r>
                <a:endParaRPr lang="en-US" altLang="zh-CN" sz="2400" dirty="0">
                  <a:latin typeface="+mj-lt"/>
                  <a:ea typeface="+mj-ea"/>
                </a:endParaRPr>
              </a:p>
              <a:p>
                <a:r>
                  <a:rPr lang="zh-CN" altLang="en-US" sz="2400" dirty="0">
                    <a:latin typeface="+mj-lt"/>
                    <a:ea typeface="+mj-ea"/>
                  </a:rPr>
                  <a:t>以属性“色泽”为例，其对应的</a:t>
                </a:r>
                <a:r>
                  <a:rPr lang="en-US" altLang="zh-CN" sz="2400" dirty="0">
                    <a:latin typeface="+mj-lt"/>
                    <a:ea typeface="+mj-ea"/>
                  </a:rPr>
                  <a:t>3</a:t>
                </a:r>
                <a:r>
                  <a:rPr lang="zh-CN" altLang="en-US" sz="2400" dirty="0">
                    <a:latin typeface="+mj-lt"/>
                    <a:ea typeface="+mj-ea"/>
                  </a:rPr>
                  <a:t>个数据子集分别为</a:t>
                </a:r>
                <a:r>
                  <a:rPr lang="en-US" altLang="zh-CN" sz="2400" i="1" dirty="0">
                    <a:latin typeface="+mj-lt"/>
                    <a:ea typeface="+mj-ea"/>
                  </a:rPr>
                  <a:t>D</a:t>
                </a:r>
                <a:r>
                  <a:rPr lang="en-US" altLang="zh-CN" sz="2400" baseline="30000" dirty="0">
                    <a:latin typeface="+mj-lt"/>
                    <a:ea typeface="+mj-ea"/>
                  </a:rPr>
                  <a:t>1</a:t>
                </a:r>
                <a:r>
                  <a:rPr lang="zh-CN" altLang="en-US" sz="2400" dirty="0">
                    <a:latin typeface="+mj-lt"/>
                    <a:ea typeface="+mj-ea"/>
                  </a:rPr>
                  <a:t> （色泽</a:t>
                </a:r>
                <a:r>
                  <a:rPr lang="en-US" altLang="zh-CN" sz="2400" dirty="0">
                    <a:latin typeface="+mj-lt"/>
                    <a:ea typeface="+mj-ea"/>
                  </a:rPr>
                  <a:t>=</a:t>
                </a:r>
                <a:r>
                  <a:rPr lang="zh-CN" altLang="en-US" sz="2400" dirty="0">
                    <a:latin typeface="+mj-lt"/>
                    <a:ea typeface="+mj-ea"/>
                  </a:rPr>
                  <a:t>青绿），</a:t>
                </a:r>
                <a:r>
                  <a:rPr lang="en-US" altLang="zh-CN" sz="2400" i="1" dirty="0">
                    <a:latin typeface="+mj-lt"/>
                    <a:ea typeface="+mj-ea"/>
                  </a:rPr>
                  <a:t>D</a:t>
                </a:r>
                <a:r>
                  <a:rPr lang="en-US" altLang="zh-CN" sz="2400" baseline="30000" dirty="0">
                    <a:latin typeface="+mj-lt"/>
                    <a:ea typeface="+mj-ea"/>
                  </a:rPr>
                  <a:t>2</a:t>
                </a:r>
                <a:r>
                  <a:rPr lang="zh-CN" altLang="en-US" sz="2400" dirty="0">
                    <a:latin typeface="+mj-lt"/>
                    <a:ea typeface="+mj-ea"/>
                  </a:rPr>
                  <a:t> （色泽</a:t>
                </a:r>
                <a:r>
                  <a:rPr lang="en-US" altLang="zh-CN" sz="2400" dirty="0">
                    <a:latin typeface="+mj-lt"/>
                    <a:ea typeface="+mj-ea"/>
                  </a:rPr>
                  <a:t>=</a:t>
                </a:r>
                <a:r>
                  <a:rPr lang="zh-CN" altLang="en-US" sz="2400" dirty="0">
                    <a:latin typeface="+mj-lt"/>
                    <a:ea typeface="+mj-ea"/>
                  </a:rPr>
                  <a:t>乌黑），</a:t>
                </a:r>
                <a:r>
                  <a:rPr lang="en-US" altLang="zh-CN" sz="2400" i="1" dirty="0">
                    <a:latin typeface="+mj-lt"/>
                    <a:ea typeface="+mj-ea"/>
                  </a:rPr>
                  <a:t> D</a:t>
                </a:r>
                <a:r>
                  <a:rPr lang="en-US" altLang="zh-CN" sz="2400" baseline="30000" dirty="0">
                    <a:latin typeface="+mj-lt"/>
                    <a:ea typeface="+mj-ea"/>
                  </a:rPr>
                  <a:t>3</a:t>
                </a:r>
                <a:r>
                  <a:rPr lang="zh-CN" altLang="en-US" sz="2400" dirty="0">
                    <a:latin typeface="+mj-lt"/>
                    <a:ea typeface="+mj-ea"/>
                  </a:rPr>
                  <a:t> （色泽</a:t>
                </a:r>
                <a:r>
                  <a:rPr lang="en-US" altLang="zh-CN" sz="2400" dirty="0">
                    <a:latin typeface="+mj-lt"/>
                    <a:ea typeface="+mj-ea"/>
                  </a:rPr>
                  <a:t>=</a:t>
                </a:r>
                <a:r>
                  <a:rPr lang="zh-CN" altLang="en-US" sz="2400" dirty="0">
                    <a:latin typeface="+mj-lt"/>
                    <a:ea typeface="+mj-ea"/>
                  </a:rPr>
                  <a:t>浅白）</a:t>
                </a:r>
                <a:endParaRPr lang="zh-CN" altLang="en-US" sz="2400" baseline="30000" dirty="0">
                  <a:latin typeface="+mj-lt"/>
                  <a:ea typeface="+mj-ea"/>
                </a:endParaRPr>
              </a:p>
              <a:p>
                <a:pPr lvl="1"/>
                <a:r>
                  <a:rPr lang="zh-CN" altLang="en-US" sz="1800" dirty="0">
                    <a:latin typeface="+mj-lt"/>
                    <a:ea typeface="+mj-ea"/>
                  </a:rPr>
                  <a:t>子集</a:t>
                </a:r>
                <a:r>
                  <a:rPr lang="en-US" altLang="zh-CN" sz="1800" i="1" dirty="0">
                    <a:latin typeface="+mj-lt"/>
                    <a:ea typeface="+mj-ea"/>
                  </a:rPr>
                  <a:t>D</a:t>
                </a:r>
                <a:r>
                  <a:rPr lang="en-US" altLang="zh-CN" sz="1800" baseline="30000" dirty="0">
                    <a:latin typeface="+mj-lt"/>
                    <a:ea typeface="+mj-ea"/>
                  </a:rPr>
                  <a:t>1</a:t>
                </a:r>
                <a:r>
                  <a:rPr lang="zh-CN" altLang="en-US" sz="1800" dirty="0">
                    <a:latin typeface="+mj-lt"/>
                    <a:ea typeface="+mj-ea"/>
                  </a:rPr>
                  <a:t>包含</a:t>
                </a:r>
                <a:r>
                  <a:rPr lang="en-US" altLang="zh-CN" sz="1800" dirty="0">
                    <a:latin typeface="+mj-lt"/>
                    <a:ea typeface="+mj-ea"/>
                  </a:rPr>
                  <a:t>{1,4,6,10,13,17}6</a:t>
                </a:r>
                <a:r>
                  <a:rPr lang="zh-CN" altLang="en-US" sz="1800" dirty="0">
                    <a:latin typeface="+mj-lt"/>
                    <a:ea typeface="+mj-ea"/>
                  </a:rPr>
                  <a:t>个样例，正例占</a:t>
                </a:r>
                <a14:m>
                  <m:oMath xmlns:m="http://schemas.openxmlformats.org/officeDocument/2006/math">
                    <m:sSub>
                      <m:sSubPr>
                        <m:ctrlPr>
                          <a:rPr lang="en-US" altLang="zh-CN" sz="1800" i="1" smtClean="0">
                            <a:latin typeface="Cambria Math" panose="02040503050406030204" pitchFamily="18" charset="0"/>
                            <a:ea typeface="+mj-ea"/>
                          </a:rPr>
                        </m:ctrlPr>
                      </m:sSubPr>
                      <m:e>
                        <m:r>
                          <a:rPr lang="en-US" altLang="zh-CN" sz="1800" b="0" i="1" smtClean="0">
                            <a:latin typeface="Cambria Math" panose="02040503050406030204" pitchFamily="18" charset="0"/>
                            <a:ea typeface="+mj-ea"/>
                          </a:rPr>
                          <m:t>𝑝</m:t>
                        </m:r>
                      </m:e>
                      <m:sub>
                        <m:r>
                          <a:rPr lang="en-US" altLang="zh-CN" sz="1800" b="0" i="1" smtClean="0">
                            <a:latin typeface="Cambria Math" panose="02040503050406030204" pitchFamily="18" charset="0"/>
                            <a:ea typeface="+mj-ea"/>
                          </a:rPr>
                          <m:t>1</m:t>
                        </m:r>
                      </m:sub>
                    </m:sSub>
                    <m:r>
                      <a:rPr lang="en-US" altLang="zh-CN" sz="1800" i="1" smtClean="0">
                        <a:latin typeface="Cambria Math" panose="02040503050406030204" pitchFamily="18" charset="0"/>
                        <a:ea typeface="+mj-ea"/>
                      </a:rPr>
                      <m:t>=</m:t>
                    </m:r>
                    <m:f>
                      <m:fPr>
                        <m:ctrlPr>
                          <a:rPr lang="en-US" altLang="zh-CN" sz="1800" i="1" smtClean="0">
                            <a:latin typeface="Cambria Math" panose="02040503050406030204" pitchFamily="18" charset="0"/>
                            <a:ea typeface="+mj-ea"/>
                          </a:rPr>
                        </m:ctrlPr>
                      </m:fPr>
                      <m:num>
                        <m:r>
                          <a:rPr lang="en-US" altLang="zh-CN" sz="1800" b="0" i="1" smtClean="0">
                            <a:latin typeface="Cambria Math" panose="02040503050406030204" pitchFamily="18" charset="0"/>
                            <a:ea typeface="+mj-ea"/>
                          </a:rPr>
                          <m:t>3</m:t>
                        </m:r>
                      </m:num>
                      <m:den>
                        <m:r>
                          <a:rPr lang="en-US" altLang="zh-CN" sz="1800" b="0" i="1" smtClean="0">
                            <a:latin typeface="Cambria Math" panose="02040503050406030204" pitchFamily="18" charset="0"/>
                            <a:ea typeface="+mj-ea"/>
                          </a:rPr>
                          <m:t>6</m:t>
                        </m:r>
                      </m:den>
                    </m:f>
                  </m:oMath>
                </a14:m>
                <a:r>
                  <a:rPr lang="zh-CN" altLang="en-US" sz="1800" dirty="0">
                    <a:latin typeface="+mj-lt"/>
                    <a:ea typeface="+mj-ea"/>
                  </a:rPr>
                  <a:t>，反例占</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2</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i="1">
                            <a:latin typeface="Cambria Math" panose="02040503050406030204" pitchFamily="18" charset="0"/>
                          </a:rPr>
                          <m:t>3</m:t>
                        </m:r>
                      </m:num>
                      <m:den>
                        <m:r>
                          <a:rPr lang="en-US" altLang="zh-CN" sz="1800" i="1">
                            <a:latin typeface="Cambria Math" panose="02040503050406030204" pitchFamily="18" charset="0"/>
                          </a:rPr>
                          <m:t>6</m:t>
                        </m:r>
                      </m:den>
                    </m:f>
                  </m:oMath>
                </a14:m>
                <a:endParaRPr lang="zh-CN" altLang="en-US" sz="1800" dirty="0">
                  <a:latin typeface="+mj-lt"/>
                  <a:ea typeface="+mj-ea"/>
                </a:endParaRPr>
              </a:p>
              <a:p>
                <a:pPr lvl="1"/>
                <a:r>
                  <a:rPr lang="zh-CN" altLang="en-US" sz="1800" dirty="0">
                    <a:latin typeface="+mj-lt"/>
                    <a:ea typeface="+mj-ea"/>
                  </a:rPr>
                  <a:t>子集</a:t>
                </a:r>
                <a:r>
                  <a:rPr lang="en-US" altLang="zh-CN" sz="1800" i="1" dirty="0">
                    <a:latin typeface="+mj-lt"/>
                    <a:ea typeface="+mj-ea"/>
                  </a:rPr>
                  <a:t>D</a:t>
                </a:r>
                <a:r>
                  <a:rPr lang="en-US" altLang="zh-CN" sz="1800" baseline="30000" dirty="0">
                    <a:latin typeface="+mj-lt"/>
                    <a:ea typeface="+mj-ea"/>
                  </a:rPr>
                  <a:t>2</a:t>
                </a:r>
                <a:r>
                  <a:rPr lang="zh-CN" altLang="en-US" sz="1800" dirty="0">
                    <a:latin typeface="+mj-lt"/>
                    <a:ea typeface="+mj-ea"/>
                  </a:rPr>
                  <a:t>包含</a:t>
                </a:r>
                <a:r>
                  <a:rPr lang="en-US" altLang="zh-CN" sz="1800" dirty="0">
                    <a:latin typeface="+mj-lt"/>
                    <a:ea typeface="+mj-ea"/>
                  </a:rPr>
                  <a:t>{2,3,7,8,9,15}6</a:t>
                </a:r>
                <a:r>
                  <a:rPr lang="zh-CN" altLang="en-US" sz="1800" dirty="0">
                    <a:latin typeface="+mj-lt"/>
                    <a:ea typeface="+mj-ea"/>
                  </a:rPr>
                  <a:t>个样例，正例占</a:t>
                </a:r>
                <a14:m>
                  <m:oMath xmlns:m="http://schemas.openxmlformats.org/officeDocument/2006/math">
                    <m:sSub>
                      <m:sSubPr>
                        <m:ctrlPr>
                          <a:rPr lang="en-US" altLang="zh-CN" sz="1800" i="1" smtClean="0">
                            <a:latin typeface="Cambria Math" panose="02040503050406030204" pitchFamily="18" charset="0"/>
                            <a:ea typeface="+mj-ea"/>
                          </a:rPr>
                        </m:ctrlPr>
                      </m:sSubPr>
                      <m:e>
                        <m:r>
                          <a:rPr lang="en-US" altLang="zh-CN" sz="1800" b="0" i="1" smtClean="0">
                            <a:latin typeface="Cambria Math" panose="02040503050406030204" pitchFamily="18" charset="0"/>
                            <a:ea typeface="+mj-ea"/>
                          </a:rPr>
                          <m:t>𝑝</m:t>
                        </m:r>
                      </m:e>
                      <m:sub>
                        <m:r>
                          <a:rPr lang="en-US" altLang="zh-CN" sz="1800" b="0" i="1" smtClean="0">
                            <a:latin typeface="Cambria Math" panose="02040503050406030204" pitchFamily="18" charset="0"/>
                            <a:ea typeface="+mj-ea"/>
                          </a:rPr>
                          <m:t>1</m:t>
                        </m:r>
                      </m:sub>
                    </m:sSub>
                    <m:r>
                      <a:rPr lang="en-US" altLang="zh-CN" sz="1800" i="1" smtClean="0">
                        <a:latin typeface="Cambria Math" panose="02040503050406030204" pitchFamily="18" charset="0"/>
                        <a:ea typeface="+mj-ea"/>
                      </a:rPr>
                      <m:t>=</m:t>
                    </m:r>
                    <m:f>
                      <m:fPr>
                        <m:ctrlPr>
                          <a:rPr lang="en-US" altLang="zh-CN" sz="1800" i="1" smtClean="0">
                            <a:latin typeface="Cambria Math" panose="02040503050406030204" pitchFamily="18" charset="0"/>
                            <a:ea typeface="+mj-ea"/>
                          </a:rPr>
                        </m:ctrlPr>
                      </m:fPr>
                      <m:num>
                        <m:r>
                          <a:rPr lang="en-US" altLang="zh-CN" sz="1800" b="0" i="1" smtClean="0">
                            <a:latin typeface="Cambria Math" panose="02040503050406030204" pitchFamily="18" charset="0"/>
                            <a:ea typeface="+mj-ea"/>
                          </a:rPr>
                          <m:t>4</m:t>
                        </m:r>
                      </m:num>
                      <m:den>
                        <m:r>
                          <a:rPr lang="en-US" altLang="zh-CN" sz="1800" b="0" i="1" smtClean="0">
                            <a:latin typeface="Cambria Math" panose="02040503050406030204" pitchFamily="18" charset="0"/>
                            <a:ea typeface="+mj-ea"/>
                          </a:rPr>
                          <m:t>6</m:t>
                        </m:r>
                      </m:den>
                    </m:f>
                  </m:oMath>
                </a14:m>
                <a:r>
                  <a:rPr lang="zh-CN" altLang="en-US" sz="1800" dirty="0">
                    <a:latin typeface="+mj-lt"/>
                    <a:ea typeface="+mj-ea"/>
                  </a:rPr>
                  <a:t>，反例占</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i="1">
                            <a:latin typeface="Cambria Math" panose="02040503050406030204" pitchFamily="18" charset="0"/>
                          </a:rPr>
                          <m:t>2</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r>
                          <a:rPr lang="en-US" altLang="zh-CN" sz="1800" b="0" i="1" smtClean="0">
                            <a:latin typeface="Cambria Math" panose="02040503050406030204" pitchFamily="18" charset="0"/>
                          </a:rPr>
                          <m:t>2</m:t>
                        </m:r>
                      </m:num>
                      <m:den>
                        <m:r>
                          <a:rPr lang="en-US" altLang="zh-CN" sz="1800" i="1">
                            <a:latin typeface="Cambria Math" panose="02040503050406030204" pitchFamily="18" charset="0"/>
                          </a:rPr>
                          <m:t>6</m:t>
                        </m:r>
                      </m:den>
                    </m:f>
                  </m:oMath>
                </a14:m>
                <a:endParaRPr lang="en-US" altLang="zh-CN" sz="2400" dirty="0">
                  <a:latin typeface="+mj-lt"/>
                  <a:ea typeface="+mj-ea"/>
                </a:endParaRPr>
              </a:p>
              <a:p>
                <a:pPr lvl="1"/>
                <a:r>
                  <a:rPr lang="zh-CN" altLang="en-US" sz="1800" dirty="0">
                    <a:latin typeface="+mj-lt"/>
                    <a:ea typeface="+mj-ea"/>
                  </a:rPr>
                  <a:t>子集</a:t>
                </a:r>
                <a:r>
                  <a:rPr lang="en-US" altLang="zh-CN" sz="1800" i="1" dirty="0"/>
                  <a:t>D</a:t>
                </a:r>
                <a:r>
                  <a:rPr lang="en-US" altLang="zh-CN" sz="1800" baseline="30000" dirty="0"/>
                  <a:t>3</a:t>
                </a:r>
                <a:r>
                  <a:rPr lang="zh-CN" altLang="en-US" sz="1800" dirty="0">
                    <a:latin typeface="+mj-lt"/>
                    <a:ea typeface="+mj-ea"/>
                  </a:rPr>
                  <a:t>包含</a:t>
                </a:r>
                <a:r>
                  <a:rPr lang="en-US" altLang="zh-CN" sz="1800" dirty="0">
                    <a:latin typeface="+mj-lt"/>
                    <a:ea typeface="+mj-ea"/>
                  </a:rPr>
                  <a:t>{5,11,12,14,16}5</a:t>
                </a:r>
                <a:r>
                  <a:rPr lang="zh-CN" altLang="en-US" sz="1800" dirty="0">
                    <a:latin typeface="+mj-lt"/>
                    <a:ea typeface="+mj-ea"/>
                  </a:rPr>
                  <a:t>个样例，正例占</a:t>
                </a:r>
                <a14:m>
                  <m:oMath xmlns:m="http://schemas.openxmlformats.org/officeDocument/2006/math">
                    <m:sSub>
                      <m:sSubPr>
                        <m:ctrlPr>
                          <a:rPr lang="en-US" altLang="zh-CN" sz="1800" i="1">
                            <a:latin typeface="Cambria Math" panose="02040503050406030204" pitchFamily="18" charset="0"/>
                            <a:ea typeface="+mj-ea"/>
                          </a:rPr>
                        </m:ctrlPr>
                      </m:sSubPr>
                      <m:e>
                        <m:r>
                          <a:rPr lang="en-US" altLang="zh-CN" sz="1800">
                            <a:latin typeface="Cambria Math" panose="02040503050406030204" pitchFamily="18" charset="0"/>
                            <a:ea typeface="+mj-ea"/>
                          </a:rPr>
                          <m:t>𝑝</m:t>
                        </m:r>
                      </m:e>
                      <m:sub>
                        <m:r>
                          <a:rPr lang="en-US" altLang="zh-CN" sz="1800">
                            <a:latin typeface="Cambria Math" panose="02040503050406030204" pitchFamily="18" charset="0"/>
                            <a:ea typeface="+mj-ea"/>
                          </a:rPr>
                          <m:t>1</m:t>
                        </m:r>
                      </m:sub>
                    </m:sSub>
                    <m:r>
                      <a:rPr lang="en-US" altLang="zh-CN" sz="1800">
                        <a:latin typeface="Cambria Math" panose="02040503050406030204" pitchFamily="18" charset="0"/>
                        <a:ea typeface="+mj-ea"/>
                      </a:rPr>
                      <m:t>=</m:t>
                    </m:r>
                    <m:f>
                      <m:fPr>
                        <m:ctrlPr>
                          <a:rPr lang="en-US" altLang="zh-CN" sz="1800" i="1">
                            <a:latin typeface="Cambria Math" panose="02040503050406030204" pitchFamily="18" charset="0"/>
                            <a:ea typeface="+mj-ea"/>
                          </a:rPr>
                        </m:ctrlPr>
                      </m:fPr>
                      <m:num>
                        <m:r>
                          <a:rPr lang="en-US" altLang="zh-CN" sz="1800" b="0" i="0" smtClean="0">
                            <a:latin typeface="Cambria Math" panose="02040503050406030204" pitchFamily="18" charset="0"/>
                            <a:ea typeface="+mj-ea"/>
                          </a:rPr>
                          <m:t>1</m:t>
                        </m:r>
                      </m:num>
                      <m:den>
                        <m:r>
                          <a:rPr lang="en-US" altLang="zh-CN" sz="1800" b="0" i="0" smtClean="0">
                            <a:latin typeface="Cambria Math" panose="02040503050406030204" pitchFamily="18" charset="0"/>
                            <a:ea typeface="+mj-ea"/>
                          </a:rPr>
                          <m:t>5</m:t>
                        </m:r>
                      </m:den>
                    </m:f>
                  </m:oMath>
                </a14:m>
                <a:r>
                  <a:rPr lang="zh-CN" altLang="en-US" sz="1800" dirty="0">
                    <a:latin typeface="+mj-lt"/>
                    <a:ea typeface="+mj-ea"/>
                  </a:rPr>
                  <a:t>，反例占</a:t>
                </a:r>
                <a14:m>
                  <m:oMath xmlns:m="http://schemas.openxmlformats.org/officeDocument/2006/math">
                    <m:sSub>
                      <m:sSubPr>
                        <m:ctrlPr>
                          <a:rPr lang="en-US" altLang="zh-CN" sz="1800" i="1">
                            <a:latin typeface="Cambria Math" panose="02040503050406030204" pitchFamily="18" charset="0"/>
                            <a:ea typeface="+mj-ea"/>
                          </a:rPr>
                        </m:ctrlPr>
                      </m:sSubPr>
                      <m:e>
                        <m:r>
                          <a:rPr lang="en-US" altLang="zh-CN" sz="1800">
                            <a:latin typeface="Cambria Math" panose="02040503050406030204" pitchFamily="18" charset="0"/>
                            <a:ea typeface="+mj-ea"/>
                          </a:rPr>
                          <m:t>𝑝</m:t>
                        </m:r>
                      </m:e>
                      <m:sub>
                        <m:r>
                          <a:rPr lang="en-US" altLang="zh-CN" sz="1800">
                            <a:latin typeface="Cambria Math" panose="02040503050406030204" pitchFamily="18" charset="0"/>
                            <a:ea typeface="+mj-ea"/>
                          </a:rPr>
                          <m:t>2</m:t>
                        </m:r>
                      </m:sub>
                    </m:sSub>
                    <m:r>
                      <a:rPr lang="en-US" altLang="zh-CN" sz="1800">
                        <a:latin typeface="Cambria Math" panose="02040503050406030204" pitchFamily="18" charset="0"/>
                        <a:ea typeface="+mj-ea"/>
                      </a:rPr>
                      <m:t>=</m:t>
                    </m:r>
                    <m:f>
                      <m:fPr>
                        <m:ctrlPr>
                          <a:rPr lang="en-US" altLang="zh-CN" sz="1800" i="1">
                            <a:latin typeface="Cambria Math" panose="02040503050406030204" pitchFamily="18" charset="0"/>
                            <a:ea typeface="+mj-ea"/>
                          </a:rPr>
                        </m:ctrlPr>
                      </m:fPr>
                      <m:num>
                        <m:r>
                          <a:rPr lang="en-US" altLang="zh-CN" sz="1800" b="0" i="0" smtClean="0">
                            <a:latin typeface="Cambria Math" panose="02040503050406030204" pitchFamily="18" charset="0"/>
                            <a:ea typeface="+mj-ea"/>
                          </a:rPr>
                          <m:t>4</m:t>
                        </m:r>
                      </m:num>
                      <m:den>
                        <m:r>
                          <a:rPr lang="en-US" altLang="zh-CN" sz="1800" b="0" i="0" smtClean="0">
                            <a:latin typeface="Cambria Math" panose="02040503050406030204" pitchFamily="18" charset="0"/>
                            <a:ea typeface="+mj-ea"/>
                          </a:rPr>
                          <m:t>5</m:t>
                        </m:r>
                      </m:den>
                    </m:f>
                  </m:oMath>
                </a14:m>
                <a:endParaRPr lang="zh-CN" altLang="en-US" sz="1800" dirty="0">
                  <a:latin typeface="+mj-lt"/>
                  <a:ea typeface="+mj-ea"/>
                </a:endParaRPr>
              </a:p>
              <a:p>
                <a:pPr lvl="1"/>
                <a:endParaRPr lang="zh-CN" altLang="en-US" sz="2400" dirty="0">
                  <a:latin typeface="+mj-lt"/>
                  <a:ea typeface="+mj-ea"/>
                </a:endParaRPr>
              </a:p>
            </p:txBody>
          </p:sp>
        </mc:Choice>
        <mc:Fallback>
          <p:sp>
            <p:nvSpPr>
              <p:cNvPr id="3" name="Content Placeholder 2"/>
              <p:cNvSpPr txBox="1">
                <a:spLocks noRot="1" noChangeAspect="1" noMove="1" noResize="1" noEditPoints="1" noAdjustHandles="1" noChangeArrowheads="1" noChangeShapeType="1" noTextEdit="1"/>
              </p:cNvSpPr>
              <p:nvPr/>
            </p:nvSpPr>
            <p:spPr bwMode="auto">
              <a:xfrm>
                <a:off x="413098" y="1052736"/>
                <a:ext cx="8162578" cy="4320480"/>
              </a:xfrm>
              <a:prstGeom prst="rect">
                <a:avLst/>
              </a:prstGeom>
              <a:blipFill rotWithShape="1">
                <a:blip r:embed="rId1"/>
                <a:stretch>
                  <a:fillRect l="-4" t="-13" b="11"/>
                </a:stretch>
              </a:blipFill>
              <a:ln>
                <a:noFill/>
              </a:ln>
            </p:spPr>
            <p:txBody>
              <a:bodyPr/>
              <a:lstStyle/>
              <a:p>
                <a:r>
                  <a:rPr lang="zh-CN" altLang="en-US">
                    <a:noFill/>
                  </a:rPr>
                  <a:t> </a:t>
                </a:r>
              </a:p>
            </p:txBody>
          </p:sp>
        </mc:Fallback>
      </mc:AlternateContent>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1871" y="3717032"/>
            <a:ext cx="4031329" cy="1196444"/>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4" y="4950245"/>
            <a:ext cx="6750584" cy="1434157"/>
          </a:xfrm>
          <a:prstGeom prst="rect">
            <a:avLst/>
          </a:prstGeom>
        </p:spPr>
      </p:pic>
      <p:sp>
        <p:nvSpPr>
          <p:cNvPr id="10" name="Content Placeholder 2"/>
          <p:cNvSpPr txBox="1"/>
          <p:nvPr/>
        </p:nvSpPr>
        <p:spPr bwMode="auto">
          <a:xfrm>
            <a:off x="413098" y="5495250"/>
            <a:ext cx="3078782" cy="620028"/>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属性“色泽”的信息增益为：</a:t>
            </a:r>
            <a:endParaRPr lang="zh-CN" altLang="en-US" sz="2400" dirty="0">
              <a:latin typeface="+mj-lt"/>
              <a:ea typeface="+mj-ea"/>
            </a:endParaRPr>
          </a:p>
          <a:p>
            <a:pPr lvl="1"/>
            <a:endParaRPr lang="zh-CN" altLang="en-US" sz="2400" dirty="0">
              <a:latin typeface="+mj-lt"/>
              <a:ea typeface="+mj-ea"/>
            </a:endParaRPr>
          </a:p>
        </p:txBody>
      </p:sp>
      <p:cxnSp>
        <p:nvCxnSpPr>
          <p:cNvPr id="12" name="直接连接符 11"/>
          <p:cNvCxnSpPr/>
          <p:nvPr/>
        </p:nvCxnSpPr>
        <p:spPr>
          <a:xfrm>
            <a:off x="251520" y="4950245"/>
            <a:ext cx="8568952"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实例</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Content Placeholder 2"/>
          <p:cNvSpPr txBox="1"/>
          <p:nvPr/>
        </p:nvSpPr>
        <p:spPr bwMode="auto">
          <a:xfrm>
            <a:off x="413098" y="1052736"/>
            <a:ext cx="8162578" cy="2880320"/>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类似的，其他属性的信息增益为</a:t>
            </a:r>
            <a:endParaRPr lang="zh-CN" altLang="en-US" sz="2400" dirty="0">
              <a:latin typeface="+mj-lt"/>
              <a:ea typeface="+mj-ea"/>
            </a:endParaRPr>
          </a:p>
          <a:p>
            <a:endParaRPr lang="en-US" altLang="zh-CN" sz="2400" dirty="0">
              <a:latin typeface="+mj-lt"/>
              <a:ea typeface="+mj-ea"/>
            </a:endParaRPr>
          </a:p>
          <a:p>
            <a:endParaRPr lang="en-US" altLang="zh-CN" sz="2400" dirty="0">
              <a:latin typeface="+mj-lt"/>
              <a:ea typeface="+mj-ea"/>
            </a:endParaRPr>
          </a:p>
          <a:p>
            <a:endParaRPr lang="en-US" altLang="zh-CN" sz="2400" dirty="0">
              <a:latin typeface="+mj-lt"/>
              <a:ea typeface="+mj-ea"/>
            </a:endParaRPr>
          </a:p>
          <a:p>
            <a:endParaRPr lang="en-US" altLang="zh-CN" sz="2400" dirty="0">
              <a:latin typeface="+mj-lt"/>
              <a:ea typeface="+mj-ea"/>
            </a:endParaRPr>
          </a:p>
          <a:p>
            <a:r>
              <a:rPr lang="zh-CN" altLang="en-US" sz="2400" dirty="0">
                <a:latin typeface="+mj-lt"/>
                <a:ea typeface="+mj-ea"/>
              </a:rPr>
              <a:t>显然，属性“纹理”的信息增益最大，其被选为划分属性</a:t>
            </a:r>
            <a:endParaRPr lang="zh-CN" altLang="en-US" sz="2400" dirty="0">
              <a:latin typeface="+mj-lt"/>
              <a:ea typeface="+mj-ea"/>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31640" y="1690522"/>
            <a:ext cx="6480719" cy="1296144"/>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675" y="4069379"/>
            <a:ext cx="7903616" cy="180789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实例</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Content Placeholder 2"/>
          <p:cNvSpPr txBox="1"/>
          <p:nvPr/>
        </p:nvSpPr>
        <p:spPr bwMode="auto">
          <a:xfrm>
            <a:off x="413098" y="1052736"/>
            <a:ext cx="8162578" cy="5472608"/>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pPr algn="just"/>
            <a:r>
              <a:rPr lang="zh-CN" altLang="en-US" sz="2400" dirty="0">
                <a:latin typeface="+mj-lt"/>
                <a:ea typeface="+mj-ea"/>
              </a:rPr>
              <a:t>然后，决策树学习算法将对每一个分支结点做进一步划分，以第一个分支结点（“纹理</a:t>
            </a:r>
            <a:r>
              <a:rPr lang="en-US" altLang="zh-CN" sz="2400" dirty="0">
                <a:latin typeface="+mj-lt"/>
                <a:ea typeface="+mj-ea"/>
              </a:rPr>
              <a:t>=</a:t>
            </a:r>
            <a:r>
              <a:rPr lang="zh-CN" altLang="en-US" sz="2400" dirty="0">
                <a:latin typeface="+mj-lt"/>
                <a:ea typeface="+mj-ea"/>
              </a:rPr>
              <a:t>清晰”）为例：</a:t>
            </a:r>
            <a:endParaRPr lang="zh-CN" altLang="en-US" sz="2400" dirty="0">
              <a:latin typeface="+mj-lt"/>
              <a:ea typeface="+mj-ea"/>
            </a:endParaRPr>
          </a:p>
          <a:p>
            <a:pPr lvl="1" algn="just"/>
            <a:r>
              <a:rPr lang="zh-CN" altLang="en-US" sz="2400" dirty="0">
                <a:latin typeface="+mj-lt"/>
                <a:ea typeface="+mj-ea"/>
              </a:rPr>
              <a:t>该结点包含 </a:t>
            </a:r>
            <a:r>
              <a:rPr lang="en-US" altLang="zh-CN" sz="2400" dirty="0">
                <a:latin typeface="+mj-lt"/>
                <a:ea typeface="+mj-ea"/>
              </a:rPr>
              <a:t>{1,2,3,4,5,6,8,10,15}9</a:t>
            </a:r>
            <a:r>
              <a:rPr lang="zh-CN" altLang="en-US" sz="2400" dirty="0">
                <a:latin typeface="+mj-lt"/>
                <a:ea typeface="+mj-ea"/>
              </a:rPr>
              <a:t>个样例，</a:t>
            </a:r>
            <a:endParaRPr lang="en-US" altLang="zh-CN" sz="2400" dirty="0">
              <a:latin typeface="+mj-lt"/>
              <a:ea typeface="+mj-ea"/>
            </a:endParaRPr>
          </a:p>
          <a:p>
            <a:pPr lvl="1" algn="just"/>
            <a:r>
              <a:rPr lang="zh-CN" altLang="en-US" sz="2400" dirty="0">
                <a:latin typeface="+mj-lt"/>
                <a:ea typeface="+mj-ea"/>
              </a:rPr>
              <a:t>可用属性集合为</a:t>
            </a:r>
            <a:r>
              <a:rPr lang="en-US" altLang="zh-CN" sz="2400" dirty="0">
                <a:latin typeface="+mj-lt"/>
                <a:ea typeface="+mj-ea"/>
              </a:rPr>
              <a:t>{</a:t>
            </a:r>
            <a:r>
              <a:rPr lang="zh-CN" altLang="en-US" sz="2400" dirty="0">
                <a:latin typeface="+mj-lt"/>
                <a:ea typeface="+mj-ea"/>
              </a:rPr>
              <a:t>色泽，根蒂，敲声，脐部，触感</a:t>
            </a:r>
            <a:r>
              <a:rPr lang="en-US" altLang="zh-CN" sz="2400" dirty="0">
                <a:latin typeface="+mj-lt"/>
                <a:ea typeface="+mj-ea"/>
              </a:rPr>
              <a:t>}</a:t>
            </a:r>
            <a:endParaRPr lang="en-US" altLang="zh-CN" sz="2400" dirty="0">
              <a:latin typeface="+mj-lt"/>
              <a:ea typeface="+mj-ea"/>
            </a:endParaRPr>
          </a:p>
          <a:p>
            <a:pPr lvl="1" algn="just"/>
            <a:r>
              <a:rPr lang="zh-CN" altLang="en-US" sz="2400" dirty="0">
                <a:latin typeface="+mj-lt"/>
                <a:ea typeface="+mj-ea"/>
              </a:rPr>
              <a:t>基于该结点计算出各属性的信息增益如下：</a:t>
            </a:r>
            <a:endParaRPr lang="en-US" altLang="zh-CN" sz="2400" dirty="0">
              <a:latin typeface="+mj-lt"/>
              <a:ea typeface="+mj-ea"/>
            </a:endParaRPr>
          </a:p>
          <a:p>
            <a:pPr algn="just"/>
            <a:endParaRPr lang="en-US" altLang="zh-CN" sz="2400" dirty="0">
              <a:latin typeface="+mj-lt"/>
              <a:ea typeface="+mj-ea"/>
            </a:endParaRPr>
          </a:p>
          <a:p>
            <a:pPr algn="just"/>
            <a:endParaRPr lang="en-US" altLang="zh-CN" sz="2400" dirty="0">
              <a:latin typeface="+mj-lt"/>
              <a:ea typeface="+mj-ea"/>
            </a:endParaRPr>
          </a:p>
          <a:p>
            <a:pPr algn="just"/>
            <a:endParaRPr lang="en-US" altLang="zh-CN" sz="2400" dirty="0">
              <a:latin typeface="+mj-lt"/>
              <a:ea typeface="+mj-ea"/>
            </a:endParaRPr>
          </a:p>
          <a:p>
            <a:pPr algn="just"/>
            <a:endParaRPr lang="en-US" altLang="zh-CN" sz="2400" dirty="0">
              <a:latin typeface="+mj-lt"/>
              <a:ea typeface="+mj-ea"/>
            </a:endParaRPr>
          </a:p>
          <a:p>
            <a:pPr algn="just"/>
            <a:r>
              <a:rPr lang="zh-CN" altLang="en-US" sz="2400" dirty="0">
                <a:latin typeface="+mj-lt"/>
                <a:ea typeface="+mj-ea"/>
              </a:rPr>
              <a:t>“根蒂”，“脐部”，“触感”</a:t>
            </a:r>
            <a:r>
              <a:rPr lang="en-US" altLang="zh-CN" sz="2400" dirty="0">
                <a:latin typeface="+mj-lt"/>
                <a:ea typeface="+mj-ea"/>
              </a:rPr>
              <a:t>3</a:t>
            </a:r>
            <a:r>
              <a:rPr lang="zh-CN" altLang="en-US" sz="2400" dirty="0">
                <a:latin typeface="+mj-lt"/>
                <a:ea typeface="+mj-ea"/>
              </a:rPr>
              <a:t>个属性均取得了最大信息增益，可任选其一作为划分属性。</a:t>
            </a:r>
            <a:endParaRPr lang="zh-CN" altLang="en-US" sz="2400" dirty="0">
              <a:latin typeface="+mj-lt"/>
              <a:ea typeface="+mj-ea"/>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39621" y="3212976"/>
            <a:ext cx="5864758" cy="147616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实例</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Content Placeholder 2"/>
          <p:cNvSpPr txBox="1"/>
          <p:nvPr/>
        </p:nvSpPr>
        <p:spPr bwMode="auto">
          <a:xfrm>
            <a:off x="413098" y="1052736"/>
            <a:ext cx="8162578" cy="2880320"/>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以此类推，对每个分支结点做进一步划分，最终得到决策树</a:t>
            </a:r>
            <a:endParaRPr lang="zh-CN" altLang="en-US" sz="2400" dirty="0">
              <a:latin typeface="+mj-lt"/>
              <a:ea typeface="+mj-ea"/>
            </a:endParaRPr>
          </a:p>
        </p:txBody>
      </p:sp>
      <p:pic>
        <p:nvPicPr>
          <p:cNvPr id="26" name="图片 2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5576" y="1848345"/>
            <a:ext cx="7488832" cy="4460975"/>
          </a:xfrm>
          <a:prstGeom prst="rect">
            <a:avLst/>
          </a:prstGeom>
        </p:spPr>
      </p:pic>
      <p:sp>
        <p:nvSpPr>
          <p:cNvPr id="28" name="文本框 27"/>
          <p:cNvSpPr txBox="1"/>
          <p:nvPr/>
        </p:nvSpPr>
        <p:spPr>
          <a:xfrm>
            <a:off x="4449799" y="5482098"/>
            <a:ext cx="4104456" cy="646331"/>
          </a:xfrm>
          <a:prstGeom prst="rect">
            <a:avLst/>
          </a:prstGeom>
          <a:gradFill flip="none" rotWithShape="1">
            <a:gsLst>
              <a:gs pos="0">
                <a:srgbClr val="C4F4A1">
                  <a:tint val="66000"/>
                  <a:satMod val="160000"/>
                </a:srgbClr>
              </a:gs>
              <a:gs pos="50000">
                <a:srgbClr val="C4F4A1">
                  <a:tint val="44500"/>
                  <a:satMod val="160000"/>
                </a:srgbClr>
              </a:gs>
              <a:gs pos="100000">
                <a:srgbClr val="C4F4A1">
                  <a:tint val="23500"/>
                  <a:satMod val="160000"/>
                </a:srgbClr>
              </a:gs>
            </a:gsLst>
            <a:lin ang="5400000" scaled="1"/>
            <a:tileRect/>
          </a:gradFill>
          <a:ln>
            <a:solidFill>
              <a:srgbClr val="C4F4A2"/>
            </a:solidFill>
          </a:ln>
        </p:spPr>
        <p:txBody>
          <a:bodyPr wrap="square">
            <a:spAutoFit/>
          </a:bodyPr>
          <a:lstStyle/>
          <a:p>
            <a:pPr algn="just"/>
            <a:r>
              <a:rPr lang="en-US" altLang="zh-CN" b="1" dirty="0">
                <a:latin typeface="+mj-lt"/>
              </a:rPr>
              <a:t>ID3</a:t>
            </a:r>
            <a:r>
              <a:rPr lang="zh-CN" altLang="en-US" dirty="0"/>
              <a:t>决策树学习算法就是以信息增益为准则来选择划分属性</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信息增益率</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Content Placeholder 2"/>
          <p:cNvSpPr txBox="1"/>
          <p:nvPr/>
        </p:nvSpPr>
        <p:spPr bwMode="auto">
          <a:xfrm>
            <a:off x="413098" y="1052736"/>
            <a:ext cx="8162578" cy="5256584"/>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信息增益的漏洞：若属性</a:t>
            </a:r>
            <a:r>
              <a:rPr lang="en-US" altLang="zh-CN" sz="2400" i="1" dirty="0">
                <a:latin typeface="+mj-lt"/>
                <a:ea typeface="+mj-ea"/>
              </a:rPr>
              <a:t>a</a:t>
            </a:r>
            <a:r>
              <a:rPr lang="zh-CN" altLang="en-US" sz="2400" dirty="0">
                <a:latin typeface="+mj-lt"/>
                <a:ea typeface="+mj-ea"/>
              </a:rPr>
              <a:t>的分支节点越多，每个分支 所含的样本越少，则</a:t>
            </a:r>
            <a:r>
              <a:rPr lang="en-US" altLang="zh-CN" sz="2400" i="1" dirty="0" err="1">
                <a:latin typeface="+mj-lt"/>
                <a:ea typeface="+mj-ea"/>
              </a:rPr>
              <a:t>D</a:t>
            </a:r>
            <a:r>
              <a:rPr lang="en-US" altLang="zh-CN" sz="2400" i="1" baseline="30000" dirty="0" err="1">
                <a:latin typeface="+mj-lt"/>
                <a:ea typeface="+mj-ea"/>
              </a:rPr>
              <a:t>v</a:t>
            </a:r>
            <a:r>
              <a:rPr lang="zh-CN" altLang="en-US" sz="2400" dirty="0">
                <a:latin typeface="+mj-lt"/>
                <a:ea typeface="+mj-ea"/>
              </a:rPr>
              <a:t>的信息熵就越小。</a:t>
            </a:r>
            <a:endParaRPr lang="en-US" altLang="zh-CN" sz="2400" dirty="0">
              <a:latin typeface="+mj-lt"/>
              <a:ea typeface="+mj-ea"/>
            </a:endParaRPr>
          </a:p>
          <a:p>
            <a:pPr lvl="1" algn="just"/>
            <a:r>
              <a:rPr lang="zh-CN" altLang="en-US" sz="2400" dirty="0">
                <a:latin typeface="+mj-lt"/>
                <a:ea typeface="+mj-ea"/>
              </a:rPr>
              <a:t>例如：考虑将“编号”作为一个属性，“编号”产生</a:t>
            </a:r>
            <a:r>
              <a:rPr lang="en-US" altLang="zh-CN" sz="2400" dirty="0">
                <a:latin typeface="+mj-lt"/>
                <a:ea typeface="+mj-ea"/>
              </a:rPr>
              <a:t>17</a:t>
            </a:r>
            <a:r>
              <a:rPr lang="zh-CN" altLang="en-US" sz="2400" dirty="0">
                <a:latin typeface="+mj-lt"/>
                <a:ea typeface="+mj-ea"/>
              </a:rPr>
              <a:t>个分支，每个分支包含一个样本，纯度最大，</a:t>
            </a:r>
            <a:r>
              <a:rPr lang="en-US" altLang="zh-CN" sz="2400" dirty="0">
                <a:latin typeface="+mj-lt"/>
                <a:ea typeface="+mj-ea"/>
              </a:rPr>
              <a:t>Gain(</a:t>
            </a:r>
            <a:r>
              <a:rPr lang="en-US" altLang="zh-CN" sz="2400" i="1" dirty="0">
                <a:latin typeface="+mj-lt"/>
                <a:ea typeface="+mj-ea"/>
              </a:rPr>
              <a:t>D</a:t>
            </a:r>
            <a:r>
              <a:rPr lang="en-US" altLang="zh-CN" sz="2400" dirty="0">
                <a:latin typeface="+mj-lt"/>
                <a:ea typeface="+mj-ea"/>
              </a:rPr>
              <a:t>, </a:t>
            </a:r>
            <a:r>
              <a:rPr lang="zh-CN" altLang="en-US" sz="2400" dirty="0">
                <a:latin typeface="+mj-lt"/>
                <a:ea typeface="+mj-ea"/>
              </a:rPr>
              <a:t>编号</a:t>
            </a:r>
            <a:r>
              <a:rPr lang="en-US" altLang="zh-CN" sz="2400" dirty="0">
                <a:latin typeface="+mj-lt"/>
                <a:ea typeface="+mj-ea"/>
              </a:rPr>
              <a:t>)=0.998</a:t>
            </a:r>
            <a:r>
              <a:rPr lang="zh-CN" altLang="en-US" sz="2400" dirty="0">
                <a:latin typeface="+mj-lt"/>
                <a:ea typeface="+mj-ea"/>
              </a:rPr>
              <a:t>。</a:t>
            </a:r>
            <a:r>
              <a:rPr lang="zh-CN" altLang="en-US" sz="2400" dirty="0">
                <a:solidFill>
                  <a:srgbClr val="FF0000"/>
                </a:solidFill>
                <a:latin typeface="+mj-lt"/>
                <a:ea typeface="+mj-ea"/>
              </a:rPr>
              <a:t>决策树不具有泛化能力</a:t>
            </a:r>
            <a:endParaRPr lang="zh-CN" altLang="en-US" sz="2400" dirty="0">
              <a:latin typeface="+mj-lt"/>
              <a:ea typeface="+mj-ea"/>
            </a:endParaRPr>
          </a:p>
          <a:p>
            <a:r>
              <a:rPr lang="zh-CN" altLang="en-US" sz="2400" b="1" dirty="0">
                <a:solidFill>
                  <a:srgbClr val="00B050"/>
                </a:solidFill>
                <a:latin typeface="+mj-lt"/>
                <a:ea typeface="+mj-ea"/>
              </a:rPr>
              <a:t>信息增益对可取值数目较多的属性有所偏好</a:t>
            </a:r>
            <a:endParaRPr lang="en-US" altLang="zh-CN" sz="2400" b="1" dirty="0">
              <a:solidFill>
                <a:srgbClr val="00B050"/>
              </a:solidFill>
              <a:latin typeface="+mj-lt"/>
              <a:ea typeface="+mj-ea"/>
            </a:endParaRPr>
          </a:p>
          <a:p>
            <a:r>
              <a:rPr lang="zh-CN" altLang="en-US" sz="2400" dirty="0">
                <a:latin typeface="+mj-lt"/>
                <a:ea typeface="+mj-ea"/>
              </a:rPr>
              <a:t>为减少这种偏好可能带来的不利影响，</a:t>
            </a:r>
            <a:r>
              <a:rPr lang="en-US" altLang="zh-CN" sz="2400" dirty="0">
                <a:latin typeface="+mj-lt"/>
                <a:ea typeface="+mj-ea"/>
              </a:rPr>
              <a:t>C4.5</a:t>
            </a:r>
            <a:r>
              <a:rPr lang="zh-CN" altLang="en-US" sz="2400" dirty="0">
                <a:latin typeface="+mj-lt"/>
                <a:ea typeface="+mj-ea"/>
              </a:rPr>
              <a:t>决策树算法使用“</a:t>
            </a:r>
            <a:r>
              <a:rPr lang="zh-CN" altLang="en-US" sz="2400" b="1" dirty="0">
                <a:solidFill>
                  <a:srgbClr val="00B050"/>
                </a:solidFill>
                <a:latin typeface="+mj-lt"/>
                <a:ea typeface="+mj-ea"/>
              </a:rPr>
              <a:t>增益率</a:t>
            </a:r>
            <a:r>
              <a:rPr lang="zh-CN" altLang="en-US" sz="2400" dirty="0">
                <a:latin typeface="+mj-lt"/>
                <a:ea typeface="+mj-ea"/>
              </a:rPr>
              <a:t>”来选择最优划分：</a:t>
            </a:r>
            <a:endParaRPr lang="en-US" altLang="zh-CN" sz="2400" dirty="0">
              <a:latin typeface="+mj-lt"/>
              <a:ea typeface="+mj-ea"/>
            </a:endParaRPr>
          </a:p>
          <a:p>
            <a:endParaRPr lang="zh-CN" altLang="en-US" sz="2400" dirty="0">
              <a:latin typeface="+mj-lt"/>
              <a:ea typeface="+mj-ea"/>
            </a:endParaRPr>
          </a:p>
        </p:txBody>
      </p:sp>
      <p:pic>
        <p:nvPicPr>
          <p:cNvPr id="8" name="图片 7" descr="ws_99E6.tmp"/>
          <p:cNvPicPr/>
          <p:nvPr/>
        </p:nvPicPr>
        <p:blipFill>
          <a:blip r:embed="rId1" cstate="print"/>
          <a:stretch>
            <a:fillRect/>
          </a:stretch>
        </p:blipFill>
        <p:spPr>
          <a:xfrm>
            <a:off x="428210" y="4221088"/>
            <a:ext cx="4343400" cy="1028700"/>
          </a:xfrm>
          <a:prstGeom prst="rect">
            <a:avLst/>
          </a:prstGeom>
        </p:spPr>
      </p:pic>
      <p:pic>
        <p:nvPicPr>
          <p:cNvPr id="9" name="图片 8" descr="ws_99E7.tmp"/>
          <p:cNvPicPr/>
          <p:nvPr/>
        </p:nvPicPr>
        <p:blipFill>
          <a:blip r:embed="rId2" cstate="print"/>
          <a:stretch>
            <a:fillRect/>
          </a:stretch>
        </p:blipFill>
        <p:spPr>
          <a:xfrm>
            <a:off x="1253187" y="5157192"/>
            <a:ext cx="3454400" cy="1054100"/>
          </a:xfrm>
          <a:prstGeom prst="rect">
            <a:avLst/>
          </a:prstGeom>
        </p:spPr>
      </p:pic>
      <p:sp>
        <p:nvSpPr>
          <p:cNvPr id="14" name="文本框 13"/>
          <p:cNvSpPr txBox="1"/>
          <p:nvPr/>
        </p:nvSpPr>
        <p:spPr>
          <a:xfrm>
            <a:off x="406118" y="5440625"/>
            <a:ext cx="800219" cy="461665"/>
          </a:xfrm>
          <a:prstGeom prst="rect">
            <a:avLst/>
          </a:prstGeom>
          <a:noFill/>
          <a:ln>
            <a:noFill/>
          </a:ln>
        </p:spPr>
        <p:txBody>
          <a:bodyPr wrap="none" rtlCol="0">
            <a:spAutoFit/>
          </a:bodyPr>
          <a:lstStyle/>
          <a:p>
            <a:pPr algn="ctr" eaLnBrk="0" hangingPunct="0"/>
            <a:r>
              <a:rPr lang="zh-CN" altLang="en-US" sz="2400" dirty="0">
                <a:latin typeface="+mj-lt"/>
                <a:ea typeface="+mj-ea"/>
              </a:rPr>
              <a:t>其中</a:t>
            </a:r>
            <a:endParaRPr lang="zh-CN" altLang="en-US" sz="2400" dirty="0">
              <a:latin typeface="+mj-lt"/>
              <a:ea typeface="+mj-ea"/>
            </a:endParaRPr>
          </a:p>
        </p:txBody>
      </p:sp>
      <p:sp>
        <p:nvSpPr>
          <p:cNvPr id="16" name="文本框 15"/>
          <p:cNvSpPr txBox="1"/>
          <p:nvPr/>
        </p:nvSpPr>
        <p:spPr>
          <a:xfrm>
            <a:off x="4848809" y="4624440"/>
            <a:ext cx="4059960" cy="1277850"/>
          </a:xfrm>
          <a:prstGeom prst="rect">
            <a:avLst/>
          </a:prstGeom>
          <a:gradFill flip="none" rotWithShape="1">
            <a:gsLst>
              <a:gs pos="0">
                <a:srgbClr val="C4F4A1">
                  <a:tint val="66000"/>
                  <a:satMod val="160000"/>
                </a:srgbClr>
              </a:gs>
              <a:gs pos="50000">
                <a:srgbClr val="C4F4A1">
                  <a:tint val="44500"/>
                  <a:satMod val="160000"/>
                </a:srgbClr>
              </a:gs>
              <a:gs pos="100000">
                <a:srgbClr val="C4F4A1">
                  <a:tint val="23500"/>
                  <a:satMod val="160000"/>
                </a:srgbClr>
              </a:gs>
            </a:gsLst>
            <a:lin ang="5400000" scaled="1"/>
            <a:tileRect/>
          </a:gradFill>
          <a:ln>
            <a:solidFill>
              <a:srgbClr val="C4F4A2"/>
            </a:solidFill>
          </a:ln>
        </p:spPr>
        <p:txBody>
          <a:bodyPr wrap="square">
            <a:spAutoFit/>
          </a:bodyPr>
          <a:lstStyle/>
          <a:p>
            <a:pPr marL="342900" marR="0" lvl="0" indent="-342900" defTabSz="914400" eaLnBrk="1" fontAlgn="auto" latinLnBrk="0" hangingPunct="1">
              <a:lnSpc>
                <a:spcPts val="3235"/>
              </a:lnSpc>
              <a:buClrTx/>
              <a:buSzTx/>
              <a:buFont typeface="Wingdings" panose="05000000000000000000" pitchFamily="2" charset="2"/>
              <a:buChar char="Ø"/>
              <a:tabLst>
                <a:tab pos="292100" algn="l"/>
                <a:tab pos="406400" algn="l"/>
                <a:tab pos="533400" algn="l"/>
                <a:tab pos="749300" algn="l"/>
                <a:tab pos="1689100" algn="l"/>
                <a:tab pos="1803400" algn="l"/>
              </a:tabLst>
              <a:defRPr/>
            </a:pPr>
            <a:r>
              <a:rPr lang="en-US" altLang="zh-CN" sz="2000" dirty="0">
                <a:latin typeface="+mj-lt"/>
                <a:ea typeface="+mj-ea"/>
              </a:rPr>
              <a:t>IV(</a:t>
            </a:r>
            <a:r>
              <a:rPr lang="en-US" altLang="zh-CN" sz="2000" i="1" dirty="0">
                <a:latin typeface="+mj-lt"/>
                <a:ea typeface="+mj-ea"/>
              </a:rPr>
              <a:t>a</a:t>
            </a:r>
            <a:r>
              <a:rPr lang="en-US" altLang="zh-CN" sz="2000" dirty="0">
                <a:latin typeface="+mj-lt"/>
                <a:ea typeface="+mj-ea"/>
              </a:rPr>
              <a:t>)</a:t>
            </a:r>
            <a:r>
              <a:rPr lang="zh-CN" altLang="en-US" sz="2000" dirty="0">
                <a:latin typeface="+mj-lt"/>
                <a:ea typeface="+mj-ea"/>
              </a:rPr>
              <a:t>与属性</a:t>
            </a:r>
            <a:r>
              <a:rPr lang="en-US" altLang="zh-CN" sz="2000" i="1" dirty="0">
                <a:latin typeface="+mj-lt"/>
                <a:ea typeface="+mj-ea"/>
              </a:rPr>
              <a:t>a</a:t>
            </a:r>
            <a:r>
              <a:rPr lang="zh-CN" altLang="en-US" sz="2000" dirty="0">
                <a:latin typeface="+mj-lt"/>
                <a:ea typeface="+mj-ea"/>
              </a:rPr>
              <a:t>可取值数目正相关</a:t>
            </a:r>
            <a:endParaRPr lang="en-US" altLang="zh-CN" sz="2000" dirty="0">
              <a:latin typeface="+mj-lt"/>
              <a:ea typeface="+mj-ea"/>
            </a:endParaRPr>
          </a:p>
          <a:p>
            <a:pPr marL="342900" marR="0" lvl="0" indent="-342900" defTabSz="914400" eaLnBrk="1" fontAlgn="auto" latinLnBrk="0" hangingPunct="1">
              <a:lnSpc>
                <a:spcPts val="3235"/>
              </a:lnSpc>
              <a:buClrTx/>
              <a:buSzTx/>
              <a:buFont typeface="Wingdings" panose="05000000000000000000" pitchFamily="2" charset="2"/>
              <a:buChar char="Ø"/>
              <a:tabLst>
                <a:tab pos="292100" algn="l"/>
                <a:tab pos="406400" algn="l"/>
                <a:tab pos="533400" algn="l"/>
                <a:tab pos="749300" algn="l"/>
                <a:tab pos="1689100" algn="l"/>
                <a:tab pos="1803400" algn="l"/>
              </a:tabLst>
              <a:defRPr/>
            </a:pPr>
            <a:r>
              <a:rPr lang="zh-CN" altLang="en-US" sz="2000" dirty="0">
                <a:latin typeface="+mj-lt"/>
                <a:ea typeface="+mj-ea"/>
              </a:rPr>
              <a:t>属性</a:t>
            </a:r>
            <a:r>
              <a:rPr lang="en-US" altLang="zh-CN" sz="2000" i="1" dirty="0">
                <a:latin typeface="+mj-lt"/>
                <a:ea typeface="+mj-ea"/>
              </a:rPr>
              <a:t>a</a:t>
            </a:r>
            <a:r>
              <a:rPr lang="zh-CN" altLang="en-US" sz="2000" dirty="0">
                <a:latin typeface="+mj-lt"/>
                <a:ea typeface="+mj-ea"/>
              </a:rPr>
              <a:t>的可能取值数目越多 </a:t>
            </a:r>
            <a:r>
              <a:rPr lang="en-US" altLang="zh-CN" sz="2000" dirty="0">
                <a:latin typeface="+mj-lt"/>
                <a:ea typeface="+mj-ea"/>
              </a:rPr>
              <a:t>(</a:t>
            </a:r>
            <a:r>
              <a:rPr lang="en-US" altLang="zh-CN" sz="2000" i="1" dirty="0">
                <a:latin typeface="+mj-lt"/>
                <a:ea typeface="+mj-ea"/>
              </a:rPr>
              <a:t>V</a:t>
            </a:r>
            <a:r>
              <a:rPr lang="zh-CN" altLang="en-US" sz="2000" dirty="0">
                <a:latin typeface="+mj-lt"/>
                <a:ea typeface="+mj-ea"/>
              </a:rPr>
              <a:t>越大</a:t>
            </a:r>
            <a:r>
              <a:rPr lang="en-US" altLang="zh-CN" sz="2000" dirty="0">
                <a:latin typeface="+mj-lt"/>
                <a:ea typeface="+mj-ea"/>
              </a:rPr>
              <a:t>)</a:t>
            </a:r>
            <a:r>
              <a:rPr lang="zh-CN" altLang="en-US" sz="2000" dirty="0">
                <a:latin typeface="+mj-lt"/>
                <a:ea typeface="+mj-ea"/>
              </a:rPr>
              <a:t>，则 </a:t>
            </a:r>
            <a:r>
              <a:rPr lang="en-US" altLang="zh-CN" sz="2000" dirty="0">
                <a:latin typeface="+mj-lt"/>
                <a:ea typeface="+mj-ea"/>
              </a:rPr>
              <a:t>IV(</a:t>
            </a:r>
            <a:r>
              <a:rPr lang="en-US" altLang="zh-CN" sz="2000" i="1" dirty="0">
                <a:latin typeface="+mj-lt"/>
                <a:ea typeface="+mj-ea"/>
              </a:rPr>
              <a:t>a</a:t>
            </a:r>
            <a:r>
              <a:rPr lang="en-US" altLang="zh-CN" sz="2000" dirty="0">
                <a:latin typeface="+mj-lt"/>
                <a:ea typeface="+mj-ea"/>
              </a:rPr>
              <a:t>) </a:t>
            </a:r>
            <a:r>
              <a:rPr lang="zh-CN" altLang="en-US" sz="2000" dirty="0">
                <a:latin typeface="+mj-lt"/>
                <a:ea typeface="+mj-ea"/>
              </a:rPr>
              <a:t>的值通常就越大</a:t>
            </a:r>
            <a:endParaRPr lang="zh-CN" altLang="en-US" sz="2000" dirty="0">
              <a:latin typeface="+mj-lt"/>
              <a:ea typeface="+mj-ea"/>
            </a:endParaRPr>
          </a:p>
        </p:txBody>
      </p:sp>
      <p:sp>
        <p:nvSpPr>
          <p:cNvPr id="17" name="矩形 16"/>
          <p:cNvSpPr/>
          <p:nvPr/>
        </p:nvSpPr>
        <p:spPr>
          <a:xfrm>
            <a:off x="428210" y="4365104"/>
            <a:ext cx="4343400" cy="18461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信息增益率</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Content Placeholder 2"/>
          <p:cNvSpPr txBox="1"/>
          <p:nvPr/>
        </p:nvSpPr>
        <p:spPr bwMode="auto">
          <a:xfrm>
            <a:off x="346553" y="3356992"/>
            <a:ext cx="8162578" cy="2232248"/>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pPr algn="just"/>
            <a:r>
              <a:rPr lang="zh-CN" altLang="en-US" sz="2400" b="1" dirty="0">
                <a:solidFill>
                  <a:srgbClr val="00B050"/>
                </a:solidFill>
                <a:latin typeface="+mj-lt"/>
                <a:ea typeface="+mj-ea"/>
              </a:rPr>
              <a:t>增益率准则对可取值数目较少的属性有所偏好</a:t>
            </a:r>
            <a:r>
              <a:rPr lang="zh-CN" altLang="en-US" sz="2400" dirty="0">
                <a:latin typeface="+mj-lt"/>
                <a:ea typeface="+mj-ea"/>
              </a:rPr>
              <a:t>。因此， </a:t>
            </a:r>
            <a:r>
              <a:rPr lang="en-US" altLang="zh-CN" sz="2400" dirty="0">
                <a:latin typeface="+mj-lt"/>
                <a:ea typeface="+mj-ea"/>
              </a:rPr>
              <a:t>C4.5</a:t>
            </a:r>
            <a:r>
              <a:rPr lang="zh-CN" altLang="en-US" sz="2400" dirty="0">
                <a:latin typeface="+mj-lt"/>
                <a:ea typeface="+mj-ea"/>
              </a:rPr>
              <a:t>算法并不是直接选择增益率最大的候选划分属性，而是使用了一个启发式的方法：</a:t>
            </a:r>
            <a:endParaRPr lang="en-US" altLang="zh-CN" sz="2400" dirty="0">
              <a:latin typeface="+mj-lt"/>
              <a:ea typeface="+mj-ea"/>
            </a:endParaRPr>
          </a:p>
          <a:p>
            <a:pPr lvl="1" algn="just"/>
            <a:r>
              <a:rPr lang="zh-CN" altLang="en-US" sz="2400" dirty="0">
                <a:latin typeface="+mj-lt"/>
                <a:ea typeface="+mj-ea"/>
              </a:rPr>
              <a:t>先从候选划分属性中找出信息增益高于平均水平的属性，再从中选择增益率最高的。</a:t>
            </a:r>
            <a:endParaRPr lang="zh-CN" altLang="en-US" sz="2400" dirty="0">
              <a:latin typeface="+mj-lt"/>
              <a:ea typeface="+mj-ea"/>
            </a:endParaRPr>
          </a:p>
          <a:p>
            <a:pPr lvl="1" algn="just"/>
            <a:endParaRPr lang="zh-CN" altLang="en-US" sz="2400" dirty="0">
              <a:latin typeface="+mj-lt"/>
              <a:ea typeface="+mj-ea"/>
            </a:endParaRPr>
          </a:p>
          <a:p>
            <a:pPr algn="just"/>
            <a:endParaRPr lang="zh-CN" altLang="en-US" sz="2400" dirty="0">
              <a:latin typeface="+mj-lt"/>
              <a:ea typeface="+mj-ea"/>
            </a:endParaRPr>
          </a:p>
        </p:txBody>
      </p:sp>
      <p:pic>
        <p:nvPicPr>
          <p:cNvPr id="8" name="图片 7" descr="ws_99E6.tmp"/>
          <p:cNvPicPr/>
          <p:nvPr/>
        </p:nvPicPr>
        <p:blipFill>
          <a:blip r:embed="rId1" cstate="print"/>
          <a:stretch>
            <a:fillRect/>
          </a:stretch>
        </p:blipFill>
        <p:spPr>
          <a:xfrm>
            <a:off x="2176236" y="1078756"/>
            <a:ext cx="4343400" cy="1028700"/>
          </a:xfrm>
          <a:prstGeom prst="rect">
            <a:avLst/>
          </a:prstGeom>
        </p:spPr>
      </p:pic>
      <p:pic>
        <p:nvPicPr>
          <p:cNvPr id="9" name="图片 8" descr="ws_99E7.tmp"/>
          <p:cNvPicPr/>
          <p:nvPr/>
        </p:nvPicPr>
        <p:blipFill>
          <a:blip r:embed="rId2" cstate="print"/>
          <a:stretch>
            <a:fillRect/>
          </a:stretch>
        </p:blipFill>
        <p:spPr>
          <a:xfrm>
            <a:off x="3001213" y="2014860"/>
            <a:ext cx="3454400" cy="1054100"/>
          </a:xfrm>
          <a:prstGeom prst="rect">
            <a:avLst/>
          </a:prstGeom>
        </p:spPr>
      </p:pic>
      <p:sp>
        <p:nvSpPr>
          <p:cNvPr id="10" name="文本框 9"/>
          <p:cNvSpPr txBox="1"/>
          <p:nvPr/>
        </p:nvSpPr>
        <p:spPr>
          <a:xfrm>
            <a:off x="2154144" y="2298293"/>
            <a:ext cx="800219" cy="461665"/>
          </a:xfrm>
          <a:prstGeom prst="rect">
            <a:avLst/>
          </a:prstGeom>
          <a:noFill/>
          <a:ln>
            <a:noFill/>
          </a:ln>
        </p:spPr>
        <p:txBody>
          <a:bodyPr wrap="none" rtlCol="0">
            <a:spAutoFit/>
          </a:bodyPr>
          <a:lstStyle/>
          <a:p>
            <a:pPr algn="ctr" eaLnBrk="0" hangingPunct="0"/>
            <a:r>
              <a:rPr lang="zh-CN" altLang="en-US" sz="2400" dirty="0">
                <a:latin typeface="+mj-lt"/>
                <a:ea typeface="+mj-ea"/>
              </a:rPr>
              <a:t>其中</a:t>
            </a:r>
            <a:endParaRPr lang="zh-CN" altLang="en-US" sz="2400" dirty="0">
              <a:latin typeface="+mj-lt"/>
              <a:ea typeface="+mj-ea"/>
            </a:endParaRPr>
          </a:p>
        </p:txBody>
      </p:sp>
      <p:sp>
        <p:nvSpPr>
          <p:cNvPr id="11" name="矩形 10"/>
          <p:cNvSpPr/>
          <p:nvPr/>
        </p:nvSpPr>
        <p:spPr>
          <a:xfrm>
            <a:off x="2176236" y="1222772"/>
            <a:ext cx="4343400" cy="18461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标题 1"/>
          <p:cNvSpPr>
            <a:spLocks noGrp="1"/>
          </p:cNvSpPr>
          <p:nvPr>
            <p:ph type="title"/>
          </p:nvPr>
        </p:nvSpPr>
        <p:spPr>
          <a:xfrm>
            <a:off x="574675" y="-26988"/>
            <a:ext cx="8001000" cy="838201"/>
          </a:xfrm>
        </p:spPr>
        <p:txBody>
          <a:bodyPr/>
          <a:lstStyle/>
          <a:p>
            <a:r>
              <a:rPr lang="zh-CN" altLang="en-US" dirty="0"/>
              <a:t>例子</a:t>
            </a:r>
            <a:endParaRPr lang="zh-CN" altLang="en-US" dirty="0"/>
          </a:p>
        </p:txBody>
      </p:sp>
      <p:pic>
        <p:nvPicPr>
          <p:cNvPr id="6" name="Picture 2" descr="http://hi.csdn.net/attachment/201201/8/0_1326015919pgCu.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9652" y="1760231"/>
            <a:ext cx="5868652" cy="4621098"/>
          </a:xfrm>
          <a:prstGeom prst="rect">
            <a:avLst/>
          </a:prstGeom>
          <a:noFill/>
        </p:spPr>
      </p:pic>
      <p:sp>
        <p:nvSpPr>
          <p:cNvPr id="7" name="Content Placeholder 2"/>
          <p:cNvSpPr txBox="1"/>
          <p:nvPr/>
        </p:nvSpPr>
        <p:spPr bwMode="auto">
          <a:xfrm>
            <a:off x="572310" y="1052736"/>
            <a:ext cx="8481876" cy="945342"/>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ea"/>
                <a:ea typeface="+mj-ea"/>
              </a:rPr>
              <a:t>决策树是</a:t>
            </a:r>
            <a:r>
              <a:rPr lang="zh-CN" altLang="en-US" sz="2400" b="1" dirty="0">
                <a:solidFill>
                  <a:srgbClr val="488465"/>
                </a:solidFill>
                <a:latin typeface="+mj-ea"/>
                <a:ea typeface="+mj-ea"/>
              </a:rPr>
              <a:t>基于树结构来进行决策</a:t>
            </a:r>
            <a:r>
              <a:rPr lang="zh-CN" altLang="en-US" sz="2400" dirty="0">
                <a:latin typeface="+mj-ea"/>
                <a:ea typeface="+mj-ea"/>
              </a:rPr>
              <a:t>的，这恰是人类在面临决策问题时一种很自然的处理机制</a:t>
            </a:r>
            <a:endParaRPr lang="en-US" altLang="zh-CN" sz="2400" dirty="0">
              <a:latin typeface="+mj-ea"/>
              <a:ea typeface="+mj-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基尼指数</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Content Placeholder 2"/>
          <p:cNvSpPr txBox="1"/>
          <p:nvPr/>
        </p:nvSpPr>
        <p:spPr bwMode="auto">
          <a:xfrm>
            <a:off x="490711" y="1124744"/>
            <a:ext cx="8162578" cy="5256584"/>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表示样本集的不纯度，不只有熵</a:t>
            </a:r>
            <a:endParaRPr lang="en-US" altLang="zh-CN" sz="2400" dirty="0">
              <a:latin typeface="+mj-lt"/>
              <a:ea typeface="+mj-ea"/>
            </a:endParaRPr>
          </a:p>
          <a:p>
            <a:r>
              <a:rPr lang="en-US" altLang="zh-CN" sz="2400" dirty="0">
                <a:latin typeface="+mj-lt"/>
                <a:ea typeface="+mj-ea"/>
              </a:rPr>
              <a:t>CART</a:t>
            </a:r>
            <a:r>
              <a:rPr lang="zh-CN" altLang="en-US" sz="2400" dirty="0">
                <a:latin typeface="+mj-lt"/>
                <a:ea typeface="+mj-ea"/>
              </a:rPr>
              <a:t>决策树使用“</a:t>
            </a:r>
            <a:r>
              <a:rPr lang="zh-CN" altLang="en-US" sz="2400" b="1" dirty="0">
                <a:solidFill>
                  <a:srgbClr val="00B050"/>
                </a:solidFill>
                <a:latin typeface="+mj-lt"/>
                <a:ea typeface="+mj-ea"/>
              </a:rPr>
              <a:t>基尼指数</a:t>
            </a:r>
            <a:r>
              <a:rPr lang="zh-CN" altLang="en-US" sz="2400" dirty="0">
                <a:latin typeface="+mj-lt"/>
                <a:ea typeface="+mj-ea"/>
              </a:rPr>
              <a:t>”（</a:t>
            </a:r>
            <a:r>
              <a:rPr lang="en-US" altLang="zh-CN" sz="2400" dirty="0">
                <a:latin typeface="+mj-lt"/>
                <a:ea typeface="+mj-ea"/>
              </a:rPr>
              <a:t>Gini index</a:t>
            </a:r>
            <a:r>
              <a:rPr lang="zh-CN" altLang="en-US" sz="2400" dirty="0">
                <a:latin typeface="+mj-lt"/>
                <a:ea typeface="+mj-ea"/>
              </a:rPr>
              <a:t>）来选择划分属性</a:t>
            </a:r>
            <a:endParaRPr lang="en-US" altLang="zh-CN" sz="2400" dirty="0">
              <a:latin typeface="+mj-lt"/>
              <a:ea typeface="+mj-ea"/>
            </a:endParaRPr>
          </a:p>
          <a:p>
            <a:r>
              <a:rPr lang="zh-CN" altLang="en-US" sz="2400" dirty="0">
                <a:latin typeface="+mj-lt"/>
                <a:ea typeface="+mj-ea"/>
              </a:rPr>
              <a:t>假设有</a:t>
            </a:r>
            <a:r>
              <a:rPr lang="en-US" altLang="zh-CN" sz="2400" i="1" dirty="0">
                <a:latin typeface="+mj-lt"/>
                <a:ea typeface="+mj-ea"/>
              </a:rPr>
              <a:t>K</a:t>
            </a:r>
            <a:r>
              <a:rPr lang="zh-CN" altLang="en-US" sz="2400" dirty="0">
                <a:latin typeface="+mj-lt"/>
                <a:ea typeface="+mj-ea"/>
              </a:rPr>
              <a:t>个类，样本点属于第</a:t>
            </a:r>
            <a:r>
              <a:rPr lang="en-US" altLang="zh-CN" sz="2400" i="1" dirty="0">
                <a:latin typeface="+mj-lt"/>
                <a:ea typeface="+mj-ea"/>
              </a:rPr>
              <a:t>k</a:t>
            </a:r>
            <a:r>
              <a:rPr lang="zh-CN" altLang="en-US" sz="2400" dirty="0">
                <a:latin typeface="+mj-lt"/>
                <a:ea typeface="+mj-ea"/>
              </a:rPr>
              <a:t>类的概率为</a:t>
            </a:r>
            <a:r>
              <a:rPr lang="en-US" altLang="zh-CN" sz="2400" i="1" dirty="0">
                <a:latin typeface="+mj-lt"/>
                <a:ea typeface="+mj-ea"/>
              </a:rPr>
              <a:t>p</a:t>
            </a:r>
            <a:r>
              <a:rPr lang="en-US" altLang="zh-CN" sz="2400" i="1" baseline="-25000" dirty="0">
                <a:latin typeface="+mj-lt"/>
                <a:ea typeface="+mj-ea"/>
              </a:rPr>
              <a:t>k</a:t>
            </a:r>
            <a:r>
              <a:rPr lang="zh-CN" altLang="en-US" sz="2400" dirty="0">
                <a:latin typeface="+mj-lt"/>
                <a:ea typeface="+mj-ea"/>
              </a:rPr>
              <a:t>，那么概率分布的基尼不纯度或“基尼指数”的公式：</a:t>
            </a:r>
            <a:endParaRPr lang="en-US" altLang="zh-CN" sz="2400" dirty="0">
              <a:latin typeface="+mj-lt"/>
              <a:ea typeface="+mj-ea"/>
            </a:endParaRPr>
          </a:p>
          <a:p>
            <a:endParaRPr lang="en-US" altLang="zh-CN" sz="2400" dirty="0">
              <a:latin typeface="+mj-lt"/>
              <a:ea typeface="+mj-ea"/>
            </a:endParaRPr>
          </a:p>
          <a:p>
            <a:endParaRPr lang="en-US" altLang="zh-CN" sz="2400" dirty="0">
              <a:latin typeface="+mj-lt"/>
              <a:ea typeface="+mj-ea"/>
            </a:endParaRPr>
          </a:p>
          <a:p>
            <a:endParaRPr lang="en-US" altLang="zh-CN" sz="2400" dirty="0">
              <a:latin typeface="+mj-lt"/>
              <a:ea typeface="+mj-ea"/>
            </a:endParaRPr>
          </a:p>
          <a:p>
            <a:pPr algn="just"/>
            <a:r>
              <a:rPr lang="zh-CN" altLang="en-US" sz="2400" dirty="0">
                <a:latin typeface="+mj-lt"/>
                <a:ea typeface="+mj-ea"/>
              </a:rPr>
              <a:t>基尼指数就是假设样本点被错分的概率期望。如果整个样本集只有一个类别，那么基尼不纯度就是</a:t>
            </a:r>
            <a:r>
              <a:rPr lang="en-US" altLang="zh-CN" sz="2400" dirty="0">
                <a:latin typeface="+mj-lt"/>
                <a:ea typeface="+mj-ea"/>
              </a:rPr>
              <a:t>0</a:t>
            </a:r>
            <a:r>
              <a:rPr lang="zh-CN" altLang="en-US" sz="2400" dirty="0">
                <a:latin typeface="+mj-lt"/>
                <a:ea typeface="+mj-ea"/>
              </a:rPr>
              <a:t>，表示样本集纯度达到最高值。</a:t>
            </a:r>
            <a:endParaRPr lang="zh-CN" altLang="en-US" sz="2400" dirty="0">
              <a:latin typeface="+mj-lt"/>
              <a:ea typeface="+mj-ea"/>
            </a:endParaRPr>
          </a:p>
          <a:p>
            <a:endParaRPr lang="zh-CN" altLang="en-US" sz="2400" dirty="0">
              <a:latin typeface="+mj-lt"/>
              <a:ea typeface="+mj-ea"/>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15616" y="3284984"/>
            <a:ext cx="4596126" cy="1008112"/>
          </a:xfrm>
          <a:prstGeom prst="rect">
            <a:avLst/>
          </a:prstGeom>
        </p:spPr>
      </p:pic>
      <p:sp>
        <p:nvSpPr>
          <p:cNvPr id="13" name="文本框 12"/>
          <p:cNvSpPr txBox="1"/>
          <p:nvPr/>
        </p:nvSpPr>
        <p:spPr>
          <a:xfrm>
            <a:off x="5997803" y="3436379"/>
            <a:ext cx="2227898" cy="705321"/>
          </a:xfrm>
          <a:prstGeom prst="rect">
            <a:avLst/>
          </a:prstGeom>
          <a:gradFill flip="none" rotWithShape="1">
            <a:gsLst>
              <a:gs pos="0">
                <a:srgbClr val="C4F4A1">
                  <a:tint val="66000"/>
                  <a:satMod val="160000"/>
                </a:srgbClr>
              </a:gs>
              <a:gs pos="50000">
                <a:srgbClr val="C4F4A1">
                  <a:tint val="44500"/>
                  <a:satMod val="160000"/>
                </a:srgbClr>
              </a:gs>
              <a:gs pos="100000">
                <a:srgbClr val="C4F4A1">
                  <a:tint val="23500"/>
                  <a:satMod val="160000"/>
                </a:srgbClr>
              </a:gs>
            </a:gsLst>
            <a:lin ang="5400000" scaled="1"/>
            <a:tileRect/>
          </a:gradFill>
          <a:ln>
            <a:solidFill>
              <a:srgbClr val="C4F4A2"/>
            </a:solidFill>
          </a:ln>
        </p:spPr>
        <p:txBody>
          <a:bodyPr wrap="square">
            <a:spAutoFit/>
          </a:bodyPr>
          <a:lstStyle/>
          <a:p>
            <a:pPr marL="0" marR="0" lvl="0" indent="0" algn="just" defTabSz="914400" eaLnBrk="1" fontAlgn="auto" latinLnBrk="0" hangingPunct="1">
              <a:lnSpc>
                <a:spcPts val="2465"/>
              </a:lnSpc>
              <a:buClrTx/>
              <a:buSzTx/>
              <a:buNone/>
              <a:tabLst>
                <a:tab pos="406400" algn="l"/>
                <a:tab pos="3886200" algn="l"/>
              </a:tabLst>
              <a:defRPr/>
            </a:pPr>
            <a:r>
              <a:rPr lang="en-US" altLang="zh-CN" sz="1800" dirty="0">
                <a:solidFill>
                  <a:srgbClr val="0000FF"/>
                </a:solidFill>
                <a:latin typeface="Palatino Linotype" panose="02040502050505030304"/>
              </a:rPr>
              <a:t>Gini(</a:t>
            </a:r>
            <a:r>
              <a:rPr lang="en-US" altLang="zh-CN" sz="1800" i="1" dirty="0">
                <a:solidFill>
                  <a:srgbClr val="0000FF"/>
                </a:solidFill>
                <a:latin typeface="Palatino Linotype" panose="02040502050505030304"/>
              </a:rPr>
              <a:t>D</a:t>
            </a:r>
            <a:r>
              <a:rPr lang="en-US" altLang="zh-CN" sz="1800" dirty="0">
                <a:solidFill>
                  <a:srgbClr val="0000FF"/>
                </a:solidFill>
                <a:latin typeface="Palatino Linotype" panose="02040502050505030304"/>
              </a:rPr>
              <a:t>) </a:t>
            </a:r>
            <a:r>
              <a:rPr lang="zh-CN" altLang="en-US" sz="1800" dirty="0">
                <a:solidFill>
                  <a:srgbClr val="0000FF"/>
                </a:solidFill>
                <a:latin typeface="微软雅黑" panose="020B0503020204020204" charset="-122"/>
              </a:rPr>
              <a:t>越小，数据集 </a:t>
            </a:r>
            <a:r>
              <a:rPr lang="en-US" altLang="zh-CN" sz="1800" i="1" dirty="0">
                <a:solidFill>
                  <a:srgbClr val="0000FF"/>
                </a:solidFill>
                <a:latin typeface="Palatino Linotype" panose="02040502050505030304"/>
              </a:rPr>
              <a:t>D </a:t>
            </a:r>
            <a:r>
              <a:rPr lang="zh-CN" altLang="en-US" sz="1800" dirty="0">
                <a:solidFill>
                  <a:srgbClr val="0000FF"/>
                </a:solidFill>
                <a:latin typeface="微软雅黑" panose="020B0503020204020204" charset="-122"/>
              </a:rPr>
              <a:t>的纯度越高</a:t>
            </a:r>
            <a:endParaRPr lang="zh-CN" altLang="en-US" sz="1800" dirty="0">
              <a:solidFill>
                <a:srgbClr val="0000FF"/>
              </a:solidFill>
              <a:latin typeface="微软雅黑" panose="020B050302020402020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基尼指数</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08104" y="1124744"/>
            <a:ext cx="6228184" cy="5224557"/>
          </a:xfrm>
          <a:prstGeom prst="rect">
            <a:avLst/>
          </a:prstGeom>
        </p:spPr>
      </p:pic>
      <p:sp>
        <p:nvSpPr>
          <p:cNvPr id="9" name="Content Placeholder 2"/>
          <p:cNvSpPr txBox="1"/>
          <p:nvPr/>
        </p:nvSpPr>
        <p:spPr bwMode="auto">
          <a:xfrm>
            <a:off x="7713" y="1124744"/>
            <a:ext cx="2900392" cy="2592288"/>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pPr algn="just"/>
            <a:r>
              <a:rPr lang="zh-CN" altLang="en-US" sz="2400" dirty="0">
                <a:latin typeface="+mj-lt"/>
                <a:ea typeface="+mj-ea"/>
              </a:rPr>
              <a:t>计“是否好瓜”这个变量为</a:t>
            </a:r>
            <a:r>
              <a:rPr lang="en-US" altLang="zh-CN" sz="2400" dirty="0">
                <a:latin typeface="+mj-lt"/>
                <a:ea typeface="+mj-ea"/>
              </a:rPr>
              <a:t>A</a:t>
            </a:r>
            <a:r>
              <a:rPr lang="zh-CN" altLang="en-US" sz="2400" dirty="0">
                <a:latin typeface="+mj-lt"/>
                <a:ea typeface="+mj-ea"/>
              </a:rPr>
              <a:t>，其中是好瓜样本数</a:t>
            </a:r>
            <a:r>
              <a:rPr lang="en-US" altLang="zh-CN" sz="2400" dirty="0">
                <a:latin typeface="+mj-lt"/>
                <a:ea typeface="+mj-ea"/>
              </a:rPr>
              <a:t>8</a:t>
            </a:r>
            <a:r>
              <a:rPr lang="zh-CN" altLang="en-US" sz="2400" dirty="0">
                <a:latin typeface="+mj-lt"/>
                <a:ea typeface="+mj-ea"/>
              </a:rPr>
              <a:t>个，不是好瓜样本数</a:t>
            </a:r>
            <a:r>
              <a:rPr lang="en-US" altLang="zh-CN" sz="2400" dirty="0">
                <a:latin typeface="+mj-lt"/>
                <a:ea typeface="+mj-ea"/>
              </a:rPr>
              <a:t>9</a:t>
            </a:r>
            <a:r>
              <a:rPr lang="zh-CN" altLang="en-US" sz="2400" dirty="0">
                <a:latin typeface="+mj-lt"/>
                <a:ea typeface="+mj-ea"/>
              </a:rPr>
              <a:t>个。那么，是好瓜概率为</a:t>
            </a:r>
            <a:r>
              <a:rPr lang="en-US" altLang="zh-CN" sz="2400" dirty="0">
                <a:latin typeface="+mj-lt"/>
                <a:ea typeface="+mj-ea"/>
              </a:rPr>
              <a:t>8/19</a:t>
            </a:r>
            <a:r>
              <a:rPr lang="zh-CN" altLang="en-US" sz="2400" dirty="0">
                <a:latin typeface="+mj-lt"/>
                <a:ea typeface="+mj-ea"/>
              </a:rPr>
              <a:t>，不是好瓜的概率</a:t>
            </a:r>
            <a:r>
              <a:rPr lang="en-US" altLang="zh-CN" sz="2400" dirty="0">
                <a:latin typeface="+mj-lt"/>
                <a:ea typeface="+mj-ea"/>
              </a:rPr>
              <a:t>9/19</a:t>
            </a:r>
            <a:r>
              <a:rPr lang="zh-CN" altLang="en-US" sz="2400" dirty="0">
                <a:latin typeface="+mj-lt"/>
                <a:ea typeface="+mj-ea"/>
              </a:rPr>
              <a:t>，那么基尼系数计算如下：</a:t>
            </a:r>
            <a:endParaRPr lang="zh-CN" altLang="en-US" sz="2400" dirty="0">
              <a:latin typeface="+mj-lt"/>
              <a:ea typeface="+mj-ea"/>
            </a:endParaRPr>
          </a:p>
          <a:p>
            <a:endParaRPr lang="zh-CN" altLang="en-US" sz="2400" dirty="0">
              <a:latin typeface="+mj-lt"/>
              <a:ea typeface="+mj-ea"/>
            </a:endParaRPr>
          </a:p>
          <a:p>
            <a:endParaRPr lang="zh-CN" altLang="en-US" sz="2400" dirty="0">
              <a:latin typeface="+mj-lt"/>
              <a:ea typeface="+mj-ea"/>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239" y="5085184"/>
            <a:ext cx="5718946" cy="64807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基尼指数增益</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mc:AlternateContent xmlns:mc="http://schemas.openxmlformats.org/markup-compatibility/2006">
        <mc:Choice xmlns:a14="http://schemas.microsoft.com/office/drawing/2010/main" Requires="a14">
          <p:sp>
            <p:nvSpPr>
              <p:cNvPr id="5" name="Content Placeholder 2"/>
              <p:cNvSpPr txBox="1"/>
              <p:nvPr/>
            </p:nvSpPr>
            <p:spPr bwMode="auto">
              <a:xfrm>
                <a:off x="490711" y="1124744"/>
                <a:ext cx="8162578" cy="5256584"/>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b="1" dirty="0">
                    <a:solidFill>
                      <a:srgbClr val="00B050"/>
                    </a:solidFill>
                    <a:latin typeface="+mj-lt"/>
                    <a:ea typeface="+mj-ea"/>
                  </a:rPr>
                  <a:t>基尼指数</a:t>
                </a:r>
                <a:r>
                  <a:rPr lang="zh-CN" altLang="en-US" sz="2400" dirty="0">
                    <a:latin typeface="+mj-lt"/>
                    <a:ea typeface="+mj-ea"/>
                  </a:rPr>
                  <a:t>表示随机变量的不确定性。</a:t>
                </a:r>
                <a:r>
                  <a:rPr lang="zh-CN" altLang="en-US" sz="2400" b="1" dirty="0">
                    <a:solidFill>
                      <a:srgbClr val="00B050"/>
                    </a:solidFill>
                    <a:latin typeface="+mj-lt"/>
                    <a:ea typeface="+mj-ea"/>
                  </a:rPr>
                  <a:t>条件基尼指数</a:t>
                </a:r>
                <a:r>
                  <a:rPr lang="zh-CN" altLang="en-US" sz="2400" dirty="0">
                    <a:latin typeface="+mj-lt"/>
                    <a:ea typeface="+mj-ea"/>
                  </a:rPr>
                  <a:t>表示在一个条件下，随机变量的不确定性。</a:t>
                </a:r>
                <a:endParaRPr lang="en-US" altLang="zh-CN" sz="2400" dirty="0">
                  <a:latin typeface="+mj-lt"/>
                  <a:ea typeface="+mj-ea"/>
                </a:endParaRPr>
              </a:p>
              <a:p>
                <a:r>
                  <a:rPr lang="zh-CN" altLang="en-US" sz="2400" b="1" dirty="0">
                    <a:solidFill>
                      <a:srgbClr val="00B050"/>
                    </a:solidFill>
                    <a:latin typeface="+mj-lt"/>
                    <a:ea typeface="+mj-ea"/>
                  </a:rPr>
                  <a:t>基尼指数增益</a:t>
                </a:r>
                <a:r>
                  <a:rPr lang="zh-CN" altLang="en-US" sz="2400" b="1" dirty="0">
                    <a:latin typeface="+mj-lt"/>
                    <a:ea typeface="+mj-ea"/>
                  </a:rPr>
                  <a:t>：</a:t>
                </a:r>
                <a:r>
                  <a:rPr lang="zh-CN" altLang="en-US" sz="2400" b="1" dirty="0">
                    <a:solidFill>
                      <a:srgbClr val="00B050"/>
                    </a:solidFill>
                    <a:latin typeface="+mj-lt"/>
                    <a:ea typeface="+mj-ea"/>
                  </a:rPr>
                  <a:t>基尼指数</a:t>
                </a:r>
                <a14:m>
                  <m:oMath xmlns:m="http://schemas.openxmlformats.org/officeDocument/2006/math">
                    <m:r>
                      <a:rPr lang="en-US" altLang="zh-CN" sz="2400" b="1" i="1" smtClean="0">
                        <a:solidFill>
                          <a:srgbClr val="00B050"/>
                        </a:solidFill>
                        <a:latin typeface="Cambria Math" panose="02040503050406030204" pitchFamily="18" charset="0"/>
                        <a:ea typeface="+mj-ea"/>
                      </a:rPr>
                      <m:t>−</m:t>
                    </m:r>
                  </m:oMath>
                </a14:m>
                <a:r>
                  <a:rPr lang="zh-CN" altLang="en-US" sz="2400" b="1" dirty="0">
                    <a:solidFill>
                      <a:srgbClr val="00B050"/>
                    </a:solidFill>
                    <a:latin typeface="+mj-lt"/>
                    <a:ea typeface="+mj-ea"/>
                  </a:rPr>
                  <a:t>条件基尼指数</a:t>
                </a:r>
                <a:r>
                  <a:rPr lang="zh-CN" altLang="en-US" sz="2400" dirty="0">
                    <a:latin typeface="+mj-lt"/>
                    <a:ea typeface="+mj-ea"/>
                  </a:rPr>
                  <a:t>。表示在一个条件下，信息不确定性减少的程度。</a:t>
                </a:r>
                <a:endParaRPr lang="en-US" altLang="zh-CN" sz="2400" dirty="0">
                  <a:latin typeface="+mj-lt"/>
                  <a:ea typeface="+mj-ea"/>
                </a:endParaRPr>
              </a:p>
              <a:p>
                <a:r>
                  <a:rPr lang="zh-CN" altLang="en-US" sz="2400" dirty="0">
                    <a:latin typeface="+mj-lt"/>
                    <a:ea typeface="+mj-ea"/>
                  </a:rPr>
                  <a:t>举例</a:t>
                </a:r>
                <a:endParaRPr lang="en-US" altLang="zh-CN" sz="2400" dirty="0">
                  <a:latin typeface="+mj-lt"/>
                  <a:ea typeface="+mj-ea"/>
                </a:endParaRPr>
              </a:p>
              <a:p>
                <a:pPr lvl="1" algn="just"/>
                <a:r>
                  <a:rPr lang="zh-CN" altLang="en-US" sz="2400" dirty="0">
                    <a:latin typeface="+mj-lt"/>
                    <a:ea typeface="+mj-ea"/>
                  </a:rPr>
                  <a:t>“是否好瓜”这个变量的基尼指数</a:t>
                </a:r>
                <a:r>
                  <a:rPr lang="en-US" altLang="zh-CN" sz="2400" dirty="0">
                    <a:latin typeface="+mj-lt"/>
                    <a:ea typeface="+mj-ea"/>
                  </a:rPr>
                  <a:t>0.4983</a:t>
                </a:r>
                <a:r>
                  <a:rPr lang="zh-CN" altLang="en-US" sz="2400" dirty="0">
                    <a:latin typeface="+mj-lt"/>
                    <a:ea typeface="+mj-ea"/>
                  </a:rPr>
                  <a:t>。</a:t>
                </a:r>
                <a:endParaRPr lang="en-US" altLang="zh-CN" sz="2400" dirty="0">
                  <a:latin typeface="+mj-lt"/>
                  <a:ea typeface="+mj-ea"/>
                </a:endParaRPr>
              </a:p>
              <a:p>
                <a:pPr lvl="1" algn="just"/>
                <a:r>
                  <a:rPr lang="zh-CN" altLang="en-US" sz="2400" dirty="0">
                    <a:latin typeface="+mj-lt"/>
                    <a:ea typeface="+mj-ea"/>
                  </a:rPr>
                  <a:t>引入“敲声”这个变量，来判断“是否好瓜”，降低判断是否好瓜的不确定性。在“敲声”这个条件下计算“是否好瓜”的基尼指数，叫做条件基尼指数。计“敲声”这个变量为</a:t>
                </a:r>
                <a:r>
                  <a:rPr lang="en-US" altLang="zh-CN" sz="2400" i="1" dirty="0">
                    <a:latin typeface="+mj-lt"/>
                    <a:ea typeface="+mj-ea"/>
                  </a:rPr>
                  <a:t>B</a:t>
                </a:r>
                <a:r>
                  <a:rPr lang="zh-CN" altLang="en-US" sz="2400" dirty="0">
                    <a:latin typeface="+mj-lt"/>
                    <a:ea typeface="+mj-ea"/>
                  </a:rPr>
                  <a:t>，那么条件基尼指数的公式为</a:t>
                </a:r>
                <a:r>
                  <a:rPr lang="en-US" altLang="zh-CN" sz="2400" dirty="0">
                    <a:latin typeface="+mj-lt"/>
                    <a:ea typeface="+mj-ea"/>
                  </a:rPr>
                  <a:t>:</a:t>
                </a:r>
                <a:endParaRPr lang="en-US" altLang="zh-CN" sz="2400" dirty="0">
                  <a:latin typeface="+mj-lt"/>
                  <a:ea typeface="+mj-ea"/>
                </a:endParaRPr>
              </a:p>
              <a:p>
                <a:endParaRPr lang="zh-CN" altLang="en-US" sz="2400" dirty="0">
                  <a:latin typeface="+mj-lt"/>
                  <a:ea typeface="+mj-ea"/>
                </a:endParaRPr>
              </a:p>
              <a:p>
                <a:endParaRPr lang="zh-CN" altLang="en-US" sz="2400" dirty="0">
                  <a:latin typeface="+mj-lt"/>
                  <a:ea typeface="+mj-ea"/>
                </a:endParaRPr>
              </a:p>
            </p:txBody>
          </p:sp>
        </mc:Choice>
        <mc:Fallback>
          <p:sp>
            <p:nvSpPr>
              <p:cNvPr id="5" name="Content Placeholder 2"/>
              <p:cNvSpPr txBox="1">
                <a:spLocks noRot="1" noChangeAspect="1" noMove="1" noResize="1" noEditPoints="1" noAdjustHandles="1" noChangeArrowheads="1" noChangeShapeType="1" noTextEdit="1"/>
              </p:cNvSpPr>
              <p:nvPr/>
            </p:nvSpPr>
            <p:spPr bwMode="auto">
              <a:xfrm>
                <a:off x="490711" y="1124744"/>
                <a:ext cx="8162578" cy="5256584"/>
              </a:xfrm>
              <a:prstGeom prst="rect">
                <a:avLst/>
              </a:prstGeom>
              <a:blipFill rotWithShape="1">
                <a:blip r:embed="rId1"/>
                <a:stretch>
                  <a:fillRect l="-6" t="-3" r="2" b="4"/>
                </a:stretch>
              </a:blipFill>
              <a:ln>
                <a:noFill/>
              </a:ln>
            </p:spPr>
            <p:txBody>
              <a:bodyPr/>
              <a:lstStyle/>
              <a:p>
                <a:r>
                  <a:rPr lang="zh-CN" altLang="en-US">
                    <a:noFill/>
                  </a:rPr>
                  <a:t> </a:t>
                </a:r>
              </a:p>
            </p:txBody>
          </p:sp>
        </mc:Fallback>
      </mc:AlternateContent>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446" y="5301208"/>
            <a:ext cx="4351108" cy="65379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基尼指数增益</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96446" y="1338700"/>
            <a:ext cx="4351108" cy="653793"/>
          </a:xfrm>
          <a:prstGeom prst="rect">
            <a:avLst/>
          </a:prstGeom>
        </p:spPr>
      </p:pic>
      <mc:AlternateContent xmlns:mc="http://schemas.openxmlformats.org/markup-compatibility/2006">
        <mc:Choice xmlns:a14="http://schemas.microsoft.com/office/drawing/2010/main" Requires="a14">
          <p:sp>
            <p:nvSpPr>
              <p:cNvPr id="6" name="Content Placeholder 2"/>
              <p:cNvSpPr txBox="1"/>
              <p:nvPr/>
            </p:nvSpPr>
            <p:spPr bwMode="auto">
              <a:xfrm>
                <a:off x="490711" y="2410491"/>
                <a:ext cx="8162578" cy="3300927"/>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pPr algn="just"/>
                <a:r>
                  <a:rPr lang="zh-CN" altLang="en-US" sz="2400" dirty="0">
                    <a:latin typeface="+mj-lt"/>
                    <a:ea typeface="+mj-ea"/>
                  </a:rPr>
                  <a:t>首先计算敲声为清脆的数据，那么</a:t>
                </a:r>
                <a14:m>
                  <m:oMath xmlns:m="http://schemas.openxmlformats.org/officeDocument/2006/math">
                    <m:d>
                      <m:dPr>
                        <m:begChr m:val="|"/>
                        <m:endChr m:val="|"/>
                        <m:ctrlPr>
                          <a:rPr lang="en-US" altLang="zh-CN" sz="2400" i="1" smtClean="0">
                            <a:latin typeface="Cambria Math" panose="02040503050406030204" pitchFamily="18" charset="0"/>
                            <a:ea typeface="+mj-ea"/>
                          </a:rPr>
                        </m:ctrlPr>
                      </m:dPr>
                      <m:e>
                        <m:sSub>
                          <m:sSubPr>
                            <m:ctrlPr>
                              <a:rPr lang="en-US" altLang="zh-CN" sz="2400" i="1" smtClean="0">
                                <a:latin typeface="Cambria Math" panose="02040503050406030204" pitchFamily="18" charset="0"/>
                                <a:ea typeface="+mj-ea"/>
                              </a:rPr>
                            </m:ctrlPr>
                          </m:sSubPr>
                          <m:e>
                            <m:r>
                              <a:rPr lang="en-US" altLang="zh-CN" sz="2400" b="0" i="1" smtClean="0">
                                <a:latin typeface="Cambria Math" panose="02040503050406030204" pitchFamily="18" charset="0"/>
                                <a:ea typeface="+mj-ea"/>
                              </a:rPr>
                              <m:t>𝐵</m:t>
                            </m:r>
                          </m:e>
                          <m:sub>
                            <m:r>
                              <a:rPr lang="en-US" altLang="zh-CN" sz="2400" b="0" i="1" smtClean="0">
                                <a:latin typeface="Cambria Math" panose="02040503050406030204" pitchFamily="18" charset="0"/>
                                <a:ea typeface="+mj-ea"/>
                              </a:rPr>
                              <m:t>𝑖</m:t>
                            </m:r>
                          </m:sub>
                        </m:sSub>
                      </m:e>
                    </m:d>
                  </m:oMath>
                </a14:m>
                <a:r>
                  <a:rPr lang="zh-CN" altLang="en-US" sz="2400" dirty="0">
                    <a:latin typeface="+mj-lt"/>
                    <a:ea typeface="+mj-ea"/>
                  </a:rPr>
                  <a:t>即为敲声</a:t>
                </a:r>
                <a:r>
                  <a:rPr lang="zh-CN" altLang="en-US" sz="2400" b="1" dirty="0">
                    <a:latin typeface="+mj-lt"/>
                    <a:ea typeface="+mj-ea"/>
                  </a:rPr>
                  <a:t>清脆</a:t>
                </a:r>
                <a:r>
                  <a:rPr lang="zh-CN" altLang="en-US" sz="2400" dirty="0">
                    <a:latin typeface="+mj-lt"/>
                    <a:ea typeface="+mj-ea"/>
                  </a:rPr>
                  <a:t>的样本数</a:t>
                </a:r>
                <a:r>
                  <a:rPr lang="en-US" altLang="zh-CN" sz="2400" dirty="0">
                    <a:latin typeface="+mj-lt"/>
                    <a:ea typeface="+mj-ea"/>
                  </a:rPr>
                  <a:t>2</a:t>
                </a:r>
                <a:r>
                  <a:rPr lang="zh-CN" altLang="en-US" sz="2400" dirty="0">
                    <a:latin typeface="+mj-lt"/>
                    <a:ea typeface="+mj-ea"/>
                  </a:rPr>
                  <a:t>，</a:t>
                </a:r>
                <a14:m>
                  <m:oMath xmlns:m="http://schemas.openxmlformats.org/officeDocument/2006/math">
                    <m:d>
                      <m:dPr>
                        <m:begChr m:val="|"/>
                        <m:endChr m:val="|"/>
                        <m:ctrlPr>
                          <a:rPr lang="en-US" altLang="zh-CN" sz="2400" i="1">
                            <a:latin typeface="Cambria Math" panose="02040503050406030204" pitchFamily="18" charset="0"/>
                          </a:rPr>
                        </m:ctrlPr>
                      </m:dPr>
                      <m:e>
                        <m:r>
                          <a:rPr lang="en-US" altLang="zh-CN" sz="2400" b="0" i="1" smtClean="0">
                            <a:latin typeface="Cambria Math" panose="02040503050406030204" pitchFamily="18" charset="0"/>
                          </a:rPr>
                          <m:t>𝐴</m:t>
                        </m:r>
                      </m:e>
                    </m:d>
                  </m:oMath>
                </a14:m>
                <a:r>
                  <a:rPr lang="zh-CN" altLang="en-US" sz="2400" dirty="0">
                    <a:latin typeface="+mj-lt"/>
                    <a:ea typeface="+mj-ea"/>
                  </a:rPr>
                  <a:t>为总样本数</a:t>
                </a:r>
                <a:r>
                  <a:rPr lang="en-US" altLang="zh-CN" sz="2400" dirty="0">
                    <a:latin typeface="+mj-lt"/>
                    <a:ea typeface="+mj-ea"/>
                  </a:rPr>
                  <a:t>17</a:t>
                </a:r>
                <a:r>
                  <a:rPr lang="zh-CN" altLang="en-US" sz="2400" dirty="0">
                    <a:latin typeface="+mj-lt"/>
                    <a:ea typeface="+mj-ea"/>
                  </a:rPr>
                  <a:t>，因为只有坏瓜，概率为</a:t>
                </a:r>
                <a:r>
                  <a:rPr lang="en-US" altLang="zh-CN" sz="2400" dirty="0">
                    <a:latin typeface="+mj-lt"/>
                    <a:ea typeface="+mj-ea"/>
                  </a:rPr>
                  <a:t>1</a:t>
                </a:r>
                <a:r>
                  <a:rPr lang="zh-CN" altLang="en-US" sz="2400" dirty="0">
                    <a:latin typeface="+mj-lt"/>
                    <a:ea typeface="+mj-ea"/>
                  </a:rPr>
                  <a:t>，所以当敲声为清脆时是否好瓜这个变量的基尼指数</a:t>
                </a:r>
                <a:endParaRPr lang="zh-CN" altLang="en-US" sz="2400" dirty="0">
                  <a:latin typeface="+mj-lt"/>
                  <a:ea typeface="+mj-ea"/>
                </a:endParaRPr>
              </a:p>
              <a:p>
                <a:endParaRPr lang="zh-CN" altLang="en-US" sz="2400" dirty="0">
                  <a:latin typeface="+mj-lt"/>
                  <a:ea typeface="+mj-ea"/>
                </a:endParaRPr>
              </a:p>
            </p:txBody>
          </p:sp>
        </mc:Choice>
        <mc:Fallback>
          <p:sp>
            <p:nvSpPr>
              <p:cNvPr id="6" name="Content Placeholder 2"/>
              <p:cNvSpPr txBox="1">
                <a:spLocks noRot="1" noChangeAspect="1" noMove="1" noResize="1" noEditPoints="1" noAdjustHandles="1" noChangeArrowheads="1" noChangeShapeType="1" noTextEdit="1"/>
              </p:cNvSpPr>
              <p:nvPr/>
            </p:nvSpPr>
            <p:spPr bwMode="auto">
              <a:xfrm>
                <a:off x="490711" y="2410491"/>
                <a:ext cx="8162578" cy="3300927"/>
              </a:xfrm>
              <a:prstGeom prst="rect">
                <a:avLst/>
              </a:prstGeom>
              <a:blipFill rotWithShape="1">
                <a:blip r:embed="rId2"/>
                <a:stretch>
                  <a:fillRect l="-6" t="-1" r="2" b="7"/>
                </a:stretch>
              </a:blipFill>
              <a:ln>
                <a:noFill/>
              </a:ln>
            </p:spPr>
            <p:txBody>
              <a:bodyPr/>
              <a:lstStyle/>
              <a:p>
                <a:r>
                  <a:rPr lang="zh-CN" altLang="en-US">
                    <a:noFill/>
                  </a:rPr>
                  <a:t> </a:t>
                </a:r>
              </a:p>
            </p:txBody>
          </p:sp>
        </mc:Fallback>
      </mc:AlternateContent>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340" y="3806814"/>
            <a:ext cx="6683319" cy="127265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0643" y="5195395"/>
            <a:ext cx="4702711" cy="65379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基尼指数增益</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Content Placeholder 2"/>
          <p:cNvSpPr txBox="1"/>
          <p:nvPr/>
        </p:nvSpPr>
        <p:spPr bwMode="auto">
          <a:xfrm>
            <a:off x="490711" y="1124744"/>
            <a:ext cx="8162578" cy="936104"/>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依次计算出敲声的所有状态（清脆、沉闷、浊响）下的基尼指数，加和得到条件基尼指数：</a:t>
            </a:r>
            <a:endParaRPr lang="en-US" altLang="zh-CN" sz="2400" dirty="0">
              <a:latin typeface="+mj-lt"/>
              <a:ea typeface="+mj-ea"/>
            </a:endParaRPr>
          </a:p>
          <a:p>
            <a:endParaRPr lang="zh-CN" altLang="en-US" sz="2400" dirty="0">
              <a:latin typeface="+mj-lt"/>
              <a:ea typeface="+mj-ea"/>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91680" y="1916832"/>
            <a:ext cx="6313548" cy="3170019"/>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5733256"/>
            <a:ext cx="5127785" cy="420639"/>
          </a:xfrm>
          <a:prstGeom prst="rect">
            <a:avLst/>
          </a:prstGeom>
        </p:spPr>
      </p:pic>
      <p:sp>
        <p:nvSpPr>
          <p:cNvPr id="11" name="Content Placeholder 2"/>
          <p:cNvSpPr txBox="1"/>
          <p:nvPr/>
        </p:nvSpPr>
        <p:spPr bwMode="auto">
          <a:xfrm>
            <a:off x="574675" y="5128359"/>
            <a:ext cx="8162578" cy="476250"/>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基尼指数增益计算可得：</a:t>
            </a:r>
            <a:endParaRPr lang="en-US" altLang="zh-CN" sz="2400" dirty="0">
              <a:latin typeface="+mj-lt"/>
              <a:ea typeface="+mj-ea"/>
            </a:endParaRPr>
          </a:p>
          <a:p>
            <a:endParaRPr lang="zh-CN" altLang="en-US" sz="2400" dirty="0">
              <a:latin typeface="+mj-lt"/>
              <a:ea typeface="+mj-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solidFill>
                  <a:srgbClr val="000000"/>
                </a:solidFill>
                <a:latin typeface="微软雅黑" panose="020B0503020204020204" charset="-122"/>
              </a:rPr>
              <a:t>剪枝</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7" name="Content Placeholder 2"/>
          <p:cNvSpPr txBox="1"/>
          <p:nvPr/>
        </p:nvSpPr>
        <p:spPr bwMode="auto">
          <a:xfrm>
            <a:off x="490711" y="1124744"/>
            <a:ext cx="8162578" cy="5256584"/>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研究表明</a:t>
            </a:r>
            <a:r>
              <a:rPr lang="en-US" altLang="zh-CN" sz="2400" dirty="0">
                <a:latin typeface="+mj-lt"/>
                <a:ea typeface="+mj-ea"/>
              </a:rPr>
              <a:t>: </a:t>
            </a:r>
            <a:r>
              <a:rPr lang="zh-CN" altLang="en-US" sz="2400" dirty="0">
                <a:latin typeface="+mj-lt"/>
                <a:ea typeface="+mj-ea"/>
              </a:rPr>
              <a:t>划分选择的各种准则虽然对决策树的尺寸有较</a:t>
            </a:r>
            <a:endParaRPr lang="zh-CN" altLang="en-US" sz="2400" dirty="0">
              <a:latin typeface="+mj-lt"/>
              <a:ea typeface="+mj-ea"/>
            </a:endParaRPr>
          </a:p>
          <a:p>
            <a:pPr marL="0" marR="0" lvl="0" indent="0" defTabSz="914400" eaLnBrk="1" fontAlgn="auto" latinLnBrk="0" hangingPunct="1">
              <a:lnSpc>
                <a:spcPts val="2720"/>
              </a:lnSpc>
              <a:buClrTx/>
              <a:buSzTx/>
              <a:buNone/>
              <a:tabLst>
                <a:tab pos="381000" algn="l"/>
                <a:tab pos="838200" algn="l"/>
              </a:tabLst>
              <a:defRPr/>
            </a:pPr>
            <a:r>
              <a:rPr lang="zh-CN" altLang="en-US" sz="2400" dirty="0">
                <a:latin typeface="+mj-lt"/>
                <a:ea typeface="+mj-ea"/>
              </a:rPr>
              <a:t>	大影响，但对泛化性能的影响很有限</a:t>
            </a:r>
            <a:endParaRPr lang="zh-CN" altLang="en-US" sz="2400" dirty="0">
              <a:latin typeface="+mj-lt"/>
              <a:ea typeface="+mj-ea"/>
            </a:endParaRPr>
          </a:p>
          <a:p>
            <a:pPr lvl="1" algn="just"/>
            <a:r>
              <a:rPr lang="zh-CN" altLang="en-US" sz="2400" dirty="0">
                <a:latin typeface="+mj-lt"/>
                <a:ea typeface="+mj-ea"/>
              </a:rPr>
              <a:t>例如，</a:t>
            </a:r>
            <a:r>
              <a:rPr lang="zh-CN" altLang="en-US" sz="2400" i="1" dirty="0">
                <a:latin typeface="+mj-lt"/>
                <a:ea typeface="+mj-ea"/>
              </a:rPr>
              <a:t>信息增益与基尼指数产生的结果，仅在约</a:t>
            </a:r>
            <a:r>
              <a:rPr lang="en-US" altLang="zh-CN" sz="2400" i="1" dirty="0">
                <a:latin typeface="+mj-lt"/>
                <a:ea typeface="+mj-ea"/>
              </a:rPr>
              <a:t>2% </a:t>
            </a:r>
            <a:r>
              <a:rPr lang="zh-CN" altLang="en-US" sz="2400" i="1" dirty="0">
                <a:latin typeface="+mj-lt"/>
                <a:ea typeface="+mj-ea"/>
              </a:rPr>
              <a:t>的情况下不同</a:t>
            </a:r>
            <a:endParaRPr lang="en-US" altLang="zh-CN" sz="2400" i="1" dirty="0">
              <a:latin typeface="+mj-lt"/>
              <a:ea typeface="+mj-ea"/>
            </a:endParaRPr>
          </a:p>
          <a:p>
            <a:pPr lvl="1" algn="just"/>
            <a:endParaRPr lang="zh-CN" altLang="en-US" sz="2400" i="1" dirty="0">
              <a:latin typeface="+mj-lt"/>
              <a:ea typeface="+mj-ea"/>
            </a:endParaRPr>
          </a:p>
          <a:p>
            <a:r>
              <a:rPr lang="zh-CN" altLang="en-US" sz="2400" dirty="0">
                <a:latin typeface="+mj-lt"/>
                <a:ea typeface="+mj-ea"/>
              </a:rPr>
              <a:t>决策树学习中，为了尽可能正确分类训练样本，结点划分过程不断重复，造成</a:t>
            </a:r>
            <a:r>
              <a:rPr lang="zh-CN" altLang="en-US" sz="2400" b="1" dirty="0">
                <a:solidFill>
                  <a:srgbClr val="00B050"/>
                </a:solidFill>
                <a:latin typeface="+mj-lt"/>
                <a:ea typeface="+mj-ea"/>
              </a:rPr>
              <a:t>决策树分支过多</a:t>
            </a:r>
            <a:r>
              <a:rPr lang="zh-CN" altLang="en-US" sz="2400" dirty="0">
                <a:latin typeface="+mj-lt"/>
                <a:ea typeface="+mj-ea"/>
              </a:rPr>
              <a:t>，训练集自身的个别特点当做所有数据的一般性质，导致“</a:t>
            </a:r>
            <a:r>
              <a:rPr lang="zh-CN" altLang="en-US" sz="2400" b="1" dirty="0">
                <a:solidFill>
                  <a:srgbClr val="00B050"/>
                </a:solidFill>
                <a:latin typeface="+mj-lt"/>
                <a:ea typeface="+mj-ea"/>
              </a:rPr>
              <a:t>过拟合</a:t>
            </a:r>
            <a:r>
              <a:rPr lang="zh-CN" altLang="en-US" sz="2400" dirty="0">
                <a:latin typeface="+mj-lt"/>
                <a:ea typeface="+mj-ea"/>
              </a:rPr>
              <a:t>”。</a:t>
            </a:r>
            <a:endParaRPr lang="en-US" altLang="zh-CN" sz="2400" dirty="0">
              <a:latin typeface="+mj-lt"/>
              <a:ea typeface="+mj-ea"/>
            </a:endParaRPr>
          </a:p>
          <a:p>
            <a:r>
              <a:rPr lang="zh-CN" altLang="en-US" sz="2400" b="1" dirty="0">
                <a:solidFill>
                  <a:srgbClr val="00B050"/>
                </a:solidFill>
                <a:latin typeface="+mj-lt"/>
                <a:ea typeface="+mj-ea"/>
              </a:rPr>
              <a:t>剪枝</a:t>
            </a:r>
            <a:r>
              <a:rPr lang="zh-CN" altLang="en-US" sz="2400" dirty="0">
                <a:latin typeface="+mj-lt"/>
                <a:ea typeface="+mj-ea"/>
              </a:rPr>
              <a:t>是决策树对付“过拟合”风险的主要手段</a:t>
            </a:r>
            <a:endParaRPr lang="en-US" altLang="zh-CN" sz="2400" dirty="0">
              <a:latin typeface="+mj-lt"/>
              <a:ea typeface="+mj-ea"/>
            </a:endParaRPr>
          </a:p>
          <a:p>
            <a:pPr lvl="1" algn="just"/>
            <a:r>
              <a:rPr lang="zh-CN" altLang="en-US" sz="2400" dirty="0">
                <a:latin typeface="+mj-lt"/>
                <a:ea typeface="+mj-ea"/>
              </a:rPr>
              <a:t>相比划分选择，剪枝方法和程度对决策树泛化性能的影响更为显著</a:t>
            </a:r>
            <a:endParaRPr lang="en-US" altLang="zh-CN" sz="2400" dirty="0">
              <a:latin typeface="+mj-lt"/>
              <a:ea typeface="+mj-ea"/>
            </a:endParaRPr>
          </a:p>
          <a:p>
            <a:pPr lvl="1" algn="just"/>
            <a:r>
              <a:rPr lang="zh-CN" altLang="en-US" sz="2400" i="1" dirty="0">
                <a:latin typeface="+mj-lt"/>
                <a:ea typeface="+mj-ea"/>
              </a:rPr>
              <a:t>在数据带噪时甚至可能将泛化性能提升 </a:t>
            </a:r>
            <a:r>
              <a:rPr lang="en-US" altLang="zh-CN" sz="2400" i="1" dirty="0">
                <a:latin typeface="+mj-lt"/>
                <a:ea typeface="+mj-ea"/>
              </a:rPr>
              <a:t>25%</a:t>
            </a:r>
            <a:endParaRPr lang="zh-CN" altLang="en-US" sz="2400" i="1" dirty="0">
              <a:latin typeface="+mj-lt"/>
              <a:ea typeface="+mj-ea"/>
            </a:endParaRPr>
          </a:p>
          <a:p>
            <a:pPr lvl="1" algn="just"/>
            <a:endParaRPr lang="zh-CN" altLang="en-US" sz="2400" dirty="0">
              <a:latin typeface="+mj-lt"/>
              <a:ea typeface="+mj-ea"/>
            </a:endParaRPr>
          </a:p>
          <a:p>
            <a:endParaRPr lang="zh-CN" altLang="en-US" sz="2400" dirty="0">
              <a:latin typeface="+mj-lt"/>
              <a:ea typeface="+mj-ea"/>
            </a:endParaRPr>
          </a:p>
          <a:p>
            <a:endParaRPr lang="zh-CN" altLang="en-US" sz="2400" dirty="0">
              <a:latin typeface="+mj-lt"/>
              <a:ea typeface="+mj-ea"/>
            </a:endParaRPr>
          </a:p>
          <a:p>
            <a:pPr marL="0" marR="0" lvl="0" indent="0" defTabSz="914400" eaLnBrk="1" fontAlgn="auto" latinLnBrk="0" hangingPunct="1">
              <a:lnSpc>
                <a:spcPts val="1000"/>
              </a:lnSpc>
              <a:buClrTx/>
              <a:buSzTx/>
              <a:buNone/>
              <a:tabLst>
                <a:tab pos="381000" algn="l"/>
                <a:tab pos="838200" algn="l"/>
              </a:tabLst>
              <a:defRPr/>
            </a:pPr>
            <a:endParaRPr lang="zh-CN" altLang="en-US" sz="2400" dirty="0">
              <a:solidFill>
                <a:srgbClr val="000000"/>
              </a:solidFill>
              <a:latin typeface="微软雅黑" panose="020B050302020402020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solidFill>
                  <a:srgbClr val="000000"/>
                </a:solidFill>
                <a:latin typeface="微软雅黑" panose="020B0503020204020204" charset="-122"/>
              </a:rPr>
              <a:t>剪枝</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Content Placeholder 2"/>
          <p:cNvSpPr txBox="1"/>
          <p:nvPr/>
        </p:nvSpPr>
        <p:spPr bwMode="auto">
          <a:xfrm>
            <a:off x="490711" y="1124744"/>
            <a:ext cx="8162578" cy="5256584"/>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基本策略：</a:t>
            </a:r>
            <a:endParaRPr lang="zh-CN" altLang="en-US" sz="2400" dirty="0">
              <a:latin typeface="+mj-lt"/>
              <a:ea typeface="+mj-ea"/>
            </a:endParaRPr>
          </a:p>
          <a:p>
            <a:pPr lvl="1" algn="just"/>
            <a:r>
              <a:rPr lang="zh-CN" altLang="en-US" sz="2400" b="1" dirty="0">
                <a:solidFill>
                  <a:srgbClr val="00B050"/>
                </a:solidFill>
                <a:latin typeface="+mj-lt"/>
                <a:ea typeface="+mj-ea"/>
              </a:rPr>
              <a:t>预剪枝</a:t>
            </a:r>
            <a:r>
              <a:rPr lang="zh-CN" altLang="en-US" sz="2400" dirty="0">
                <a:latin typeface="+mj-lt"/>
                <a:ea typeface="+mj-ea"/>
              </a:rPr>
              <a:t> </a:t>
            </a:r>
            <a:r>
              <a:rPr lang="en-US" altLang="zh-CN" sz="2400" dirty="0">
                <a:latin typeface="+mj-lt"/>
                <a:ea typeface="+mj-ea"/>
              </a:rPr>
              <a:t>(pre-pruning)</a:t>
            </a:r>
            <a:r>
              <a:rPr lang="zh-CN" altLang="en-US" sz="2400" dirty="0">
                <a:latin typeface="+mj-lt"/>
                <a:ea typeface="+mj-ea"/>
              </a:rPr>
              <a:t>：在决策树生成过程中，对每个结点在划分前先进行估计，若当前结点的划分不能带来决策树泛化性能提升，则停止划分并将当前结点标记为叶结点；</a:t>
            </a:r>
            <a:endParaRPr lang="en-US" altLang="zh-CN" sz="2400" dirty="0">
              <a:latin typeface="+mj-lt"/>
              <a:ea typeface="+mj-ea"/>
            </a:endParaRPr>
          </a:p>
          <a:p>
            <a:pPr lvl="1" algn="just"/>
            <a:r>
              <a:rPr lang="zh-CN" altLang="en-US" sz="2400" b="1" dirty="0">
                <a:solidFill>
                  <a:srgbClr val="00B050"/>
                </a:solidFill>
                <a:latin typeface="+mj-lt"/>
                <a:ea typeface="+mj-ea"/>
              </a:rPr>
              <a:t>后剪枝 </a:t>
            </a:r>
            <a:r>
              <a:rPr lang="en-US" altLang="zh-CN" sz="2400" dirty="0">
                <a:latin typeface="+mj-lt"/>
                <a:ea typeface="+mj-ea"/>
              </a:rPr>
              <a:t>(post-pruning): </a:t>
            </a:r>
            <a:r>
              <a:rPr lang="zh-CN" altLang="en-US" sz="2400" dirty="0">
                <a:latin typeface="+mj-lt"/>
                <a:ea typeface="+mj-ea"/>
              </a:rPr>
              <a:t>先从训练集生成一棵完整的决策树</a:t>
            </a:r>
            <a:r>
              <a:rPr lang="en-US" altLang="zh-CN" sz="2400" dirty="0">
                <a:latin typeface="+mj-lt"/>
                <a:ea typeface="+mj-ea"/>
              </a:rPr>
              <a:t>, </a:t>
            </a:r>
            <a:r>
              <a:rPr lang="zh-CN" altLang="en-US" sz="2400" dirty="0">
                <a:latin typeface="+mj-lt"/>
                <a:ea typeface="+mj-ea"/>
              </a:rPr>
              <a:t>然后自底向上地对非叶结点进行考察，若将该结点对应的子树替换为叶结点能带来决策树泛化性能提升，则将该子树替换为叶结点。</a:t>
            </a:r>
            <a:endParaRPr lang="zh-CN" altLang="en-US" sz="2400" dirty="0">
              <a:latin typeface="+mj-lt"/>
              <a:ea typeface="+mj-ea"/>
            </a:endParaRPr>
          </a:p>
          <a:p>
            <a:r>
              <a:rPr lang="zh-CN" altLang="en-US" sz="2400" dirty="0">
                <a:latin typeface="+mj-lt"/>
                <a:ea typeface="+mj-ea"/>
              </a:rPr>
              <a:t>剪枝过程中需评估剪枝前后决策树的优劣，假定使用“留出法”，即预留一部分数据用作“验证集”以进行性能评估</a:t>
            </a:r>
            <a:endParaRPr lang="zh-CN" altLang="en-US" sz="2400" dirty="0">
              <a:latin typeface="+mj-lt"/>
              <a:ea typeface="+mj-ea"/>
            </a:endParaRPr>
          </a:p>
          <a:p>
            <a:pPr marL="0" indent="0">
              <a:buNone/>
            </a:pPr>
            <a:endParaRPr lang="zh-CN" altLang="en-US" sz="2400" dirty="0">
              <a:latin typeface="+mj-lt"/>
              <a:ea typeface="+mj-ea"/>
            </a:endParaRPr>
          </a:p>
          <a:p>
            <a:pPr marL="0" marR="0" lvl="0" indent="0" defTabSz="914400" eaLnBrk="1" fontAlgn="auto" latinLnBrk="0" hangingPunct="1">
              <a:lnSpc>
                <a:spcPts val="1000"/>
              </a:lnSpc>
              <a:buClrTx/>
              <a:buSzTx/>
              <a:buNone/>
              <a:tabLst>
                <a:tab pos="381000" algn="l"/>
                <a:tab pos="838200" algn="l"/>
              </a:tabLst>
              <a:defRPr/>
            </a:pPr>
            <a:endParaRPr lang="zh-CN" altLang="en-US" sz="2400" dirty="0">
              <a:solidFill>
                <a:srgbClr val="000000"/>
              </a:solidFill>
              <a:latin typeface="微软雅黑" panose="020B050302020402020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solidFill>
                  <a:srgbClr val="000000"/>
                </a:solidFill>
                <a:latin typeface="微软雅黑" panose="020B0503020204020204" charset="-122"/>
              </a:rPr>
              <a:t>剪枝</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pic>
        <p:nvPicPr>
          <p:cNvPr id="5" name="图片 4" descr="ws_AB8B.tmp"/>
          <p:cNvPicPr/>
          <p:nvPr/>
        </p:nvPicPr>
        <p:blipFill rotWithShape="1">
          <a:blip r:embed="rId1" cstate="print"/>
          <a:srcRect l="15750" t="10086" b="6496"/>
          <a:stretch>
            <a:fillRect/>
          </a:stretch>
        </p:blipFill>
        <p:spPr>
          <a:xfrm>
            <a:off x="1403648" y="1050115"/>
            <a:ext cx="7271792" cy="5212382"/>
          </a:xfrm>
          <a:prstGeom prst="rect">
            <a:avLst/>
          </a:prstGeom>
        </p:spPr>
      </p:pic>
      <p:sp>
        <p:nvSpPr>
          <p:cNvPr id="6" name="TextBox 27"/>
          <p:cNvSpPr txBox="1"/>
          <p:nvPr/>
        </p:nvSpPr>
        <p:spPr>
          <a:xfrm>
            <a:off x="427611" y="2543754"/>
            <a:ext cx="923330" cy="296491"/>
          </a:xfrm>
          <a:prstGeom prst="rect">
            <a:avLst/>
          </a:prstGeom>
          <a:noFill/>
        </p:spPr>
        <p:txBody>
          <a:bodyPr vert="horz" wrap="none" lIns="0" tIns="0" rIns="0" bIns="0" rtlCol="0">
            <a:spAutoFit/>
          </a:bodyPr>
          <a:lstStyle/>
          <a:p>
            <a:pPr>
              <a:lnSpc>
                <a:spcPts val="2305"/>
              </a:lnSpc>
            </a:pPr>
            <a:r>
              <a:rPr lang="zh-CN" altLang="en-US" sz="2400" dirty="0">
                <a:solidFill>
                  <a:srgbClr val="0000FF"/>
                </a:solidFill>
                <a:latin typeface="微软雅黑" panose="020B0503020204020204" charset="-122"/>
              </a:rPr>
              <a:t>训练集</a:t>
            </a:r>
            <a:endParaRPr lang="zh-CN" altLang="en-US" sz="2400" dirty="0">
              <a:solidFill>
                <a:srgbClr val="0000FF"/>
              </a:solidFill>
              <a:latin typeface="微软雅黑" panose="020B0503020204020204" charset="-122"/>
            </a:endParaRPr>
          </a:p>
        </p:txBody>
      </p:sp>
      <p:sp>
        <p:nvSpPr>
          <p:cNvPr id="7" name="TextBox 28"/>
          <p:cNvSpPr txBox="1"/>
          <p:nvPr/>
        </p:nvSpPr>
        <p:spPr>
          <a:xfrm>
            <a:off x="480318" y="5085184"/>
            <a:ext cx="923330" cy="296491"/>
          </a:xfrm>
          <a:prstGeom prst="rect">
            <a:avLst/>
          </a:prstGeom>
          <a:noFill/>
        </p:spPr>
        <p:txBody>
          <a:bodyPr vert="horz" wrap="none" lIns="0" tIns="0" rIns="0" bIns="0" rtlCol="0">
            <a:spAutoFit/>
          </a:bodyPr>
          <a:lstStyle/>
          <a:p>
            <a:pPr>
              <a:lnSpc>
                <a:spcPts val="2305"/>
              </a:lnSpc>
            </a:pPr>
            <a:r>
              <a:rPr lang="zh-CN" altLang="en-US" sz="2400" dirty="0">
                <a:solidFill>
                  <a:srgbClr val="FF0000"/>
                </a:solidFill>
                <a:latin typeface="微软雅黑" panose="020B0503020204020204" charset="-122"/>
              </a:rPr>
              <a:t>验证集</a:t>
            </a:r>
            <a:endParaRPr lang="zh-CN" altLang="en-US" sz="2400" dirty="0">
              <a:solidFill>
                <a:srgbClr val="FF0000"/>
              </a:solidFill>
              <a:latin typeface="微软雅黑" panose="020B050302020402020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solidFill>
                  <a:srgbClr val="000000"/>
                </a:solidFill>
                <a:latin typeface="微软雅黑" panose="020B0503020204020204" charset="-122"/>
              </a:rPr>
              <a:t>预剪枝</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grpSp>
        <p:nvGrpSpPr>
          <p:cNvPr id="7" name="组合 6"/>
          <p:cNvGrpSpPr/>
          <p:nvPr/>
        </p:nvGrpSpPr>
        <p:grpSpPr>
          <a:xfrm>
            <a:off x="1117997" y="1052736"/>
            <a:ext cx="7270427" cy="5252845"/>
            <a:chOff x="973981" y="1052736"/>
            <a:chExt cx="7270427" cy="5252845"/>
          </a:xfrm>
        </p:grpSpPr>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3981" y="1052736"/>
              <a:ext cx="7196038" cy="5252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6732240" y="6017740"/>
              <a:ext cx="1512168" cy="287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Content Placeholder 2"/>
          <p:cNvSpPr txBox="1"/>
          <p:nvPr/>
        </p:nvSpPr>
        <p:spPr bwMode="auto">
          <a:xfrm>
            <a:off x="179512" y="1124744"/>
            <a:ext cx="2664296" cy="5256584"/>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采用信息增益准则：</a:t>
            </a:r>
            <a:endParaRPr lang="zh-CN" altLang="en-US" sz="2400" dirty="0">
              <a:latin typeface="+mj-lt"/>
              <a:ea typeface="+mj-ea"/>
            </a:endParaRPr>
          </a:p>
          <a:p>
            <a:pPr marL="0" marR="0" lvl="0" indent="0" defTabSz="914400" eaLnBrk="1" fontAlgn="auto" latinLnBrk="0" hangingPunct="1">
              <a:lnSpc>
                <a:spcPts val="1000"/>
              </a:lnSpc>
              <a:buClrTx/>
              <a:buSzTx/>
              <a:buNone/>
              <a:tabLst>
                <a:tab pos="381000" algn="l"/>
                <a:tab pos="838200" algn="l"/>
              </a:tabLst>
              <a:defRPr/>
            </a:pPr>
            <a:endParaRPr lang="zh-CN" altLang="en-US" sz="2400" dirty="0">
              <a:solidFill>
                <a:srgbClr val="000000"/>
              </a:solidFill>
              <a:latin typeface="微软雅黑" panose="020B050302020402020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solidFill>
                  <a:srgbClr val="000000"/>
                </a:solidFill>
                <a:latin typeface="微软雅黑" panose="020B0503020204020204" charset="-122"/>
              </a:rPr>
              <a:t>预剪枝</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pic>
        <p:nvPicPr>
          <p:cNvPr id="5" name="图片 4" descr="ws_AB8B.tmp"/>
          <p:cNvPicPr/>
          <p:nvPr/>
        </p:nvPicPr>
        <p:blipFill rotWithShape="1">
          <a:blip r:embed="rId1" cstate="print"/>
          <a:srcRect l="21589" t="10086" r="1991" b="43611"/>
          <a:stretch>
            <a:fillRect/>
          </a:stretch>
        </p:blipFill>
        <p:spPr>
          <a:xfrm>
            <a:off x="3131840" y="1381094"/>
            <a:ext cx="5443835" cy="2448272"/>
          </a:xfrm>
          <a:prstGeom prst="rect">
            <a:avLst/>
          </a:prstGeom>
        </p:spPr>
      </p:pic>
      <p:sp>
        <p:nvSpPr>
          <p:cNvPr id="6" name="Content Placeholder 2"/>
          <p:cNvSpPr txBox="1"/>
          <p:nvPr/>
        </p:nvSpPr>
        <p:spPr bwMode="auto">
          <a:xfrm>
            <a:off x="248687" y="1381094"/>
            <a:ext cx="2880320" cy="3528392"/>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基于信息增益，首先会选取属性“脐部”来对训练集进行划分</a:t>
            </a:r>
            <a:endParaRPr lang="en-US" altLang="zh-CN" sz="2400" dirty="0">
              <a:latin typeface="+mj-lt"/>
              <a:ea typeface="+mj-ea"/>
            </a:endParaRPr>
          </a:p>
          <a:p>
            <a:endParaRPr lang="en-US" altLang="zh-CN" sz="2400" dirty="0">
              <a:latin typeface="+mj-lt"/>
              <a:ea typeface="+mj-ea"/>
            </a:endParaRPr>
          </a:p>
          <a:p>
            <a:r>
              <a:rPr lang="zh-CN" altLang="en-US" sz="2400" dirty="0">
                <a:latin typeface="+mj-lt"/>
                <a:ea typeface="+mj-ea"/>
              </a:rPr>
              <a:t>预剪枝要对划分前后的泛化性能进行估计，决定是否应该进行这个划分</a:t>
            </a:r>
            <a:endParaRPr lang="zh-CN" altLang="en-US" sz="2400" dirty="0">
              <a:solidFill>
                <a:srgbClr val="000000"/>
              </a:solidFill>
              <a:latin typeface="微软雅黑" panose="020B0503020204020204" charset="-122"/>
            </a:endParaRPr>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73" b="68471"/>
          <a:stretch>
            <a:fillRect/>
          </a:stretch>
        </p:blipFill>
        <p:spPr bwMode="auto">
          <a:xfrm>
            <a:off x="3243931" y="4261414"/>
            <a:ext cx="5536461" cy="1399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6660232" y="1381094"/>
            <a:ext cx="504056" cy="24482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a:stCxn id="8" idx="2"/>
            <a:endCxn id="7" idx="0"/>
          </p:cNvCxnSpPr>
          <p:nvPr/>
        </p:nvCxnSpPr>
        <p:spPr>
          <a:xfrm flipH="1">
            <a:off x="6012162" y="3829366"/>
            <a:ext cx="900098" cy="4320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分类</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Text Box 9"/>
          <p:cNvSpPr txBox="1">
            <a:spLocks noChangeArrowheads="1"/>
          </p:cNvSpPr>
          <p:nvPr/>
        </p:nvSpPr>
        <p:spPr bwMode="auto">
          <a:xfrm>
            <a:off x="246958" y="1628800"/>
            <a:ext cx="8650084" cy="1938992"/>
          </a:xfrm>
          <a:prstGeom prst="rect">
            <a:avLst/>
          </a:prstGeom>
          <a:noFill/>
          <a:ln>
            <a:noFill/>
          </a:ln>
          <a:effectLst/>
        </p:spPr>
        <p:txBody>
          <a:bodyPr wrap="square">
            <a:spAutoFit/>
          </a:bodyPr>
          <a:lstStyle/>
          <a:p>
            <a:r>
              <a:rPr lang="zh-CN" altLang="en-US" sz="2400" dirty="0">
                <a:latin typeface="+mj-ea"/>
                <a:ea typeface="+mj-ea"/>
              </a:rPr>
              <a:t>         </a:t>
            </a:r>
            <a:r>
              <a:rPr lang="en-US" altLang="zh-CN" sz="2400" dirty="0">
                <a:latin typeface="+mj-ea"/>
                <a:ea typeface="+mj-ea"/>
              </a:rPr>
              <a:t>1</a:t>
            </a:r>
            <a:r>
              <a:rPr lang="zh-CN" altLang="en-US" sz="2400" dirty="0">
                <a:latin typeface="+mj-ea"/>
                <a:ea typeface="+mj-ea"/>
              </a:rPr>
              <a:t>、</a:t>
            </a:r>
            <a:r>
              <a:rPr lang="zh-CN" altLang="en-US" sz="2400" b="1" dirty="0">
                <a:solidFill>
                  <a:srgbClr val="00B050"/>
                </a:solidFill>
                <a:latin typeface="+mj-ea"/>
                <a:ea typeface="+mj-ea"/>
              </a:rPr>
              <a:t>模型构建</a:t>
            </a:r>
            <a:r>
              <a:rPr lang="zh-CN" altLang="en-US" sz="2400" dirty="0">
                <a:latin typeface="+mj-ea"/>
                <a:ea typeface="+mj-ea"/>
              </a:rPr>
              <a:t>（归纳）</a:t>
            </a:r>
            <a:endParaRPr lang="zh-CN" altLang="en-US" sz="2400" dirty="0">
              <a:latin typeface="+mj-ea"/>
              <a:ea typeface="+mj-ea"/>
            </a:endParaRPr>
          </a:p>
          <a:p>
            <a:r>
              <a:rPr lang="zh-CN" altLang="en-US" sz="2400" dirty="0">
                <a:latin typeface="+mj-ea"/>
                <a:ea typeface="+mj-ea"/>
              </a:rPr>
              <a:t>         通过对训练集合的归纳，建立分类模型。</a:t>
            </a:r>
            <a:endParaRPr lang="zh-CN" altLang="en-US" sz="2400" dirty="0">
              <a:latin typeface="+mj-ea"/>
              <a:ea typeface="+mj-ea"/>
            </a:endParaRPr>
          </a:p>
          <a:p>
            <a:endParaRPr lang="zh-CN" altLang="en-US" sz="2400" dirty="0">
              <a:latin typeface="+mj-ea"/>
              <a:ea typeface="+mj-ea"/>
            </a:endParaRPr>
          </a:p>
          <a:p>
            <a:r>
              <a:rPr lang="zh-CN" altLang="en-US" sz="2400" dirty="0">
                <a:latin typeface="+mj-ea"/>
                <a:ea typeface="+mj-ea"/>
              </a:rPr>
              <a:t>         </a:t>
            </a:r>
            <a:r>
              <a:rPr lang="en-US" altLang="zh-CN" sz="2400" dirty="0">
                <a:latin typeface="+mj-ea"/>
                <a:ea typeface="+mj-ea"/>
              </a:rPr>
              <a:t>2</a:t>
            </a:r>
            <a:r>
              <a:rPr lang="zh-CN" altLang="en-US" sz="2400" dirty="0">
                <a:latin typeface="+mj-ea"/>
                <a:ea typeface="+mj-ea"/>
              </a:rPr>
              <a:t>、</a:t>
            </a:r>
            <a:r>
              <a:rPr lang="zh-CN" altLang="en-US" sz="2400" b="1" dirty="0">
                <a:solidFill>
                  <a:srgbClr val="00B050"/>
                </a:solidFill>
                <a:latin typeface="+mj-ea"/>
                <a:ea typeface="+mj-ea"/>
              </a:rPr>
              <a:t>预测应用</a:t>
            </a:r>
            <a:r>
              <a:rPr lang="zh-CN" altLang="en-US" sz="2400" dirty="0">
                <a:latin typeface="+mj-ea"/>
                <a:ea typeface="+mj-ea"/>
              </a:rPr>
              <a:t>（推论）</a:t>
            </a:r>
            <a:endParaRPr lang="zh-CN" altLang="en-US" sz="2400" dirty="0">
              <a:latin typeface="+mj-ea"/>
              <a:ea typeface="+mj-ea"/>
            </a:endParaRPr>
          </a:p>
          <a:p>
            <a:r>
              <a:rPr lang="zh-CN" altLang="en-US" sz="2400" dirty="0">
                <a:latin typeface="+mj-ea"/>
                <a:ea typeface="+mj-ea"/>
              </a:rPr>
              <a:t>         根据建立的分类模型，对测试集合进行测试。</a:t>
            </a:r>
            <a:endParaRPr lang="zh-CN" altLang="en-US" sz="2400" dirty="0">
              <a:latin typeface="+mj-ea"/>
              <a:ea typeface="+mj-ea"/>
            </a:endParaRPr>
          </a:p>
        </p:txBody>
      </p:sp>
      <p:sp>
        <p:nvSpPr>
          <p:cNvPr id="6" name="Content Placeholder 2"/>
          <p:cNvSpPr txBox="1"/>
          <p:nvPr/>
        </p:nvSpPr>
        <p:spPr bwMode="auto">
          <a:xfrm>
            <a:off x="572310" y="1052736"/>
            <a:ext cx="8481876" cy="648072"/>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ea"/>
                <a:ea typeface="+mj-ea"/>
              </a:rPr>
              <a:t>决策树的分类问题一般包括两个步骤：</a:t>
            </a:r>
            <a:endParaRPr lang="zh-CN" altLang="en-US" sz="2400" dirty="0">
              <a:latin typeface="+mj-ea"/>
              <a:ea typeface="+mj-ea"/>
            </a:endParaRPr>
          </a:p>
          <a:p>
            <a:endParaRPr lang="en-US" altLang="zh-CN" sz="2400" dirty="0">
              <a:latin typeface="+mj-ea"/>
              <a:ea typeface="+mj-ea"/>
            </a:endParaRPr>
          </a:p>
        </p:txBody>
      </p:sp>
      <p:graphicFrame>
        <p:nvGraphicFramePr>
          <p:cNvPr id="24" name="Group 49"/>
          <p:cNvGraphicFramePr>
            <a:graphicFrameLocks noGrp="1"/>
          </p:cNvGraphicFramePr>
          <p:nvPr/>
        </p:nvGraphicFramePr>
        <p:xfrm>
          <a:off x="488804" y="4335223"/>
          <a:ext cx="2858840" cy="1828800"/>
        </p:xfrm>
        <a:graphic>
          <a:graphicData uri="http://schemas.openxmlformats.org/drawingml/2006/table">
            <a:tbl>
              <a:tblPr/>
              <a:tblGrid>
                <a:gridCol w="571559"/>
                <a:gridCol w="571559"/>
                <a:gridCol w="572604"/>
                <a:gridCol w="571559"/>
                <a:gridCol w="571559"/>
              </a:tblGrid>
              <a:tr h="317376">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TID</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A1</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A2</a:t>
                      </a:r>
                      <a:endPar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A3</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类</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7376">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100</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7376">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125</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7376">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400</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7376">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415</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5" name="Text Box 97"/>
          <p:cNvSpPr txBox="1">
            <a:spLocks noChangeArrowheads="1"/>
          </p:cNvSpPr>
          <p:nvPr/>
        </p:nvSpPr>
        <p:spPr bwMode="auto">
          <a:xfrm>
            <a:off x="372179" y="3818591"/>
            <a:ext cx="3232150" cy="457200"/>
          </a:xfrm>
          <a:prstGeom prst="rect">
            <a:avLst/>
          </a:prstGeom>
          <a:noFill/>
          <a:ln>
            <a:noFill/>
          </a:ln>
          <a:effectLst/>
        </p:spPr>
        <p:txBody>
          <a:bodyPr wrap="none">
            <a:spAutoFit/>
          </a:bodyPr>
          <a:lstStyle/>
          <a:p>
            <a:r>
              <a:rPr lang="zh-CN" altLang="en-US" sz="2400" dirty="0">
                <a:latin typeface="+mj-ea"/>
                <a:ea typeface="+mj-ea"/>
              </a:rPr>
              <a:t>训练集（类标号已知）</a:t>
            </a:r>
            <a:endParaRPr lang="zh-CN" altLang="en-US" sz="2400" dirty="0">
              <a:latin typeface="+mj-ea"/>
              <a:ea typeface="+mj-ea"/>
            </a:endParaRPr>
          </a:p>
        </p:txBody>
      </p:sp>
      <p:graphicFrame>
        <p:nvGraphicFramePr>
          <p:cNvPr id="26" name="Group 59"/>
          <p:cNvGraphicFramePr>
            <a:graphicFrameLocks noGrp="1"/>
          </p:cNvGraphicFramePr>
          <p:nvPr/>
        </p:nvGraphicFramePr>
        <p:xfrm>
          <a:off x="5521009" y="4343112"/>
          <a:ext cx="2999831" cy="1828800"/>
        </p:xfrm>
        <a:graphic>
          <a:graphicData uri="http://schemas.openxmlformats.org/drawingml/2006/table">
            <a:tbl>
              <a:tblPr/>
              <a:tblGrid>
                <a:gridCol w="599747"/>
                <a:gridCol w="599747"/>
                <a:gridCol w="600843"/>
                <a:gridCol w="599747"/>
                <a:gridCol w="599747"/>
              </a:tblGrid>
              <a:tr h="35393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TID</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A1</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A2</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A3</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类</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393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100</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393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125</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393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400</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3938">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415</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endPar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7" name="Text Box 98"/>
          <p:cNvSpPr txBox="1">
            <a:spLocks noChangeArrowheads="1"/>
          </p:cNvSpPr>
          <p:nvPr/>
        </p:nvSpPr>
        <p:spPr bwMode="auto">
          <a:xfrm>
            <a:off x="5486962" y="3821867"/>
            <a:ext cx="3232150" cy="457200"/>
          </a:xfrm>
          <a:prstGeom prst="rect">
            <a:avLst/>
          </a:prstGeom>
          <a:noFill/>
          <a:ln>
            <a:noFill/>
          </a:ln>
          <a:effectLst/>
        </p:spPr>
        <p:txBody>
          <a:bodyPr wrap="none">
            <a:spAutoFit/>
          </a:bodyPr>
          <a:lstStyle/>
          <a:p>
            <a:r>
              <a:rPr lang="zh-CN" altLang="en-US" sz="2400" dirty="0">
                <a:latin typeface="+mj-ea"/>
                <a:ea typeface="+mj-ea"/>
              </a:rPr>
              <a:t>检验集（类标号未知）</a:t>
            </a:r>
            <a:endParaRPr lang="zh-CN" altLang="en-US" sz="2400" dirty="0">
              <a:latin typeface="+mj-ea"/>
              <a:ea typeface="+mj-ea"/>
            </a:endParaRPr>
          </a:p>
        </p:txBody>
      </p:sp>
      <p:sp>
        <p:nvSpPr>
          <p:cNvPr id="28" name="Rectangle 54"/>
          <p:cNvSpPr>
            <a:spLocks noChangeArrowheads="1"/>
          </p:cNvSpPr>
          <p:nvPr/>
        </p:nvSpPr>
        <p:spPr bwMode="auto">
          <a:xfrm>
            <a:off x="4145928" y="4772048"/>
            <a:ext cx="865188" cy="647700"/>
          </a:xfrm>
          <a:prstGeom prst="rect">
            <a:avLst/>
          </a:prstGeom>
          <a:solidFill>
            <a:srgbClr val="CC0099"/>
          </a:solidFill>
          <a:ln w="9525">
            <a:solidFill>
              <a:schemeClr val="tx1"/>
            </a:solidFill>
            <a:miter lim="800000"/>
          </a:ln>
          <a:effectLst/>
        </p:spPr>
        <p:txBody>
          <a:bodyPr wrap="none" anchor="ctr"/>
          <a:lstStyle/>
          <a:p>
            <a:endParaRPr lang="zh-CN" altLang="en-US" sz="2400"/>
          </a:p>
        </p:txBody>
      </p:sp>
      <p:sp>
        <p:nvSpPr>
          <p:cNvPr id="29" name="Rectangle 55"/>
          <p:cNvSpPr>
            <a:spLocks noChangeArrowheads="1"/>
          </p:cNvSpPr>
          <p:nvPr/>
        </p:nvSpPr>
        <p:spPr bwMode="auto">
          <a:xfrm>
            <a:off x="4003053" y="4843486"/>
            <a:ext cx="865188" cy="647700"/>
          </a:xfrm>
          <a:prstGeom prst="rect">
            <a:avLst/>
          </a:prstGeom>
          <a:solidFill>
            <a:srgbClr val="CC0099"/>
          </a:solidFill>
          <a:ln w="9525">
            <a:solidFill>
              <a:schemeClr val="tx1"/>
            </a:solidFill>
            <a:miter lim="800000"/>
          </a:ln>
          <a:effectLst/>
        </p:spPr>
        <p:txBody>
          <a:bodyPr wrap="none" anchor="ctr"/>
          <a:lstStyle/>
          <a:p>
            <a:endParaRPr lang="zh-CN" altLang="en-US" sz="2400"/>
          </a:p>
        </p:txBody>
      </p:sp>
      <p:sp>
        <p:nvSpPr>
          <p:cNvPr id="30" name="Rectangle 56"/>
          <p:cNvSpPr>
            <a:spLocks noChangeArrowheads="1"/>
          </p:cNvSpPr>
          <p:nvPr/>
        </p:nvSpPr>
        <p:spPr bwMode="auto">
          <a:xfrm>
            <a:off x="3857003" y="4916511"/>
            <a:ext cx="865188" cy="647700"/>
          </a:xfrm>
          <a:prstGeom prst="rect">
            <a:avLst/>
          </a:prstGeom>
          <a:solidFill>
            <a:srgbClr val="CC0099"/>
          </a:solidFill>
          <a:ln w="9525">
            <a:solidFill>
              <a:schemeClr val="tx1"/>
            </a:solidFill>
            <a:miter lim="800000"/>
          </a:ln>
          <a:effectLst/>
        </p:spPr>
        <p:txBody>
          <a:bodyPr wrap="none" anchor="ctr"/>
          <a:lstStyle/>
          <a:p>
            <a:pPr algn="ctr"/>
            <a:r>
              <a:rPr lang="zh-CN" altLang="en-US" sz="2400" dirty="0">
                <a:solidFill>
                  <a:schemeClr val="bg1"/>
                </a:solidFill>
              </a:rPr>
              <a:t>模型</a:t>
            </a:r>
            <a:endParaRPr lang="zh-CN" altLang="en-US" sz="2400" dirty="0">
              <a:solidFill>
                <a:schemeClr val="bg1"/>
              </a:solidFill>
            </a:endParaRPr>
          </a:p>
        </p:txBody>
      </p:sp>
      <p:sp>
        <p:nvSpPr>
          <p:cNvPr id="31" name="Line 102"/>
          <p:cNvSpPr>
            <a:spLocks noChangeShapeType="1"/>
          </p:cNvSpPr>
          <p:nvPr/>
        </p:nvSpPr>
        <p:spPr bwMode="auto">
          <a:xfrm>
            <a:off x="3384479" y="4483124"/>
            <a:ext cx="865188" cy="217486"/>
          </a:xfrm>
          <a:prstGeom prst="line">
            <a:avLst/>
          </a:prstGeom>
          <a:noFill/>
          <a:ln w="9525">
            <a:solidFill>
              <a:schemeClr val="tx1"/>
            </a:solidFill>
            <a:round/>
            <a:tailEnd type="triangle" w="med" len="med"/>
          </a:ln>
          <a:effectLst/>
        </p:spPr>
        <p:txBody>
          <a:bodyPr/>
          <a:lstStyle/>
          <a:p>
            <a:endParaRPr lang="zh-CN" altLang="en-US" sz="2400"/>
          </a:p>
        </p:txBody>
      </p:sp>
      <p:sp>
        <p:nvSpPr>
          <p:cNvPr id="32" name="Text Box 104"/>
          <p:cNvSpPr txBox="1">
            <a:spLocks noChangeArrowheads="1"/>
          </p:cNvSpPr>
          <p:nvPr/>
        </p:nvSpPr>
        <p:spPr bwMode="auto">
          <a:xfrm>
            <a:off x="3507642" y="4121709"/>
            <a:ext cx="793750" cy="457200"/>
          </a:xfrm>
          <a:prstGeom prst="rect">
            <a:avLst/>
          </a:prstGeom>
          <a:noFill/>
          <a:ln>
            <a:noFill/>
          </a:ln>
          <a:effectLst/>
        </p:spPr>
        <p:txBody>
          <a:bodyPr wrap="none">
            <a:spAutoFit/>
          </a:bodyPr>
          <a:lstStyle/>
          <a:p>
            <a:r>
              <a:rPr lang="zh-CN" altLang="en-US" sz="2400" dirty="0">
                <a:latin typeface="+mj-ea"/>
                <a:ea typeface="+mj-ea"/>
              </a:rPr>
              <a:t>归纳</a:t>
            </a:r>
            <a:endParaRPr lang="zh-CN" altLang="en-US" sz="2400" dirty="0">
              <a:latin typeface="+mj-ea"/>
              <a:ea typeface="+mj-ea"/>
            </a:endParaRPr>
          </a:p>
        </p:txBody>
      </p:sp>
      <p:sp>
        <p:nvSpPr>
          <p:cNvPr id="33" name="Line 103"/>
          <p:cNvSpPr>
            <a:spLocks noChangeShapeType="1"/>
          </p:cNvSpPr>
          <p:nvPr/>
        </p:nvSpPr>
        <p:spPr bwMode="auto">
          <a:xfrm>
            <a:off x="4355976" y="5591798"/>
            <a:ext cx="1130986" cy="404833"/>
          </a:xfrm>
          <a:prstGeom prst="line">
            <a:avLst/>
          </a:prstGeom>
          <a:noFill/>
          <a:ln w="9525">
            <a:solidFill>
              <a:schemeClr val="tx1"/>
            </a:solidFill>
            <a:round/>
            <a:tailEnd type="triangle" w="med" len="med"/>
          </a:ln>
          <a:effectLst/>
        </p:spPr>
        <p:txBody>
          <a:bodyPr/>
          <a:lstStyle/>
          <a:p>
            <a:endParaRPr lang="zh-CN" altLang="en-US" sz="2400"/>
          </a:p>
        </p:txBody>
      </p:sp>
      <p:sp>
        <p:nvSpPr>
          <p:cNvPr id="34" name="Text Box 105"/>
          <p:cNvSpPr txBox="1">
            <a:spLocks noChangeArrowheads="1"/>
          </p:cNvSpPr>
          <p:nvPr/>
        </p:nvSpPr>
        <p:spPr bwMode="auto">
          <a:xfrm>
            <a:off x="4416373" y="5780112"/>
            <a:ext cx="793750" cy="457200"/>
          </a:xfrm>
          <a:prstGeom prst="rect">
            <a:avLst/>
          </a:prstGeom>
          <a:noFill/>
          <a:ln>
            <a:noFill/>
          </a:ln>
          <a:effectLst/>
        </p:spPr>
        <p:txBody>
          <a:bodyPr wrap="none">
            <a:spAutoFit/>
          </a:bodyPr>
          <a:lstStyle/>
          <a:p>
            <a:r>
              <a:rPr lang="zh-CN" altLang="en-US" sz="2400" dirty="0">
                <a:latin typeface="+mj-ea"/>
                <a:ea typeface="+mj-ea"/>
              </a:rPr>
              <a:t>推论</a:t>
            </a:r>
            <a:endParaRPr lang="zh-CN" altLang="en-US" sz="2400" dirty="0">
              <a:latin typeface="+mj-ea"/>
              <a:ea typeface="+mj-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solidFill>
                  <a:srgbClr val="000000"/>
                </a:solidFill>
                <a:latin typeface="微软雅黑" panose="020B0503020204020204" charset="-122"/>
              </a:rPr>
              <a:t>预剪枝</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pic>
        <p:nvPicPr>
          <p:cNvPr id="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51068" y="116632"/>
            <a:ext cx="6980237"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3777972"/>
            <a:ext cx="5976664" cy="2831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449102" y="1376844"/>
            <a:ext cx="1584176" cy="784830"/>
          </a:xfrm>
          <a:prstGeom prst="rect">
            <a:avLst/>
          </a:prstGeom>
        </p:spPr>
        <p:txBody>
          <a:bodyPr wrap="square">
            <a:spAutoFit/>
          </a:bodyPr>
          <a:lstStyle/>
          <a:p>
            <a:pPr>
              <a:lnSpc>
                <a:spcPts val="2685"/>
              </a:lnSpc>
              <a:tabLst>
                <a:tab pos="5257800" algn="l"/>
              </a:tabLst>
              <a:defRPr/>
            </a:pPr>
            <a:r>
              <a:rPr lang="zh-CN" altLang="en-US" sz="2400" dirty="0">
                <a:solidFill>
                  <a:srgbClr val="000000"/>
                </a:solidFill>
                <a:latin typeface="微软雅黑" panose="020B0503020204020204" charset="-122"/>
                <a:ea typeface="宋体" panose="02010600030101010101" pitchFamily="2" charset="-122"/>
              </a:rPr>
              <a:t>预剪枝</a:t>
            </a:r>
            <a:r>
              <a:rPr lang="en-US" altLang="zh-CN" sz="2400" dirty="0">
                <a:solidFill>
                  <a:srgbClr val="000000"/>
                </a:solidFill>
                <a:latin typeface="微软雅黑" panose="020B0503020204020204" charset="-122"/>
                <a:ea typeface="宋体" panose="02010600030101010101" pitchFamily="2" charset="-122"/>
              </a:rPr>
              <a:t>—</a:t>
            </a:r>
            <a:r>
              <a:rPr lang="zh-CN" altLang="en-US" sz="2400" dirty="0">
                <a:solidFill>
                  <a:srgbClr val="0000FF"/>
                </a:solidFill>
                <a:latin typeface="微软雅黑" panose="020B0503020204020204" charset="-122"/>
                <a:ea typeface="宋体" panose="02010600030101010101" pitchFamily="2" charset="-122"/>
              </a:rPr>
              <a:t>不划分</a:t>
            </a:r>
            <a:endParaRPr lang="zh-CN" altLang="en-US" sz="2400" dirty="0">
              <a:solidFill>
                <a:srgbClr val="0000FF"/>
              </a:solidFill>
              <a:latin typeface="微软雅黑" panose="020B0503020204020204" charset="-122"/>
              <a:ea typeface="宋体" panose="02010600030101010101" pitchFamily="2" charset="-122"/>
            </a:endParaRPr>
          </a:p>
        </p:txBody>
      </p:sp>
      <p:sp>
        <p:nvSpPr>
          <p:cNvPr id="7" name="矩形 6"/>
          <p:cNvSpPr/>
          <p:nvPr/>
        </p:nvSpPr>
        <p:spPr>
          <a:xfrm>
            <a:off x="178279" y="4365104"/>
            <a:ext cx="3032348" cy="1041311"/>
          </a:xfrm>
          <a:prstGeom prst="rect">
            <a:avLst/>
          </a:prstGeom>
        </p:spPr>
        <p:txBody>
          <a:bodyPr wrap="square">
            <a:spAutoFit/>
          </a:bodyPr>
          <a:lstStyle/>
          <a:p>
            <a:pPr>
              <a:lnSpc>
                <a:spcPts val="1800"/>
              </a:lnSpc>
              <a:tabLst>
                <a:tab pos="1866900" algn="l"/>
              </a:tabLst>
              <a:defRPr/>
            </a:pPr>
            <a:r>
              <a:rPr lang="zh-CN" altLang="en-US" sz="2400" dirty="0">
                <a:solidFill>
                  <a:srgbClr val="FF0000"/>
                </a:solidFill>
                <a:latin typeface="微软雅黑" panose="020B0503020204020204" charset="-122"/>
                <a:ea typeface="宋体" panose="02010600030101010101" pitchFamily="2" charset="-122"/>
              </a:rPr>
              <a:t>验证集精度</a:t>
            </a:r>
            <a:endParaRPr lang="zh-CN" altLang="en-US" sz="2400" dirty="0">
              <a:solidFill>
                <a:srgbClr val="FF0000"/>
              </a:solidFill>
              <a:latin typeface="微软雅黑" panose="020B0503020204020204" charset="-122"/>
              <a:ea typeface="宋体" panose="02010600030101010101" pitchFamily="2" charset="-122"/>
            </a:endParaRPr>
          </a:p>
          <a:p>
            <a:pPr>
              <a:lnSpc>
                <a:spcPts val="2765"/>
              </a:lnSpc>
              <a:tabLst>
                <a:tab pos="1866900" algn="l"/>
              </a:tabLst>
              <a:defRPr/>
            </a:pPr>
            <a:r>
              <a:rPr lang="zh-CN" altLang="en-US" sz="2400" dirty="0">
                <a:solidFill>
                  <a:srgbClr val="FF0000"/>
                </a:solidFill>
                <a:latin typeface="微软雅黑" panose="020B0503020204020204" charset="-122"/>
                <a:ea typeface="宋体" panose="02010600030101010101" pitchFamily="2" charset="-122"/>
              </a:rPr>
              <a:t>“脐部</a:t>
            </a:r>
            <a:r>
              <a:rPr lang="en-US" altLang="zh-CN" sz="2400" dirty="0">
                <a:solidFill>
                  <a:srgbClr val="FF0000"/>
                </a:solidFill>
                <a:latin typeface="微软雅黑" panose="020B0503020204020204" charset="-122"/>
                <a:ea typeface="宋体" panose="02010600030101010101" pitchFamily="2" charset="-122"/>
              </a:rPr>
              <a:t>=?” </a:t>
            </a:r>
            <a:r>
              <a:rPr lang="zh-CN" altLang="en-US" sz="2400" dirty="0">
                <a:solidFill>
                  <a:srgbClr val="FF0000"/>
                </a:solidFill>
                <a:latin typeface="微软雅黑" panose="020B0503020204020204" charset="-122"/>
                <a:ea typeface="宋体" panose="02010600030101010101" pitchFamily="2" charset="-122"/>
              </a:rPr>
              <a:t>划分前</a:t>
            </a:r>
            <a:r>
              <a:rPr lang="en-US" altLang="zh-CN" sz="2400" dirty="0">
                <a:solidFill>
                  <a:srgbClr val="FF0000"/>
                </a:solidFill>
                <a:latin typeface="微软雅黑" panose="020B0503020204020204" charset="-122"/>
                <a:ea typeface="宋体" panose="02010600030101010101" pitchFamily="2" charset="-122"/>
              </a:rPr>
              <a:t>: </a:t>
            </a:r>
            <a:r>
              <a:rPr lang="zh-CN" altLang="en-US" sz="2400" dirty="0">
                <a:solidFill>
                  <a:srgbClr val="0000FF"/>
                </a:solidFill>
                <a:latin typeface="微软雅黑" panose="020B0503020204020204" charset="-122"/>
                <a:ea typeface="宋体" panose="02010600030101010101" pitchFamily="2" charset="-122"/>
              </a:rPr>
              <a:t>３</a:t>
            </a:r>
            <a:r>
              <a:rPr lang="zh-CN" altLang="en-US" sz="2400" dirty="0">
                <a:solidFill>
                  <a:srgbClr val="FF0000"/>
                </a:solidFill>
                <a:latin typeface="微软雅黑" panose="020B0503020204020204" charset="-122"/>
                <a:ea typeface="宋体" panose="02010600030101010101" pitchFamily="2" charset="-122"/>
              </a:rPr>
              <a:t>／７＝</a:t>
            </a:r>
            <a:r>
              <a:rPr lang="en-US" altLang="zh-CN" sz="2400" dirty="0">
                <a:solidFill>
                  <a:srgbClr val="FF0000"/>
                </a:solidFill>
                <a:latin typeface="微软雅黑" panose="020B0503020204020204" charset="-122"/>
                <a:ea typeface="宋体" panose="02010600030101010101" pitchFamily="2" charset="-122"/>
              </a:rPr>
              <a:t>42.9%</a:t>
            </a:r>
            <a:endParaRPr lang="zh-CN" altLang="en-US" sz="2400" dirty="0">
              <a:solidFill>
                <a:srgbClr val="FF0000"/>
              </a:solidFill>
              <a:latin typeface="微软雅黑" panose="020B0503020204020204" charset="-122"/>
              <a:ea typeface="宋体" panose="02010600030101010101" pitchFamily="2" charset="-122"/>
            </a:endParaRPr>
          </a:p>
        </p:txBody>
      </p:sp>
      <p:sp>
        <p:nvSpPr>
          <p:cNvPr id="8" name="Content Placeholder 2"/>
          <p:cNvSpPr txBox="1"/>
          <p:nvPr/>
        </p:nvSpPr>
        <p:spPr bwMode="auto">
          <a:xfrm>
            <a:off x="-403411" y="2105482"/>
            <a:ext cx="2436689" cy="1516350"/>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pPr lvl="1" algn="just"/>
            <a:r>
              <a:rPr lang="zh-CN" altLang="en-US" sz="1800" dirty="0">
                <a:latin typeface="+mj-lt"/>
                <a:ea typeface="+mj-ea"/>
              </a:rPr>
              <a:t>当前结点为叶结点，类别标记记为占比最多的类别</a:t>
            </a:r>
            <a:endParaRPr lang="zh-CN" altLang="en-US" sz="1800" dirty="0">
              <a:latin typeface="+mj-lt"/>
              <a:ea typeface="+mj-ea"/>
            </a:endParaRPr>
          </a:p>
          <a:p>
            <a:pPr marL="0" marR="0" lvl="0" indent="0" defTabSz="914400" eaLnBrk="1" fontAlgn="auto" latinLnBrk="0" hangingPunct="1">
              <a:lnSpc>
                <a:spcPts val="1000"/>
              </a:lnSpc>
              <a:buClrTx/>
              <a:buSzTx/>
              <a:buNone/>
              <a:tabLst>
                <a:tab pos="381000" algn="l"/>
                <a:tab pos="838200" algn="l"/>
              </a:tabLst>
              <a:defRPr/>
            </a:pPr>
            <a:endParaRPr lang="zh-CN" altLang="en-US" sz="1800" dirty="0">
              <a:solidFill>
                <a:srgbClr val="000000"/>
              </a:solidFill>
              <a:latin typeface="微软雅黑" panose="020B050302020402020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矩形 4"/>
          <p:cNvSpPr/>
          <p:nvPr/>
        </p:nvSpPr>
        <p:spPr>
          <a:xfrm>
            <a:off x="268004" y="1409781"/>
            <a:ext cx="1492416" cy="784830"/>
          </a:xfrm>
          <a:prstGeom prst="rect">
            <a:avLst/>
          </a:prstGeom>
        </p:spPr>
        <p:txBody>
          <a:bodyPr wrap="square">
            <a:spAutoFit/>
          </a:bodyPr>
          <a:lstStyle/>
          <a:p>
            <a:pPr lvl="0">
              <a:lnSpc>
                <a:spcPts val="2685"/>
              </a:lnSpc>
              <a:tabLst>
                <a:tab pos="5257800" algn="l"/>
              </a:tabLst>
              <a:defRPr/>
            </a:pPr>
            <a:r>
              <a:rPr lang="zh-CN" altLang="en-US" sz="2400" dirty="0">
                <a:solidFill>
                  <a:srgbClr val="000000"/>
                </a:solidFill>
                <a:latin typeface="微软雅黑" panose="020B0503020204020204" charset="-122"/>
              </a:rPr>
              <a:t>预剪枝</a:t>
            </a:r>
            <a:r>
              <a:rPr lang="en-US" altLang="zh-CN" sz="2400" dirty="0">
                <a:solidFill>
                  <a:srgbClr val="000000"/>
                </a:solidFill>
                <a:latin typeface="微软雅黑" panose="020B0503020204020204" charset="-122"/>
              </a:rPr>
              <a:t>—</a:t>
            </a:r>
            <a:r>
              <a:rPr lang="zh-CN" altLang="en-US" sz="2400" dirty="0">
                <a:solidFill>
                  <a:srgbClr val="0000FF"/>
                </a:solidFill>
                <a:latin typeface="微软雅黑" panose="020B0503020204020204" charset="-122"/>
              </a:rPr>
              <a:t>划分后</a:t>
            </a:r>
            <a:endParaRPr lang="zh-CN" altLang="en-US" sz="2400" dirty="0">
              <a:solidFill>
                <a:srgbClr val="0000FF"/>
              </a:solidFill>
              <a:latin typeface="微软雅黑" panose="020B0503020204020204" charset="-122"/>
            </a:endParaRPr>
          </a:p>
        </p:txBody>
      </p:sp>
      <p:sp>
        <p:nvSpPr>
          <p:cNvPr id="6" name="矩形 5"/>
          <p:cNvSpPr/>
          <p:nvPr/>
        </p:nvSpPr>
        <p:spPr>
          <a:xfrm>
            <a:off x="299491" y="3684154"/>
            <a:ext cx="6845561" cy="644407"/>
          </a:xfrm>
          <a:prstGeom prst="rect">
            <a:avLst/>
          </a:prstGeom>
        </p:spPr>
        <p:txBody>
          <a:bodyPr wrap="square">
            <a:spAutoFit/>
          </a:bodyPr>
          <a:lstStyle/>
          <a:p>
            <a:pPr lvl="0">
              <a:lnSpc>
                <a:spcPts val="1800"/>
              </a:lnSpc>
              <a:tabLst>
                <a:tab pos="1866900" algn="l"/>
              </a:tabLst>
              <a:defRPr/>
            </a:pPr>
            <a:r>
              <a:rPr lang="zh-CN" altLang="en-US" dirty="0">
                <a:solidFill>
                  <a:srgbClr val="FF0000"/>
                </a:solidFill>
                <a:latin typeface="微软雅黑" panose="020B0503020204020204" charset="-122"/>
              </a:rPr>
              <a:t>验证集精度</a:t>
            </a:r>
            <a:endParaRPr lang="zh-CN" altLang="en-US" dirty="0">
              <a:solidFill>
                <a:srgbClr val="FF0000"/>
              </a:solidFill>
              <a:latin typeface="微软雅黑" panose="020B0503020204020204" charset="-122"/>
            </a:endParaRPr>
          </a:p>
          <a:p>
            <a:pPr lvl="0">
              <a:lnSpc>
                <a:spcPts val="2765"/>
              </a:lnSpc>
              <a:tabLst>
                <a:tab pos="1866900" algn="l"/>
              </a:tabLst>
              <a:defRPr/>
            </a:pPr>
            <a:r>
              <a:rPr lang="zh-CN" altLang="en-US" dirty="0">
                <a:solidFill>
                  <a:srgbClr val="FF0000"/>
                </a:solidFill>
                <a:latin typeface="微软雅黑" panose="020B0503020204020204" charset="-122"/>
              </a:rPr>
              <a:t>“脐部</a:t>
            </a:r>
            <a:r>
              <a:rPr lang="en-US" altLang="zh-CN" dirty="0">
                <a:solidFill>
                  <a:srgbClr val="FF0000"/>
                </a:solidFill>
                <a:latin typeface="微软雅黑" panose="020B0503020204020204" charset="-122"/>
              </a:rPr>
              <a:t>=?”</a:t>
            </a:r>
            <a:r>
              <a:rPr lang="zh-CN" altLang="en-US" dirty="0">
                <a:solidFill>
                  <a:srgbClr val="FF0000"/>
                </a:solidFill>
                <a:latin typeface="+mj-lt"/>
              </a:rPr>
              <a:t>划分前</a:t>
            </a:r>
            <a:r>
              <a:rPr lang="en-US" altLang="zh-CN" dirty="0">
                <a:solidFill>
                  <a:srgbClr val="FF0000"/>
                </a:solidFill>
                <a:latin typeface="+mj-lt"/>
              </a:rPr>
              <a:t>: </a:t>
            </a:r>
            <a:r>
              <a:rPr lang="zh-CN" altLang="en-US" dirty="0">
                <a:solidFill>
                  <a:srgbClr val="0000FF"/>
                </a:solidFill>
                <a:latin typeface="+mj-lt"/>
              </a:rPr>
              <a:t>３</a:t>
            </a:r>
            <a:r>
              <a:rPr lang="zh-CN" altLang="en-US" dirty="0">
                <a:solidFill>
                  <a:srgbClr val="FF0000"/>
                </a:solidFill>
                <a:latin typeface="+mj-lt"/>
              </a:rPr>
              <a:t>／７＝</a:t>
            </a:r>
            <a:r>
              <a:rPr lang="en-US" altLang="zh-CN" dirty="0">
                <a:solidFill>
                  <a:srgbClr val="FF0000"/>
                </a:solidFill>
                <a:latin typeface="+mj-lt"/>
              </a:rPr>
              <a:t>42.9%</a:t>
            </a:r>
            <a:r>
              <a:rPr lang="zh-CN" altLang="en-US" dirty="0">
                <a:solidFill>
                  <a:srgbClr val="FF0000"/>
                </a:solidFill>
                <a:latin typeface="+mj-lt"/>
              </a:rPr>
              <a:t>；划分前</a:t>
            </a:r>
            <a:r>
              <a:rPr lang="en-US" altLang="zh-CN" dirty="0">
                <a:solidFill>
                  <a:srgbClr val="FF0000"/>
                </a:solidFill>
                <a:latin typeface="+mj-lt"/>
              </a:rPr>
              <a:t>: </a:t>
            </a:r>
            <a:r>
              <a:rPr lang="zh-CN" altLang="en-US" dirty="0">
                <a:solidFill>
                  <a:srgbClr val="0000FF"/>
                </a:solidFill>
                <a:latin typeface="+mj-lt"/>
              </a:rPr>
              <a:t>５</a:t>
            </a:r>
            <a:r>
              <a:rPr lang="zh-CN" altLang="en-US" dirty="0">
                <a:solidFill>
                  <a:srgbClr val="FF0000"/>
                </a:solidFill>
                <a:latin typeface="+mj-lt"/>
              </a:rPr>
              <a:t>／７＝７１．４</a:t>
            </a:r>
            <a:r>
              <a:rPr lang="en-US" altLang="zh-CN" dirty="0">
                <a:solidFill>
                  <a:srgbClr val="FF0000"/>
                </a:solidFill>
                <a:latin typeface="+mj-lt"/>
              </a:rPr>
              <a:t>%</a:t>
            </a:r>
            <a:endParaRPr lang="en-US" altLang="zh-CN" dirty="0">
              <a:solidFill>
                <a:srgbClr val="FF0000"/>
              </a:solidFill>
              <a:latin typeface="+mj-lt"/>
            </a:endParaRPr>
          </a:p>
        </p:txBody>
      </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35696" y="184366"/>
            <a:ext cx="7008813"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4290392"/>
            <a:ext cx="6418263"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5"/>
          <p:cNvSpPr txBox="1"/>
          <p:nvPr/>
        </p:nvSpPr>
        <p:spPr>
          <a:xfrm>
            <a:off x="204685" y="5043397"/>
            <a:ext cx="1512168" cy="1200329"/>
          </a:xfrm>
          <a:prstGeom prst="rect">
            <a:avLst/>
          </a:prstGeom>
          <a:noFill/>
          <a:ln w="25400">
            <a:solidFill>
              <a:srgbClr val="FF0000"/>
            </a:solidFill>
          </a:ln>
        </p:spPr>
        <p:txBody>
          <a:bodyPr wrap="square" rtlCol="0">
            <a:spAutoFit/>
          </a:bodyPr>
          <a:lstStyle/>
          <a:p>
            <a:r>
              <a:rPr lang="zh-CN" altLang="en-US" sz="2400" dirty="0"/>
              <a:t>结论：</a:t>
            </a:r>
            <a:endParaRPr lang="en-US" altLang="zh-CN" sz="2400" dirty="0"/>
          </a:p>
          <a:p>
            <a:r>
              <a:rPr lang="zh-CN" altLang="en-US" sz="2400" dirty="0"/>
              <a:t>保留划分，不剪枝</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pic>
        <p:nvPicPr>
          <p:cNvPr id="34" name="图片 33" descr="ws_BA29.tmp"/>
          <p:cNvPicPr/>
          <p:nvPr/>
        </p:nvPicPr>
        <p:blipFill>
          <a:blip r:embed="rId1" cstate="print"/>
          <a:stretch>
            <a:fillRect/>
          </a:stretch>
        </p:blipFill>
        <p:spPr>
          <a:xfrm>
            <a:off x="0" y="0"/>
            <a:ext cx="9144000" cy="6858000"/>
          </a:xfrm>
          <a:prstGeom prst="rect">
            <a:avLst/>
          </a:prstGeom>
        </p:spPr>
      </p:pic>
      <p:pic>
        <p:nvPicPr>
          <p:cNvPr id="35" name="图片 34" descr="ws_BA39.tmp"/>
          <p:cNvPicPr/>
          <p:nvPr/>
        </p:nvPicPr>
        <p:blipFill>
          <a:blip r:embed="rId2" cstate="print"/>
          <a:stretch>
            <a:fillRect/>
          </a:stretch>
        </p:blipFill>
        <p:spPr>
          <a:xfrm>
            <a:off x="698500" y="1104900"/>
            <a:ext cx="4508500" cy="1574800"/>
          </a:xfrm>
          <a:prstGeom prst="rect">
            <a:avLst/>
          </a:prstGeom>
        </p:spPr>
      </p:pic>
      <p:pic>
        <p:nvPicPr>
          <p:cNvPr id="36" name="图片 35" descr="ws_BA3A.tmp"/>
          <p:cNvPicPr/>
          <p:nvPr/>
        </p:nvPicPr>
        <p:blipFill>
          <a:blip r:embed="rId3" cstate="print"/>
          <a:stretch>
            <a:fillRect/>
          </a:stretch>
        </p:blipFill>
        <p:spPr>
          <a:xfrm>
            <a:off x="5486400" y="1257300"/>
            <a:ext cx="241300" cy="241300"/>
          </a:xfrm>
          <a:prstGeom prst="rect">
            <a:avLst/>
          </a:prstGeom>
        </p:spPr>
      </p:pic>
      <p:pic>
        <p:nvPicPr>
          <p:cNvPr id="37" name="图片 36" descr="ws_BA3B.tmp"/>
          <p:cNvPicPr/>
          <p:nvPr/>
        </p:nvPicPr>
        <p:blipFill>
          <a:blip r:embed="rId4" cstate="print"/>
          <a:stretch>
            <a:fillRect/>
          </a:stretch>
        </p:blipFill>
        <p:spPr>
          <a:xfrm>
            <a:off x="5600700" y="2108200"/>
            <a:ext cx="127000" cy="190500"/>
          </a:xfrm>
          <a:prstGeom prst="rect">
            <a:avLst/>
          </a:prstGeom>
        </p:spPr>
      </p:pic>
      <p:pic>
        <p:nvPicPr>
          <p:cNvPr id="38" name="图片 37" descr="ws_BA4C.tmp"/>
          <p:cNvPicPr/>
          <p:nvPr/>
        </p:nvPicPr>
        <p:blipFill>
          <a:blip r:embed="rId5" cstate="print"/>
          <a:stretch>
            <a:fillRect/>
          </a:stretch>
        </p:blipFill>
        <p:spPr>
          <a:xfrm>
            <a:off x="5969000" y="1270000"/>
            <a:ext cx="241300" cy="241300"/>
          </a:xfrm>
          <a:prstGeom prst="rect">
            <a:avLst/>
          </a:prstGeom>
        </p:spPr>
      </p:pic>
      <p:pic>
        <p:nvPicPr>
          <p:cNvPr id="39" name="图片 38" descr="ws_BA4D.tmp"/>
          <p:cNvPicPr/>
          <p:nvPr/>
        </p:nvPicPr>
        <p:blipFill>
          <a:blip r:embed="rId6" cstate="print"/>
          <a:stretch>
            <a:fillRect/>
          </a:stretch>
        </p:blipFill>
        <p:spPr>
          <a:xfrm>
            <a:off x="6057900" y="2108200"/>
            <a:ext cx="127000" cy="190500"/>
          </a:xfrm>
          <a:prstGeom prst="rect">
            <a:avLst/>
          </a:prstGeom>
        </p:spPr>
      </p:pic>
      <p:pic>
        <p:nvPicPr>
          <p:cNvPr id="40" name="图片 39" descr="ws_BA5E.tmp"/>
          <p:cNvPicPr/>
          <p:nvPr/>
        </p:nvPicPr>
        <p:blipFill>
          <a:blip r:embed="rId7" cstate="print"/>
          <a:stretch>
            <a:fillRect/>
          </a:stretch>
        </p:blipFill>
        <p:spPr>
          <a:xfrm>
            <a:off x="4686300" y="3086100"/>
            <a:ext cx="1143000" cy="152400"/>
          </a:xfrm>
          <a:prstGeom prst="rect">
            <a:avLst/>
          </a:prstGeom>
        </p:spPr>
      </p:pic>
      <p:pic>
        <p:nvPicPr>
          <p:cNvPr id="41" name="图片 40" descr="ws_BA5F.tmp"/>
          <p:cNvPicPr/>
          <p:nvPr/>
        </p:nvPicPr>
        <p:blipFill>
          <a:blip r:embed="rId8" cstate="print"/>
          <a:stretch>
            <a:fillRect/>
          </a:stretch>
        </p:blipFill>
        <p:spPr>
          <a:xfrm>
            <a:off x="7429500" y="2374900"/>
            <a:ext cx="431800" cy="215900"/>
          </a:xfrm>
          <a:prstGeom prst="rect">
            <a:avLst/>
          </a:prstGeom>
        </p:spPr>
      </p:pic>
      <p:pic>
        <p:nvPicPr>
          <p:cNvPr id="42" name="图片 41" descr="ws_BA6F.tmp"/>
          <p:cNvPicPr/>
          <p:nvPr/>
        </p:nvPicPr>
        <p:blipFill>
          <a:blip r:embed="rId9" cstate="print"/>
          <a:stretch>
            <a:fillRect/>
          </a:stretch>
        </p:blipFill>
        <p:spPr>
          <a:xfrm>
            <a:off x="8178800" y="977900"/>
            <a:ext cx="241300" cy="254000"/>
          </a:xfrm>
          <a:prstGeom prst="rect">
            <a:avLst/>
          </a:prstGeom>
        </p:spPr>
      </p:pic>
      <p:pic>
        <p:nvPicPr>
          <p:cNvPr id="43" name="图片 42" descr="ws_BA70.tmp"/>
          <p:cNvPicPr/>
          <p:nvPr/>
        </p:nvPicPr>
        <p:blipFill>
          <a:blip r:embed="rId10" cstate="print"/>
          <a:stretch>
            <a:fillRect/>
          </a:stretch>
        </p:blipFill>
        <p:spPr>
          <a:xfrm>
            <a:off x="8102600" y="1270000"/>
            <a:ext cx="139700" cy="203200"/>
          </a:xfrm>
          <a:prstGeom prst="rect">
            <a:avLst/>
          </a:prstGeom>
        </p:spPr>
      </p:pic>
      <p:pic>
        <p:nvPicPr>
          <p:cNvPr id="44" name="图片 43" descr="ws_BA81.tmp"/>
          <p:cNvPicPr/>
          <p:nvPr/>
        </p:nvPicPr>
        <p:blipFill>
          <a:blip r:embed="rId11" cstate="print"/>
          <a:stretch>
            <a:fillRect/>
          </a:stretch>
        </p:blipFill>
        <p:spPr>
          <a:xfrm>
            <a:off x="8470900" y="2374900"/>
            <a:ext cx="317500" cy="215900"/>
          </a:xfrm>
          <a:prstGeom prst="rect">
            <a:avLst/>
          </a:prstGeom>
        </p:spPr>
      </p:pic>
      <p:sp>
        <p:nvSpPr>
          <p:cNvPr id="46" name="TextBox 35"/>
          <p:cNvSpPr txBox="1"/>
          <p:nvPr/>
        </p:nvSpPr>
        <p:spPr>
          <a:xfrm>
            <a:off x="140817" y="1628905"/>
            <a:ext cx="230832" cy="769441"/>
          </a:xfrm>
          <a:prstGeom prst="rect">
            <a:avLst/>
          </a:prstGeom>
          <a:noFill/>
        </p:spPr>
        <p:txBody>
          <a:bodyPr vert="horz" wrap="none" lIns="0" tIns="0" rIns="0" bIns="0" rtlCol="0">
            <a:spAutoFit/>
          </a:bodyPr>
          <a:lstStyle/>
          <a:p>
            <a:pPr>
              <a:lnSpc>
                <a:spcPts val="1730"/>
              </a:lnSpc>
            </a:pPr>
            <a:r>
              <a:rPr lang="zh-CN" altLang="en-US" sz="1800">
                <a:solidFill>
                  <a:srgbClr val="FF0000"/>
                </a:solidFill>
                <a:latin typeface="微软雅黑" panose="020B0503020204020204" charset="-122"/>
              </a:rPr>
              <a:t>验</a:t>
            </a:r>
            <a:endParaRPr lang="zh-CN" altLang="en-US" sz="1800">
              <a:solidFill>
                <a:srgbClr val="FF0000"/>
              </a:solidFill>
              <a:latin typeface="微软雅黑" panose="020B0503020204020204" charset="-122"/>
            </a:endParaRPr>
          </a:p>
          <a:p>
            <a:pPr>
              <a:lnSpc>
                <a:spcPts val="2160"/>
              </a:lnSpc>
            </a:pPr>
            <a:r>
              <a:rPr lang="zh-CN" altLang="en-US">
                <a:solidFill>
                  <a:srgbClr val="FF0000"/>
                </a:solidFill>
                <a:latin typeface="微软雅黑" panose="020B0503020204020204" charset="-122"/>
              </a:rPr>
              <a:t>证</a:t>
            </a:r>
            <a:endParaRPr lang="zh-CN" altLang="en-US">
              <a:solidFill>
                <a:srgbClr val="FF0000"/>
              </a:solidFill>
              <a:latin typeface="微软雅黑" panose="020B0503020204020204" charset="-122"/>
            </a:endParaRPr>
          </a:p>
          <a:p>
            <a:pPr>
              <a:lnSpc>
                <a:spcPts val="2100"/>
              </a:lnSpc>
            </a:pPr>
            <a:r>
              <a:rPr lang="zh-CN" altLang="en-US">
                <a:solidFill>
                  <a:srgbClr val="FF0000"/>
                </a:solidFill>
                <a:latin typeface="微软雅黑" panose="020B0503020204020204" charset="-122"/>
              </a:rPr>
              <a:t>集</a:t>
            </a:r>
            <a:endParaRPr lang="zh-CN" altLang="en-US">
              <a:solidFill>
                <a:srgbClr val="FF0000"/>
              </a:solidFill>
              <a:latin typeface="微软雅黑" panose="020B0503020204020204" charset="-122"/>
            </a:endParaRPr>
          </a:p>
        </p:txBody>
      </p:sp>
      <p:sp>
        <p:nvSpPr>
          <p:cNvPr id="47" name="TextBox 36"/>
          <p:cNvSpPr txBox="1"/>
          <p:nvPr/>
        </p:nvSpPr>
        <p:spPr>
          <a:xfrm>
            <a:off x="3719448" y="4107723"/>
            <a:ext cx="564257" cy="270843"/>
          </a:xfrm>
          <a:prstGeom prst="rect">
            <a:avLst/>
          </a:prstGeom>
          <a:noFill/>
        </p:spPr>
        <p:txBody>
          <a:bodyPr vert="horz" wrap="none" lIns="0" tIns="0" rIns="0" bIns="0" rtlCol="0">
            <a:spAutoFit/>
          </a:bodyPr>
          <a:lstStyle/>
          <a:p>
            <a:pPr>
              <a:lnSpc>
                <a:spcPts val="2110"/>
              </a:lnSpc>
            </a:pPr>
            <a:r>
              <a:rPr lang="zh-CN" altLang="en-US" sz="2195">
                <a:solidFill>
                  <a:srgbClr val="000000"/>
                </a:solidFill>
                <a:latin typeface="微软雅黑" panose="020B0503020204020204" charset="-122"/>
              </a:rPr>
              <a:t>好瓜</a:t>
            </a:r>
            <a:endParaRPr lang="zh-CN" altLang="en-US" sz="2195">
              <a:solidFill>
                <a:srgbClr val="000000"/>
              </a:solidFill>
              <a:latin typeface="微软雅黑" panose="020B0503020204020204" charset="-122"/>
            </a:endParaRPr>
          </a:p>
        </p:txBody>
      </p:sp>
      <p:sp>
        <p:nvSpPr>
          <p:cNvPr id="48" name="TextBox 37"/>
          <p:cNvSpPr txBox="1"/>
          <p:nvPr/>
        </p:nvSpPr>
        <p:spPr>
          <a:xfrm>
            <a:off x="5903340" y="4107723"/>
            <a:ext cx="564257" cy="270843"/>
          </a:xfrm>
          <a:prstGeom prst="rect">
            <a:avLst/>
          </a:prstGeom>
          <a:noFill/>
        </p:spPr>
        <p:txBody>
          <a:bodyPr vert="horz" wrap="none" lIns="0" tIns="0" rIns="0" bIns="0" rtlCol="0">
            <a:spAutoFit/>
          </a:bodyPr>
          <a:lstStyle/>
          <a:p>
            <a:pPr>
              <a:lnSpc>
                <a:spcPts val="2110"/>
              </a:lnSpc>
            </a:pPr>
            <a:r>
              <a:rPr lang="zh-CN" altLang="en-US" sz="2195">
                <a:solidFill>
                  <a:srgbClr val="000000"/>
                </a:solidFill>
                <a:latin typeface="微软雅黑" panose="020B0503020204020204" charset="-122"/>
              </a:rPr>
              <a:t>坏瓜</a:t>
            </a:r>
            <a:endParaRPr lang="zh-CN" altLang="en-US" sz="2195">
              <a:solidFill>
                <a:srgbClr val="000000"/>
              </a:solidFill>
              <a:latin typeface="微软雅黑" panose="020B0503020204020204" charset="-122"/>
            </a:endParaRPr>
          </a:p>
        </p:txBody>
      </p:sp>
      <p:sp>
        <p:nvSpPr>
          <p:cNvPr id="49" name="TextBox 38"/>
          <p:cNvSpPr txBox="1"/>
          <p:nvPr/>
        </p:nvSpPr>
        <p:spPr>
          <a:xfrm>
            <a:off x="1791335" y="4107723"/>
            <a:ext cx="564257" cy="270843"/>
          </a:xfrm>
          <a:prstGeom prst="rect">
            <a:avLst/>
          </a:prstGeom>
          <a:noFill/>
        </p:spPr>
        <p:txBody>
          <a:bodyPr vert="horz" wrap="none" lIns="0" tIns="0" rIns="0" bIns="0" rtlCol="0">
            <a:spAutoFit/>
          </a:bodyPr>
          <a:lstStyle/>
          <a:p>
            <a:pPr>
              <a:lnSpc>
                <a:spcPts val="2110"/>
              </a:lnSpc>
            </a:pPr>
            <a:r>
              <a:rPr lang="zh-CN" altLang="en-US" sz="2195">
                <a:solidFill>
                  <a:srgbClr val="000000"/>
                </a:solidFill>
                <a:latin typeface="微软雅黑" panose="020B0503020204020204" charset="-122"/>
              </a:rPr>
              <a:t>好瓜</a:t>
            </a:r>
            <a:endParaRPr lang="zh-CN" altLang="en-US" sz="2195">
              <a:solidFill>
                <a:srgbClr val="000000"/>
              </a:solidFill>
              <a:latin typeface="微软雅黑" panose="020B0503020204020204" charset="-122"/>
            </a:endParaRPr>
          </a:p>
        </p:txBody>
      </p:sp>
      <p:sp>
        <p:nvSpPr>
          <p:cNvPr id="50" name="TextBox 39"/>
          <p:cNvSpPr txBox="1"/>
          <p:nvPr/>
        </p:nvSpPr>
        <p:spPr>
          <a:xfrm>
            <a:off x="4063619" y="3590518"/>
            <a:ext cx="461665" cy="230832"/>
          </a:xfrm>
          <a:prstGeom prst="rect">
            <a:avLst/>
          </a:prstGeom>
          <a:noFill/>
        </p:spPr>
        <p:txBody>
          <a:bodyPr vert="horz" wrap="none" lIns="0" tIns="0" rIns="0" bIns="0" rtlCol="0">
            <a:spAutoFit/>
          </a:bodyPr>
          <a:lstStyle/>
          <a:p>
            <a:pPr>
              <a:lnSpc>
                <a:spcPts val="1800"/>
              </a:lnSpc>
            </a:pPr>
            <a:r>
              <a:rPr lang="zh-CN" altLang="en-US">
                <a:solidFill>
                  <a:srgbClr val="000000"/>
                </a:solidFill>
                <a:latin typeface="微软雅黑" panose="020B0503020204020204" charset="-122"/>
              </a:rPr>
              <a:t>稍凹</a:t>
            </a:r>
            <a:endParaRPr lang="zh-CN" altLang="en-US">
              <a:solidFill>
                <a:srgbClr val="000000"/>
              </a:solidFill>
              <a:latin typeface="微软雅黑" panose="020B0503020204020204" charset="-122"/>
            </a:endParaRPr>
          </a:p>
        </p:txBody>
      </p:sp>
      <p:sp>
        <p:nvSpPr>
          <p:cNvPr id="51" name="TextBox 40"/>
          <p:cNvSpPr txBox="1"/>
          <p:nvPr/>
        </p:nvSpPr>
        <p:spPr>
          <a:xfrm>
            <a:off x="5688457" y="3590518"/>
            <a:ext cx="461665" cy="230832"/>
          </a:xfrm>
          <a:prstGeom prst="rect">
            <a:avLst/>
          </a:prstGeom>
          <a:noFill/>
        </p:spPr>
        <p:txBody>
          <a:bodyPr vert="horz" wrap="none" lIns="0" tIns="0" rIns="0" bIns="0" rtlCol="0">
            <a:spAutoFit/>
          </a:bodyPr>
          <a:lstStyle/>
          <a:p>
            <a:pPr>
              <a:lnSpc>
                <a:spcPts val="1800"/>
              </a:lnSpc>
            </a:pPr>
            <a:r>
              <a:rPr lang="zh-CN" altLang="en-US">
                <a:solidFill>
                  <a:srgbClr val="000000"/>
                </a:solidFill>
                <a:latin typeface="微软雅黑" panose="020B0503020204020204" charset="-122"/>
              </a:rPr>
              <a:t>平坦</a:t>
            </a:r>
            <a:endParaRPr lang="zh-CN" altLang="en-US">
              <a:solidFill>
                <a:srgbClr val="000000"/>
              </a:solidFill>
              <a:latin typeface="微软雅黑" panose="020B0503020204020204" charset="-122"/>
            </a:endParaRPr>
          </a:p>
        </p:txBody>
      </p:sp>
      <p:sp>
        <p:nvSpPr>
          <p:cNvPr id="52" name="TextBox 41"/>
          <p:cNvSpPr txBox="1"/>
          <p:nvPr/>
        </p:nvSpPr>
        <p:spPr>
          <a:xfrm>
            <a:off x="2100072" y="3590518"/>
            <a:ext cx="461665" cy="230832"/>
          </a:xfrm>
          <a:prstGeom prst="rect">
            <a:avLst/>
          </a:prstGeom>
          <a:noFill/>
        </p:spPr>
        <p:txBody>
          <a:bodyPr vert="horz" wrap="none" lIns="0" tIns="0" rIns="0" bIns="0" rtlCol="0">
            <a:spAutoFit/>
          </a:bodyPr>
          <a:lstStyle/>
          <a:p>
            <a:pPr>
              <a:lnSpc>
                <a:spcPts val="1800"/>
              </a:lnSpc>
            </a:pPr>
            <a:r>
              <a:rPr lang="zh-CN" altLang="en-US">
                <a:solidFill>
                  <a:srgbClr val="000000"/>
                </a:solidFill>
                <a:latin typeface="微软雅黑" panose="020B0503020204020204" charset="-122"/>
              </a:rPr>
              <a:t>凹陷</a:t>
            </a:r>
            <a:endParaRPr lang="zh-CN" altLang="en-US">
              <a:solidFill>
                <a:srgbClr val="000000"/>
              </a:solidFill>
              <a:latin typeface="微软雅黑" panose="020B0503020204020204" charset="-122"/>
            </a:endParaRPr>
          </a:p>
        </p:txBody>
      </p:sp>
      <p:sp>
        <p:nvSpPr>
          <p:cNvPr id="53" name="TextBox 42"/>
          <p:cNvSpPr txBox="1"/>
          <p:nvPr/>
        </p:nvSpPr>
        <p:spPr>
          <a:xfrm>
            <a:off x="3583558" y="2996952"/>
            <a:ext cx="908903" cy="307777"/>
          </a:xfrm>
          <a:prstGeom prst="rect">
            <a:avLst/>
          </a:prstGeom>
          <a:noFill/>
        </p:spPr>
        <p:txBody>
          <a:bodyPr vert="horz" wrap="none" lIns="0" tIns="0" rIns="0" bIns="0" rtlCol="0">
            <a:spAutoFit/>
          </a:bodyPr>
          <a:lstStyle/>
          <a:p>
            <a:pPr>
              <a:lnSpc>
                <a:spcPts val="2430"/>
              </a:lnSpc>
            </a:pPr>
            <a:r>
              <a:rPr lang="zh-CN" altLang="en-US" sz="2195">
                <a:solidFill>
                  <a:srgbClr val="000000"/>
                </a:solidFill>
                <a:latin typeface="微软雅黑" panose="020B0503020204020204" charset="-122"/>
              </a:rPr>
              <a:t>脐部</a:t>
            </a:r>
            <a:r>
              <a:rPr lang="en-US" altLang="zh-CN" sz="2195">
                <a:solidFill>
                  <a:srgbClr val="000000"/>
                </a:solidFill>
                <a:latin typeface="微软雅黑" panose="020B0503020204020204" charset="-122"/>
              </a:rPr>
              <a:t>=?</a:t>
            </a:r>
            <a:endParaRPr lang="zh-CN" altLang="en-US" sz="2195">
              <a:solidFill>
                <a:srgbClr val="000000"/>
              </a:solidFill>
              <a:latin typeface="微软雅黑" panose="020B0503020204020204" charset="-122"/>
            </a:endParaRPr>
          </a:p>
        </p:txBody>
      </p:sp>
      <p:sp>
        <p:nvSpPr>
          <p:cNvPr id="54" name="TextBox 43"/>
          <p:cNvSpPr txBox="1"/>
          <p:nvPr/>
        </p:nvSpPr>
        <p:spPr>
          <a:xfrm>
            <a:off x="3398265" y="2808706"/>
            <a:ext cx="134652" cy="230832"/>
          </a:xfrm>
          <a:prstGeom prst="rect">
            <a:avLst/>
          </a:prstGeom>
          <a:noFill/>
        </p:spPr>
        <p:txBody>
          <a:bodyPr vert="horz" wrap="none" lIns="0" tIns="0" rIns="0" bIns="0" rtlCol="0">
            <a:spAutoFit/>
          </a:bodyPr>
          <a:lstStyle/>
          <a:p>
            <a:pPr>
              <a:lnSpc>
                <a:spcPts val="1800"/>
              </a:lnSpc>
            </a:pPr>
            <a:r>
              <a:rPr lang="en-US" altLang="zh-CN">
                <a:solidFill>
                  <a:srgbClr val="000000"/>
                </a:solidFill>
                <a:latin typeface="微软雅黑" panose="020B0503020204020204" charset="-122"/>
              </a:rPr>
              <a:t>1</a:t>
            </a:r>
            <a:endParaRPr lang="zh-CN" altLang="en-US">
              <a:solidFill>
                <a:srgbClr val="000000"/>
              </a:solidFill>
              <a:latin typeface="微软雅黑" panose="020B0503020204020204" charset="-122"/>
            </a:endParaRPr>
          </a:p>
        </p:txBody>
      </p:sp>
      <p:sp>
        <p:nvSpPr>
          <p:cNvPr id="55" name="TextBox 44"/>
          <p:cNvSpPr txBox="1"/>
          <p:nvPr/>
        </p:nvSpPr>
        <p:spPr>
          <a:xfrm>
            <a:off x="1517650" y="3888841"/>
            <a:ext cx="134652" cy="230832"/>
          </a:xfrm>
          <a:prstGeom prst="rect">
            <a:avLst/>
          </a:prstGeom>
          <a:noFill/>
        </p:spPr>
        <p:txBody>
          <a:bodyPr vert="horz" wrap="none" lIns="0" tIns="0" rIns="0" bIns="0" rtlCol="0">
            <a:spAutoFit/>
          </a:bodyPr>
          <a:lstStyle/>
          <a:p>
            <a:pPr>
              <a:lnSpc>
                <a:spcPts val="1800"/>
              </a:lnSpc>
            </a:pPr>
            <a:r>
              <a:rPr lang="en-US" altLang="zh-CN">
                <a:solidFill>
                  <a:srgbClr val="000000"/>
                </a:solidFill>
                <a:latin typeface="微软雅黑" panose="020B0503020204020204" charset="-122"/>
              </a:rPr>
              <a:t>2</a:t>
            </a:r>
            <a:endParaRPr lang="zh-CN" altLang="en-US">
              <a:solidFill>
                <a:srgbClr val="000000"/>
              </a:solidFill>
              <a:latin typeface="微软雅黑" panose="020B0503020204020204" charset="-122"/>
            </a:endParaRPr>
          </a:p>
        </p:txBody>
      </p:sp>
      <p:sp>
        <p:nvSpPr>
          <p:cNvPr id="56" name="TextBox 45"/>
          <p:cNvSpPr txBox="1"/>
          <p:nvPr/>
        </p:nvSpPr>
        <p:spPr>
          <a:xfrm>
            <a:off x="3429889" y="3873347"/>
            <a:ext cx="134652" cy="230832"/>
          </a:xfrm>
          <a:prstGeom prst="rect">
            <a:avLst/>
          </a:prstGeom>
          <a:noFill/>
        </p:spPr>
        <p:txBody>
          <a:bodyPr vert="horz" wrap="none" lIns="0" tIns="0" rIns="0" bIns="0" rtlCol="0">
            <a:spAutoFit/>
          </a:bodyPr>
          <a:lstStyle/>
          <a:p>
            <a:pPr>
              <a:lnSpc>
                <a:spcPts val="1800"/>
              </a:lnSpc>
            </a:pPr>
            <a:r>
              <a:rPr lang="en-US" altLang="zh-CN" dirty="0">
                <a:solidFill>
                  <a:srgbClr val="000000"/>
                </a:solidFill>
                <a:latin typeface="微软雅黑" panose="020B0503020204020204" charset="-122"/>
              </a:rPr>
              <a:t>3</a:t>
            </a:r>
            <a:endParaRPr lang="zh-CN" altLang="en-US" dirty="0">
              <a:solidFill>
                <a:srgbClr val="000000"/>
              </a:solidFill>
              <a:latin typeface="微软雅黑" panose="020B0503020204020204" charset="-122"/>
            </a:endParaRPr>
          </a:p>
        </p:txBody>
      </p:sp>
      <p:sp>
        <p:nvSpPr>
          <p:cNvPr id="57" name="TextBox 46"/>
          <p:cNvSpPr txBox="1"/>
          <p:nvPr/>
        </p:nvSpPr>
        <p:spPr>
          <a:xfrm>
            <a:off x="5547359" y="3904081"/>
            <a:ext cx="134652" cy="230832"/>
          </a:xfrm>
          <a:prstGeom prst="rect">
            <a:avLst/>
          </a:prstGeom>
          <a:noFill/>
        </p:spPr>
        <p:txBody>
          <a:bodyPr vert="horz" wrap="none" lIns="0" tIns="0" rIns="0" bIns="0" rtlCol="0">
            <a:spAutoFit/>
          </a:bodyPr>
          <a:lstStyle/>
          <a:p>
            <a:pPr>
              <a:lnSpc>
                <a:spcPts val="1800"/>
              </a:lnSpc>
            </a:pPr>
            <a:r>
              <a:rPr lang="en-US" altLang="zh-CN">
                <a:solidFill>
                  <a:srgbClr val="000000"/>
                </a:solidFill>
                <a:latin typeface="微软雅黑" panose="020B0503020204020204" charset="-122"/>
              </a:rPr>
              <a:t>4</a:t>
            </a:r>
            <a:endParaRPr lang="zh-CN" altLang="en-US">
              <a:solidFill>
                <a:srgbClr val="000000"/>
              </a:solidFill>
              <a:latin typeface="微软雅黑" panose="020B0503020204020204" charset="-122"/>
            </a:endParaRPr>
          </a:p>
        </p:txBody>
      </p:sp>
      <p:sp>
        <p:nvSpPr>
          <p:cNvPr id="58" name="TextBox 47"/>
          <p:cNvSpPr txBox="1"/>
          <p:nvPr/>
        </p:nvSpPr>
        <p:spPr>
          <a:xfrm>
            <a:off x="5779896" y="2685516"/>
            <a:ext cx="3039294" cy="846386"/>
          </a:xfrm>
          <a:prstGeom prst="rect">
            <a:avLst/>
          </a:prstGeom>
          <a:noFill/>
        </p:spPr>
        <p:txBody>
          <a:bodyPr vert="horz" wrap="none" lIns="0" tIns="0" rIns="0" bIns="0" rtlCol="0">
            <a:spAutoFit/>
          </a:bodyPr>
          <a:lstStyle/>
          <a:p>
            <a:pPr marL="0" marR="0" lvl="0" indent="0" defTabSz="914400" eaLnBrk="1" fontAlgn="auto" latinLnBrk="0" hangingPunct="1">
              <a:lnSpc>
                <a:spcPts val="1800"/>
              </a:lnSpc>
              <a:buClrTx/>
              <a:buSzTx/>
              <a:buNone/>
              <a:tabLst>
                <a:tab pos="1193800" algn="l"/>
                <a:tab pos="1866900" algn="l"/>
              </a:tabLst>
              <a:defRPr/>
            </a:pPr>
            <a:r>
              <a:rPr lang="zh-CN" altLang="en-US"/>
              <a:t>		</a:t>
            </a:r>
            <a:r>
              <a:rPr lang="zh-CN" altLang="en-US">
                <a:solidFill>
                  <a:srgbClr val="FF0000"/>
                </a:solidFill>
                <a:latin typeface="微软雅黑" panose="020B0503020204020204" charset="-122"/>
              </a:rPr>
              <a:t>验证集精度</a:t>
            </a:r>
            <a:endParaRPr lang="zh-CN" altLang="en-US">
              <a:solidFill>
                <a:srgbClr val="FF0000"/>
              </a:solidFill>
              <a:latin typeface="微软雅黑" panose="020B0503020204020204" charset="-122"/>
            </a:endParaRPr>
          </a:p>
          <a:p>
            <a:pPr marL="0" marR="0" lvl="0" indent="0" defTabSz="914400" eaLnBrk="1" fontAlgn="auto" latinLnBrk="0" hangingPunct="1">
              <a:lnSpc>
                <a:spcPts val="2765"/>
              </a:lnSpc>
              <a:buClrTx/>
              <a:buSzTx/>
              <a:buNone/>
              <a:tabLst>
                <a:tab pos="1193800" algn="l"/>
                <a:tab pos="1866900" algn="l"/>
              </a:tabLst>
              <a:defRPr/>
            </a:pPr>
            <a:r>
              <a:rPr lang="zh-CN" altLang="en-US">
                <a:solidFill>
                  <a:srgbClr val="FF0000"/>
                </a:solidFill>
                <a:latin typeface="微软雅黑" panose="020B0503020204020204" charset="-122"/>
              </a:rPr>
              <a:t>“脐部</a:t>
            </a:r>
            <a:r>
              <a:rPr lang="en-US" altLang="zh-CN">
                <a:solidFill>
                  <a:srgbClr val="FF0000"/>
                </a:solidFill>
                <a:latin typeface="微软雅黑" panose="020B0503020204020204" charset="-122"/>
              </a:rPr>
              <a:t>=?” </a:t>
            </a:r>
            <a:r>
              <a:rPr lang="zh-CN" altLang="en-US" sz="1800">
                <a:solidFill>
                  <a:srgbClr val="FF0000"/>
                </a:solidFill>
                <a:latin typeface="微软雅黑" panose="020B0503020204020204" charset="-122"/>
              </a:rPr>
              <a:t>划分前</a:t>
            </a:r>
            <a:r>
              <a:rPr lang="en-US" altLang="zh-CN" sz="1800">
                <a:solidFill>
                  <a:srgbClr val="FF0000"/>
                </a:solidFill>
                <a:latin typeface="微软雅黑" panose="020B0503020204020204" charset="-122"/>
              </a:rPr>
              <a:t>: 42.9%</a:t>
            </a:r>
            <a:endParaRPr lang="en-US" altLang="zh-CN" sz="1800">
              <a:solidFill>
                <a:srgbClr val="FF0000"/>
              </a:solidFill>
              <a:latin typeface="微软雅黑" panose="020B0503020204020204" charset="-122"/>
            </a:endParaRPr>
          </a:p>
          <a:p>
            <a:pPr marL="0" marR="0" lvl="0" indent="0" defTabSz="914400" eaLnBrk="1" fontAlgn="auto" latinLnBrk="0" hangingPunct="1">
              <a:lnSpc>
                <a:spcPts val="2035"/>
              </a:lnSpc>
              <a:buClrTx/>
              <a:buSzTx/>
              <a:buNone/>
              <a:tabLst>
                <a:tab pos="1193800" algn="l"/>
                <a:tab pos="1866900" algn="l"/>
              </a:tabLst>
              <a:defRPr/>
            </a:pPr>
            <a:r>
              <a:rPr lang="en-US" altLang="zh-CN" sz="1800">
                <a:solidFill>
                  <a:srgbClr val="FF0000"/>
                </a:solidFill>
                <a:latin typeface="微软雅黑" panose="020B0503020204020204" charset="-122"/>
              </a:rPr>
              <a:t>	</a:t>
            </a:r>
            <a:r>
              <a:rPr lang="zh-CN" altLang="en-US">
                <a:solidFill>
                  <a:srgbClr val="FF0000"/>
                </a:solidFill>
                <a:latin typeface="微软雅黑" panose="020B0503020204020204" charset="-122"/>
              </a:rPr>
              <a:t>划分后</a:t>
            </a:r>
            <a:r>
              <a:rPr lang="en-US" altLang="zh-CN">
                <a:solidFill>
                  <a:srgbClr val="FF0000"/>
                </a:solidFill>
                <a:latin typeface="微软雅黑" panose="020B0503020204020204" charset="-122"/>
              </a:rPr>
              <a:t>: 71.4%</a:t>
            </a:r>
            <a:endParaRPr lang="zh-CN" altLang="en-US">
              <a:solidFill>
                <a:srgbClr val="FF0000"/>
              </a:solidFill>
              <a:latin typeface="微软雅黑" panose="020B0503020204020204" charset="-122"/>
            </a:endParaRPr>
          </a:p>
        </p:txBody>
      </p:sp>
      <p:sp>
        <p:nvSpPr>
          <p:cNvPr id="59" name="TextBox 48"/>
          <p:cNvSpPr txBox="1"/>
          <p:nvPr/>
        </p:nvSpPr>
        <p:spPr>
          <a:xfrm>
            <a:off x="6537706" y="3566134"/>
            <a:ext cx="1731243" cy="230832"/>
          </a:xfrm>
          <a:prstGeom prst="rect">
            <a:avLst/>
          </a:prstGeom>
          <a:noFill/>
        </p:spPr>
        <p:txBody>
          <a:bodyPr vert="horz" wrap="none" lIns="0" tIns="0" rIns="0" bIns="0" rtlCol="0">
            <a:spAutoFit/>
          </a:bodyPr>
          <a:lstStyle/>
          <a:p>
            <a:pPr>
              <a:lnSpc>
                <a:spcPts val="1800"/>
              </a:lnSpc>
            </a:pPr>
            <a:r>
              <a:rPr lang="zh-CN" altLang="en-US">
                <a:solidFill>
                  <a:srgbClr val="FF0000"/>
                </a:solidFill>
                <a:latin typeface="微软雅黑" panose="020B0503020204020204" charset="-122"/>
              </a:rPr>
              <a:t>预剪枝决策</a:t>
            </a:r>
            <a:r>
              <a:rPr lang="en-US" altLang="zh-CN">
                <a:solidFill>
                  <a:srgbClr val="FF0000"/>
                </a:solidFill>
                <a:latin typeface="微软雅黑" panose="020B0503020204020204" charset="-122"/>
              </a:rPr>
              <a:t>: </a:t>
            </a:r>
            <a:r>
              <a:rPr lang="zh-CN" altLang="en-US">
                <a:solidFill>
                  <a:srgbClr val="FF0000"/>
                </a:solidFill>
                <a:latin typeface="微软雅黑" panose="020B0503020204020204" charset="-122"/>
              </a:rPr>
              <a:t>划分</a:t>
            </a:r>
            <a:endParaRPr lang="zh-CN" altLang="en-US">
              <a:solidFill>
                <a:srgbClr val="FF0000"/>
              </a:solidFill>
              <a:latin typeface="微软雅黑" panose="020B0503020204020204" charset="-122"/>
            </a:endParaRPr>
          </a:p>
        </p:txBody>
      </p:sp>
      <p:sp>
        <p:nvSpPr>
          <p:cNvPr id="60" name="TextBox 49"/>
          <p:cNvSpPr txBox="1"/>
          <p:nvPr/>
        </p:nvSpPr>
        <p:spPr>
          <a:xfrm>
            <a:off x="5517827" y="928730"/>
            <a:ext cx="2654573" cy="268022"/>
          </a:xfrm>
          <a:prstGeom prst="rect">
            <a:avLst/>
          </a:prstGeom>
          <a:noFill/>
        </p:spPr>
        <p:txBody>
          <a:bodyPr vert="horz" wrap="none" lIns="0" tIns="0" rIns="0" bIns="0" rtlCol="0">
            <a:spAutoFit/>
          </a:bodyPr>
          <a:lstStyle/>
          <a:p>
            <a:pPr>
              <a:lnSpc>
                <a:spcPts val="2180"/>
              </a:lnSpc>
            </a:pPr>
            <a:r>
              <a:rPr lang="zh-CN" altLang="en-US" dirty="0">
                <a:solidFill>
                  <a:srgbClr val="000000"/>
                </a:solidFill>
                <a:latin typeface="微软雅黑" panose="020B0503020204020204" charset="-122"/>
              </a:rPr>
              <a:t>结点</a:t>
            </a:r>
            <a:r>
              <a:rPr lang="en-US" altLang="zh-CN" dirty="0">
                <a:solidFill>
                  <a:srgbClr val="000000"/>
                </a:solidFill>
                <a:latin typeface="Times New Roman" panose="02020603050405020304"/>
              </a:rPr>
              <a:t>1</a:t>
            </a:r>
            <a:r>
              <a:rPr lang="zh-CN" altLang="en-US" dirty="0">
                <a:solidFill>
                  <a:srgbClr val="000000"/>
                </a:solidFill>
                <a:latin typeface="微软雅黑" panose="020B0503020204020204" charset="-122"/>
              </a:rPr>
              <a:t>：若划分，根据结点</a:t>
            </a:r>
            <a:endParaRPr lang="zh-CN" altLang="en-US" dirty="0">
              <a:solidFill>
                <a:srgbClr val="000000"/>
              </a:solidFill>
              <a:latin typeface="微软雅黑" panose="020B0503020204020204" charset="-122"/>
            </a:endParaRPr>
          </a:p>
        </p:txBody>
      </p:sp>
      <p:sp>
        <p:nvSpPr>
          <p:cNvPr id="61" name="TextBox 50"/>
          <p:cNvSpPr txBox="1"/>
          <p:nvPr/>
        </p:nvSpPr>
        <p:spPr>
          <a:xfrm>
            <a:off x="8458200" y="988441"/>
            <a:ext cx="230832" cy="219932"/>
          </a:xfrm>
          <a:prstGeom prst="rect">
            <a:avLst/>
          </a:prstGeom>
          <a:noFill/>
        </p:spPr>
        <p:txBody>
          <a:bodyPr vert="horz" wrap="none" lIns="0" tIns="0" rIns="0" bIns="0" rtlCol="0">
            <a:spAutoFit/>
          </a:bodyPr>
          <a:lstStyle/>
          <a:p>
            <a:pPr>
              <a:lnSpc>
                <a:spcPts val="1730"/>
              </a:lnSpc>
            </a:pPr>
            <a:r>
              <a:rPr lang="zh-CN" altLang="en-US">
                <a:solidFill>
                  <a:srgbClr val="000000"/>
                </a:solidFill>
                <a:latin typeface="微软雅黑" panose="020B0503020204020204" charset="-122"/>
              </a:rPr>
              <a:t>，</a:t>
            </a:r>
            <a:endParaRPr lang="zh-CN" altLang="en-US">
              <a:solidFill>
                <a:srgbClr val="000000"/>
              </a:solidFill>
              <a:latin typeface="微软雅黑" panose="020B0503020204020204" charset="-122"/>
            </a:endParaRPr>
          </a:p>
        </p:txBody>
      </p:sp>
      <p:sp>
        <p:nvSpPr>
          <p:cNvPr id="62" name="TextBox 51"/>
          <p:cNvSpPr txBox="1"/>
          <p:nvPr/>
        </p:nvSpPr>
        <p:spPr>
          <a:xfrm>
            <a:off x="5797041" y="1262761"/>
            <a:ext cx="230832" cy="219932"/>
          </a:xfrm>
          <a:prstGeom prst="rect">
            <a:avLst/>
          </a:prstGeom>
          <a:noFill/>
        </p:spPr>
        <p:txBody>
          <a:bodyPr vert="horz" wrap="none" lIns="0" tIns="0" rIns="0" bIns="0" rtlCol="0">
            <a:spAutoFit/>
          </a:bodyPr>
          <a:lstStyle/>
          <a:p>
            <a:pPr>
              <a:lnSpc>
                <a:spcPts val="1730"/>
              </a:lnSpc>
            </a:pPr>
            <a:r>
              <a:rPr lang="zh-CN" altLang="en-US" dirty="0">
                <a:solidFill>
                  <a:srgbClr val="000000"/>
                </a:solidFill>
                <a:latin typeface="微软雅黑" panose="020B0503020204020204" charset="-122"/>
              </a:rPr>
              <a:t>，</a:t>
            </a:r>
            <a:endParaRPr lang="zh-CN" altLang="en-US" dirty="0">
              <a:solidFill>
                <a:srgbClr val="000000"/>
              </a:solidFill>
              <a:latin typeface="微软雅黑" panose="020B0503020204020204" charset="-122"/>
            </a:endParaRPr>
          </a:p>
        </p:txBody>
      </p:sp>
      <p:sp>
        <p:nvSpPr>
          <p:cNvPr id="63" name="TextBox 52"/>
          <p:cNvSpPr txBox="1"/>
          <p:nvPr/>
        </p:nvSpPr>
        <p:spPr>
          <a:xfrm>
            <a:off x="6269482" y="1262761"/>
            <a:ext cx="2677015" cy="218008"/>
          </a:xfrm>
          <a:prstGeom prst="rect">
            <a:avLst/>
          </a:prstGeom>
          <a:noFill/>
        </p:spPr>
        <p:txBody>
          <a:bodyPr vert="horz" wrap="none" lIns="0" tIns="0" rIns="0" bIns="0" rtlCol="0">
            <a:spAutoFit/>
          </a:bodyPr>
          <a:lstStyle/>
          <a:p>
            <a:pPr>
              <a:lnSpc>
                <a:spcPts val="1730"/>
              </a:lnSpc>
            </a:pPr>
            <a:r>
              <a:rPr lang="zh-CN" altLang="en-US" dirty="0">
                <a:solidFill>
                  <a:srgbClr val="000000"/>
                </a:solidFill>
                <a:latin typeface="微软雅黑" panose="020B0503020204020204" charset="-122"/>
              </a:rPr>
              <a:t>的训练样例，将这  个结点</a:t>
            </a:r>
            <a:endParaRPr lang="zh-CN" altLang="en-US" dirty="0">
              <a:solidFill>
                <a:srgbClr val="000000"/>
              </a:solidFill>
              <a:latin typeface="微软雅黑" panose="020B0503020204020204" charset="-122"/>
            </a:endParaRPr>
          </a:p>
        </p:txBody>
      </p:sp>
      <p:sp>
        <p:nvSpPr>
          <p:cNvPr id="64" name="TextBox 53"/>
          <p:cNvSpPr txBox="1"/>
          <p:nvPr/>
        </p:nvSpPr>
        <p:spPr>
          <a:xfrm>
            <a:off x="5479305" y="1585342"/>
            <a:ext cx="3629199" cy="1051570"/>
          </a:xfrm>
          <a:prstGeom prst="rect">
            <a:avLst/>
          </a:prstGeom>
          <a:noFill/>
        </p:spPr>
        <p:txBody>
          <a:bodyPr vert="horz" wrap="none" lIns="0" tIns="0" rIns="0" bIns="0" rtlCol="0">
            <a:spAutoFit/>
          </a:bodyPr>
          <a:lstStyle/>
          <a:p>
            <a:pPr marL="0" marR="0" lvl="0" indent="0" defTabSz="914400" eaLnBrk="1" fontAlgn="auto" latinLnBrk="0" hangingPunct="1">
              <a:lnSpc>
                <a:spcPts val="1730"/>
              </a:lnSpc>
              <a:buClrTx/>
              <a:buSzTx/>
              <a:buNone/>
              <a:tabLst>
                <a:tab pos="1536700" algn="l"/>
              </a:tabLst>
              <a:defRPr/>
            </a:pPr>
            <a:r>
              <a:rPr lang="zh-CN" altLang="en-US" dirty="0">
                <a:solidFill>
                  <a:srgbClr val="000000"/>
                </a:solidFill>
                <a:latin typeface="微软雅黑" panose="020B0503020204020204" charset="-122"/>
              </a:rPr>
              <a:t>分别标记为“好瓜”、“好瓜”、</a:t>
            </a:r>
            <a:endParaRPr lang="zh-CN" altLang="en-US" dirty="0">
              <a:solidFill>
                <a:srgbClr val="000000"/>
              </a:solidFill>
              <a:latin typeface="微软雅黑" panose="020B0503020204020204" charset="-122"/>
            </a:endParaRPr>
          </a:p>
          <a:p>
            <a:pPr marL="0" marR="0" lvl="0" indent="0" defTabSz="914400" eaLnBrk="1" fontAlgn="auto" latinLnBrk="0" hangingPunct="1">
              <a:lnSpc>
                <a:spcPts val="2100"/>
              </a:lnSpc>
              <a:buClrTx/>
              <a:buSzTx/>
              <a:buNone/>
              <a:tabLst>
                <a:tab pos="1536700" algn="l"/>
              </a:tabLst>
              <a:defRPr/>
            </a:pPr>
            <a:r>
              <a:rPr lang="zh-CN" altLang="en-US" dirty="0">
                <a:solidFill>
                  <a:srgbClr val="000000"/>
                </a:solidFill>
                <a:latin typeface="微软雅黑" panose="020B0503020204020204" charset="-122"/>
              </a:rPr>
              <a:t>“坏瓜”。此时，验证集中编号为</a:t>
            </a:r>
            <a:endParaRPr lang="zh-CN" altLang="en-US" dirty="0">
              <a:solidFill>
                <a:srgbClr val="000000"/>
              </a:solidFill>
              <a:latin typeface="微软雅黑" panose="020B0503020204020204" charset="-122"/>
            </a:endParaRPr>
          </a:p>
          <a:p>
            <a:pPr marL="0" marR="0" lvl="0" indent="0" defTabSz="914400" eaLnBrk="1" fontAlgn="auto" latinLnBrk="0" hangingPunct="1">
              <a:lnSpc>
                <a:spcPts val="2160"/>
              </a:lnSpc>
              <a:buClrTx/>
              <a:buSzTx/>
              <a:buNone/>
              <a:tabLst>
                <a:tab pos="1536700" algn="l"/>
              </a:tabLst>
              <a:defRPr/>
            </a:pPr>
            <a:r>
              <a:rPr lang="zh-CN" altLang="en-US" dirty="0">
                <a:solidFill>
                  <a:srgbClr val="000000"/>
                </a:solidFill>
                <a:latin typeface="微软雅黑" panose="020B0503020204020204" charset="-122"/>
              </a:rPr>
              <a:t>	</a:t>
            </a:r>
            <a:r>
              <a:rPr lang="zh-CN" altLang="en-US" sz="1800" dirty="0">
                <a:solidFill>
                  <a:srgbClr val="000000"/>
                </a:solidFill>
                <a:latin typeface="微软雅黑" panose="020B0503020204020204" charset="-122"/>
              </a:rPr>
              <a:t>的样例被划分正确，</a:t>
            </a:r>
            <a:endParaRPr lang="zh-CN" altLang="en-US" sz="1800" dirty="0">
              <a:solidFill>
                <a:srgbClr val="000000"/>
              </a:solidFill>
              <a:latin typeface="微软雅黑" panose="020B0503020204020204" charset="-122"/>
            </a:endParaRPr>
          </a:p>
          <a:p>
            <a:pPr marL="0" marR="0" lvl="0" indent="0" defTabSz="914400" eaLnBrk="1" fontAlgn="auto" latinLnBrk="0" hangingPunct="1">
              <a:lnSpc>
                <a:spcPts val="2165"/>
              </a:lnSpc>
              <a:buClrTx/>
              <a:buSzTx/>
              <a:buNone/>
              <a:tabLst>
                <a:tab pos="1536700" algn="l"/>
              </a:tabLst>
              <a:defRPr/>
            </a:pPr>
            <a:r>
              <a:rPr lang="zh-CN" altLang="en-US" dirty="0">
                <a:solidFill>
                  <a:srgbClr val="000000"/>
                </a:solidFill>
                <a:latin typeface="微软雅黑" panose="020B0503020204020204" charset="-122"/>
              </a:rPr>
              <a:t>验证集精度为</a:t>
            </a:r>
            <a:endParaRPr lang="zh-CN" altLang="en-US" dirty="0">
              <a:solidFill>
                <a:srgbClr val="000000"/>
              </a:solidFill>
              <a:latin typeface="微软雅黑" panose="020B0503020204020204" charset="-122"/>
            </a:endParaRPr>
          </a:p>
        </p:txBody>
      </p:sp>
      <p:sp>
        <p:nvSpPr>
          <p:cNvPr id="65" name="标题 1"/>
          <p:cNvSpPr txBox="1"/>
          <p:nvPr/>
        </p:nvSpPr>
        <p:spPr bwMode="auto">
          <a:xfrm>
            <a:off x="727075" y="125016"/>
            <a:ext cx="8001000" cy="838200"/>
          </a:xfrm>
          <a:prstGeom prst="rect">
            <a:avLst/>
          </a:prstGeom>
          <a:noFill/>
          <a:ln>
            <a:noFill/>
          </a:ln>
        </p:spPr>
        <p:txBody>
          <a:bodyPr vert="horz" wrap="square" lIns="91440" tIns="45720" rIns="91440" bIns="45720" numCol="1" rtlCol="0" anchor="b" anchorCtr="0" compatLnSpc="1">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solidFill>
                  <a:srgbClr val="000000"/>
                </a:solidFill>
                <a:latin typeface="微软雅黑" panose="020B0503020204020204" charset="-122"/>
              </a:rPr>
              <a:t>预剪枝</a:t>
            </a:r>
            <a:endParaRPr lang="zh-CN" altLang="en-US" dirty="0"/>
          </a:p>
        </p:txBody>
      </p:sp>
      <p:sp>
        <p:nvSpPr>
          <p:cNvPr id="66" name="AutoShape 4"/>
          <p:cNvSpPr>
            <a:spLocks noChangeArrowheads="1"/>
          </p:cNvSpPr>
          <p:nvPr/>
        </p:nvSpPr>
        <p:spPr bwMode="auto">
          <a:xfrm>
            <a:off x="609600" y="887016"/>
            <a:ext cx="7958138"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rgbClr val="488465"/>
          </a:solidFill>
          <a:ln w="9525">
            <a:solidFill>
              <a:srgbClr val="488465"/>
            </a:solidFill>
            <a:round/>
          </a:ln>
        </p:spPr>
        <p:txBody>
          <a:bodyPr/>
          <a:lstStyle/>
          <a:p>
            <a:endParaRPr lang="en-US" sz="2400" dirty="0">
              <a:solidFill>
                <a:srgbClr val="000000"/>
              </a:solidFill>
              <a:latin typeface="Times New Roman" panose="02020603050405020304" pitchFamily="18" charset="0"/>
              <a:ea typeface="+mn-ea"/>
              <a:cs typeface="+mn-cs"/>
            </a:endParaRPr>
          </a:p>
        </p:txBody>
      </p:sp>
      <p:sp>
        <p:nvSpPr>
          <p:cNvPr id="67" name="Line 5"/>
          <p:cNvSpPr>
            <a:spLocks noChangeShapeType="1"/>
          </p:cNvSpPr>
          <p:nvPr/>
        </p:nvSpPr>
        <p:spPr bwMode="auto">
          <a:xfrm flipV="1">
            <a:off x="609600" y="6408117"/>
            <a:ext cx="7924800" cy="0"/>
          </a:xfrm>
          <a:prstGeom prst="line">
            <a:avLst/>
          </a:prstGeom>
          <a:noFill/>
          <a:ln w="3175">
            <a:solidFill>
              <a:srgbClr val="488465"/>
            </a:solidFill>
            <a:round/>
          </a:ln>
        </p:spPr>
        <p:txBody>
          <a:bodyPr/>
          <a:lstStyle/>
          <a:p>
            <a:endParaRPr lang="en-US" sz="2400">
              <a:solidFill>
                <a:srgbClr val="000000"/>
              </a:solidFill>
              <a:latin typeface="Times New Roman" panose="02020603050405020304" pitchFamily="18" charset="0"/>
              <a:ea typeface="+mn-ea"/>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pic>
        <p:nvPicPr>
          <p:cNvPr id="5" name="图片 4" descr="ws_C0AA.tmp"/>
          <p:cNvPicPr/>
          <p:nvPr/>
        </p:nvPicPr>
        <p:blipFill>
          <a:blip r:embed="rId1" cstate="print"/>
          <a:stretch>
            <a:fillRect/>
          </a:stretch>
        </p:blipFill>
        <p:spPr>
          <a:xfrm>
            <a:off x="0" y="0"/>
            <a:ext cx="9144000" cy="6858000"/>
          </a:xfrm>
          <a:prstGeom prst="rect">
            <a:avLst/>
          </a:prstGeom>
        </p:spPr>
      </p:pic>
      <p:pic>
        <p:nvPicPr>
          <p:cNvPr id="6" name="图片 5" descr="ws_C0BB.tmp"/>
          <p:cNvPicPr/>
          <p:nvPr/>
        </p:nvPicPr>
        <p:blipFill>
          <a:blip r:embed="rId2" cstate="print"/>
          <a:stretch>
            <a:fillRect/>
          </a:stretch>
        </p:blipFill>
        <p:spPr>
          <a:xfrm>
            <a:off x="698500" y="1104900"/>
            <a:ext cx="4508500" cy="1574800"/>
          </a:xfrm>
          <a:prstGeom prst="rect">
            <a:avLst/>
          </a:prstGeom>
        </p:spPr>
      </p:pic>
      <p:pic>
        <p:nvPicPr>
          <p:cNvPr id="7" name="图片 6" descr="ws_C0BC.tmp"/>
          <p:cNvPicPr/>
          <p:nvPr/>
        </p:nvPicPr>
        <p:blipFill>
          <a:blip r:embed="rId3" cstate="print"/>
          <a:stretch>
            <a:fillRect/>
          </a:stretch>
        </p:blipFill>
        <p:spPr>
          <a:xfrm>
            <a:off x="5727700" y="1536700"/>
            <a:ext cx="254000" cy="254000"/>
          </a:xfrm>
          <a:prstGeom prst="rect">
            <a:avLst/>
          </a:prstGeom>
        </p:spPr>
      </p:pic>
      <p:pic>
        <p:nvPicPr>
          <p:cNvPr id="8" name="图片 7" descr="ws_C0CD.tmp"/>
          <p:cNvPicPr/>
          <p:nvPr/>
        </p:nvPicPr>
        <p:blipFill>
          <a:blip r:embed="rId4" cstate="print"/>
          <a:stretch>
            <a:fillRect/>
          </a:stretch>
        </p:blipFill>
        <p:spPr>
          <a:xfrm>
            <a:off x="6184900" y="977900"/>
            <a:ext cx="241300" cy="254000"/>
          </a:xfrm>
          <a:prstGeom prst="rect">
            <a:avLst/>
          </a:prstGeom>
        </p:spPr>
      </p:pic>
      <p:pic>
        <p:nvPicPr>
          <p:cNvPr id="9" name="图片 8" descr="ws_C0CE.tmp"/>
          <p:cNvPicPr/>
          <p:nvPr/>
        </p:nvPicPr>
        <p:blipFill>
          <a:blip r:embed="rId5" cstate="print"/>
          <a:stretch>
            <a:fillRect/>
          </a:stretch>
        </p:blipFill>
        <p:spPr>
          <a:xfrm>
            <a:off x="6565900" y="990600"/>
            <a:ext cx="241300" cy="241300"/>
          </a:xfrm>
          <a:prstGeom prst="rect">
            <a:avLst/>
          </a:prstGeom>
        </p:spPr>
      </p:pic>
      <p:pic>
        <p:nvPicPr>
          <p:cNvPr id="10" name="图片 9" descr="ws_C0DE.tmp"/>
          <p:cNvPicPr/>
          <p:nvPr/>
        </p:nvPicPr>
        <p:blipFill>
          <a:blip r:embed="rId6" cstate="print"/>
          <a:stretch>
            <a:fillRect/>
          </a:stretch>
        </p:blipFill>
        <p:spPr>
          <a:xfrm>
            <a:off x="6413500" y="1257300"/>
            <a:ext cx="254000" cy="254000"/>
          </a:xfrm>
          <a:prstGeom prst="rect">
            <a:avLst/>
          </a:prstGeom>
        </p:spPr>
      </p:pic>
      <p:pic>
        <p:nvPicPr>
          <p:cNvPr id="11" name="图片 10" descr="ws_C0DF.tmp"/>
          <p:cNvPicPr/>
          <p:nvPr/>
        </p:nvPicPr>
        <p:blipFill>
          <a:blip r:embed="rId7" cstate="print"/>
          <a:stretch>
            <a:fillRect/>
          </a:stretch>
        </p:blipFill>
        <p:spPr>
          <a:xfrm>
            <a:off x="4686300" y="3086100"/>
            <a:ext cx="1143000" cy="152400"/>
          </a:xfrm>
          <a:prstGeom prst="rect">
            <a:avLst/>
          </a:prstGeom>
        </p:spPr>
      </p:pic>
      <p:pic>
        <p:nvPicPr>
          <p:cNvPr id="12" name="图片 11" descr="ws_C0E0.tmp"/>
          <p:cNvPicPr/>
          <p:nvPr/>
        </p:nvPicPr>
        <p:blipFill>
          <a:blip r:embed="rId8" cstate="print"/>
          <a:stretch>
            <a:fillRect/>
          </a:stretch>
        </p:blipFill>
        <p:spPr>
          <a:xfrm>
            <a:off x="1854200" y="4508500"/>
            <a:ext cx="152400" cy="520700"/>
          </a:xfrm>
          <a:prstGeom prst="rect">
            <a:avLst/>
          </a:prstGeom>
        </p:spPr>
      </p:pic>
      <p:pic>
        <p:nvPicPr>
          <p:cNvPr id="13" name="图片 12" descr="ws_C0F1.tmp"/>
          <p:cNvPicPr/>
          <p:nvPr/>
        </p:nvPicPr>
        <p:blipFill>
          <a:blip r:embed="rId9" cstate="print"/>
          <a:stretch>
            <a:fillRect/>
          </a:stretch>
        </p:blipFill>
        <p:spPr>
          <a:xfrm>
            <a:off x="4368800" y="4521200"/>
            <a:ext cx="1104900" cy="520700"/>
          </a:xfrm>
          <a:prstGeom prst="rect">
            <a:avLst/>
          </a:prstGeom>
        </p:spPr>
      </p:pic>
      <p:pic>
        <p:nvPicPr>
          <p:cNvPr id="14" name="图片 13" descr="ws_C0F2.tmp"/>
          <p:cNvPicPr/>
          <p:nvPr/>
        </p:nvPicPr>
        <p:blipFill>
          <a:blip r:embed="rId10" cstate="print"/>
          <a:stretch>
            <a:fillRect/>
          </a:stretch>
        </p:blipFill>
        <p:spPr>
          <a:xfrm>
            <a:off x="6896100" y="977900"/>
            <a:ext cx="241300" cy="254000"/>
          </a:xfrm>
          <a:prstGeom prst="rect">
            <a:avLst/>
          </a:prstGeom>
        </p:spPr>
      </p:pic>
      <p:pic>
        <p:nvPicPr>
          <p:cNvPr id="15" name="图片 14" descr="ws_C102.tmp"/>
          <p:cNvPicPr/>
          <p:nvPr/>
        </p:nvPicPr>
        <p:blipFill>
          <a:blip r:embed="rId11" cstate="print"/>
          <a:stretch>
            <a:fillRect/>
          </a:stretch>
        </p:blipFill>
        <p:spPr>
          <a:xfrm>
            <a:off x="6819900" y="1257300"/>
            <a:ext cx="254000" cy="254000"/>
          </a:xfrm>
          <a:prstGeom prst="rect">
            <a:avLst/>
          </a:prstGeom>
        </p:spPr>
      </p:pic>
      <p:sp>
        <p:nvSpPr>
          <p:cNvPr id="16" name="TextBox 13"/>
          <p:cNvSpPr txBox="1"/>
          <p:nvPr/>
        </p:nvSpPr>
        <p:spPr>
          <a:xfrm rot="18900000">
            <a:off x="4926928" y="2683716"/>
            <a:ext cx="65" cy="250710"/>
          </a:xfrm>
          <a:prstGeom prst="rect">
            <a:avLst/>
          </a:prstGeom>
          <a:noFill/>
        </p:spPr>
        <p:txBody>
          <a:bodyPr vert="horz" wrap="none" lIns="0" tIns="0" rIns="0" bIns="0" rtlCol="0">
            <a:spAutoFit/>
          </a:bodyPr>
          <a:lstStyle/>
          <a:p>
            <a:pPr>
              <a:lnSpc>
                <a:spcPts val="1795"/>
              </a:lnSpc>
            </a:pPr>
            <a:endParaRPr lang="zh-CN" altLang="en-US" sz="2540">
              <a:solidFill>
                <a:srgbClr val="00FFFF"/>
              </a:solidFill>
              <a:latin typeface="微软雅黑" panose="020B0503020204020204" charset="-122"/>
            </a:endParaRPr>
          </a:p>
        </p:txBody>
      </p:sp>
      <p:sp>
        <p:nvSpPr>
          <p:cNvPr id="17" name="TextBox 14"/>
          <p:cNvSpPr txBox="1"/>
          <p:nvPr/>
        </p:nvSpPr>
        <p:spPr>
          <a:xfrm rot="18900000">
            <a:off x="5155202" y="2455442"/>
            <a:ext cx="65" cy="250710"/>
          </a:xfrm>
          <a:prstGeom prst="rect">
            <a:avLst/>
          </a:prstGeom>
          <a:noFill/>
        </p:spPr>
        <p:txBody>
          <a:bodyPr vert="horz" wrap="none" lIns="0" tIns="0" rIns="0" bIns="0" rtlCol="0">
            <a:spAutoFit/>
          </a:bodyPr>
          <a:lstStyle/>
          <a:p>
            <a:pPr>
              <a:lnSpc>
                <a:spcPts val="1795"/>
              </a:lnSpc>
            </a:pPr>
            <a:endParaRPr lang="zh-CN" altLang="en-US" sz="2540">
              <a:solidFill>
                <a:srgbClr val="00FFFF"/>
              </a:solidFill>
              <a:latin typeface="微软雅黑" panose="020B0503020204020204" charset="-122"/>
            </a:endParaRPr>
          </a:p>
        </p:txBody>
      </p:sp>
      <p:sp>
        <p:nvSpPr>
          <p:cNvPr id="18" name="TextBox 15"/>
          <p:cNvSpPr txBox="1"/>
          <p:nvPr/>
        </p:nvSpPr>
        <p:spPr>
          <a:xfrm rot="18900000">
            <a:off x="2872458" y="4738186"/>
            <a:ext cx="65" cy="250710"/>
          </a:xfrm>
          <a:prstGeom prst="rect">
            <a:avLst/>
          </a:prstGeom>
          <a:noFill/>
        </p:spPr>
        <p:txBody>
          <a:bodyPr vert="horz" wrap="none" lIns="0" tIns="0" rIns="0" bIns="0" rtlCol="0">
            <a:spAutoFit/>
          </a:bodyPr>
          <a:lstStyle/>
          <a:p>
            <a:pPr>
              <a:lnSpc>
                <a:spcPts val="1795"/>
              </a:lnSpc>
            </a:pPr>
            <a:endParaRPr lang="zh-CN" altLang="en-US" sz="2540">
              <a:solidFill>
                <a:srgbClr val="00FFFF"/>
              </a:solidFill>
              <a:latin typeface="微软雅黑" panose="020B0503020204020204" charset="-122"/>
            </a:endParaRPr>
          </a:p>
        </p:txBody>
      </p:sp>
      <p:sp>
        <p:nvSpPr>
          <p:cNvPr id="19" name="TextBox 16"/>
          <p:cNvSpPr txBox="1"/>
          <p:nvPr/>
        </p:nvSpPr>
        <p:spPr>
          <a:xfrm rot="18900000">
            <a:off x="3100732" y="4509911"/>
            <a:ext cx="65" cy="250710"/>
          </a:xfrm>
          <a:prstGeom prst="rect">
            <a:avLst/>
          </a:prstGeom>
          <a:noFill/>
        </p:spPr>
        <p:txBody>
          <a:bodyPr vert="horz" wrap="none" lIns="0" tIns="0" rIns="0" bIns="0" rtlCol="0">
            <a:spAutoFit/>
          </a:bodyPr>
          <a:lstStyle/>
          <a:p>
            <a:pPr>
              <a:lnSpc>
                <a:spcPts val="1795"/>
              </a:lnSpc>
            </a:pPr>
            <a:endParaRPr lang="zh-CN" altLang="en-US" sz="2540">
              <a:solidFill>
                <a:srgbClr val="00FFFF"/>
              </a:solidFill>
              <a:latin typeface="微软雅黑" panose="020B0503020204020204" charset="-122"/>
            </a:endParaRPr>
          </a:p>
        </p:txBody>
      </p:sp>
      <p:sp>
        <p:nvSpPr>
          <p:cNvPr id="20" name="TextBox 17"/>
          <p:cNvSpPr txBox="1"/>
          <p:nvPr/>
        </p:nvSpPr>
        <p:spPr>
          <a:xfrm rot="18900000">
            <a:off x="3329007" y="4281637"/>
            <a:ext cx="65" cy="250710"/>
          </a:xfrm>
          <a:prstGeom prst="rect">
            <a:avLst/>
          </a:prstGeom>
          <a:noFill/>
        </p:spPr>
        <p:txBody>
          <a:bodyPr vert="horz" wrap="none" lIns="0" tIns="0" rIns="0" bIns="0" rtlCol="0">
            <a:spAutoFit/>
          </a:bodyPr>
          <a:lstStyle/>
          <a:p>
            <a:pPr>
              <a:lnSpc>
                <a:spcPts val="1795"/>
              </a:lnSpc>
            </a:pPr>
            <a:endParaRPr lang="zh-CN" altLang="en-US" sz="2540">
              <a:solidFill>
                <a:srgbClr val="00FFFF"/>
              </a:solidFill>
              <a:latin typeface="微软雅黑" panose="020B0503020204020204" charset="-122"/>
            </a:endParaRPr>
          </a:p>
        </p:txBody>
      </p:sp>
      <p:sp>
        <p:nvSpPr>
          <p:cNvPr id="21" name="TextBox 18"/>
          <p:cNvSpPr txBox="1"/>
          <p:nvPr/>
        </p:nvSpPr>
        <p:spPr>
          <a:xfrm rot="18900000">
            <a:off x="3557281" y="4053362"/>
            <a:ext cx="65" cy="250710"/>
          </a:xfrm>
          <a:prstGeom prst="rect">
            <a:avLst/>
          </a:prstGeom>
          <a:noFill/>
        </p:spPr>
        <p:txBody>
          <a:bodyPr vert="horz" wrap="none" lIns="0" tIns="0" rIns="0" bIns="0" rtlCol="0">
            <a:spAutoFit/>
          </a:bodyPr>
          <a:lstStyle/>
          <a:p>
            <a:pPr>
              <a:lnSpc>
                <a:spcPts val="1795"/>
              </a:lnSpc>
            </a:pPr>
            <a:endParaRPr lang="zh-CN" altLang="en-US" sz="2540">
              <a:solidFill>
                <a:srgbClr val="00FFFF"/>
              </a:solidFill>
              <a:latin typeface="微软雅黑" panose="020B0503020204020204" charset="-122"/>
            </a:endParaRPr>
          </a:p>
        </p:txBody>
      </p:sp>
      <p:sp>
        <p:nvSpPr>
          <p:cNvPr id="22" name="TextBox 19"/>
          <p:cNvSpPr txBox="1"/>
          <p:nvPr/>
        </p:nvSpPr>
        <p:spPr>
          <a:xfrm rot="18900000">
            <a:off x="3785556" y="3825088"/>
            <a:ext cx="65" cy="250710"/>
          </a:xfrm>
          <a:prstGeom prst="rect">
            <a:avLst/>
          </a:prstGeom>
          <a:noFill/>
        </p:spPr>
        <p:txBody>
          <a:bodyPr vert="horz" wrap="none" lIns="0" tIns="0" rIns="0" bIns="0" rtlCol="0">
            <a:spAutoFit/>
          </a:bodyPr>
          <a:lstStyle/>
          <a:p>
            <a:pPr>
              <a:lnSpc>
                <a:spcPts val="1795"/>
              </a:lnSpc>
            </a:pPr>
            <a:endParaRPr lang="zh-CN" altLang="en-US" sz="2540">
              <a:solidFill>
                <a:srgbClr val="00FFFF"/>
              </a:solidFill>
              <a:latin typeface="微软雅黑" panose="020B0503020204020204" charset="-122"/>
            </a:endParaRPr>
          </a:p>
        </p:txBody>
      </p:sp>
      <p:sp>
        <p:nvSpPr>
          <p:cNvPr id="23" name="TextBox 20"/>
          <p:cNvSpPr txBox="1"/>
          <p:nvPr/>
        </p:nvSpPr>
        <p:spPr>
          <a:xfrm rot="18900000">
            <a:off x="4013830" y="3596814"/>
            <a:ext cx="65" cy="250710"/>
          </a:xfrm>
          <a:prstGeom prst="rect">
            <a:avLst/>
          </a:prstGeom>
          <a:noFill/>
        </p:spPr>
        <p:txBody>
          <a:bodyPr vert="horz" wrap="none" lIns="0" tIns="0" rIns="0" bIns="0" rtlCol="0">
            <a:spAutoFit/>
          </a:bodyPr>
          <a:lstStyle/>
          <a:p>
            <a:pPr>
              <a:lnSpc>
                <a:spcPts val="1795"/>
              </a:lnSpc>
            </a:pPr>
            <a:endParaRPr lang="zh-CN" altLang="en-US" sz="2540">
              <a:solidFill>
                <a:srgbClr val="00FFFF"/>
              </a:solidFill>
              <a:latin typeface="微软雅黑" panose="020B0503020204020204" charset="-122"/>
            </a:endParaRPr>
          </a:p>
        </p:txBody>
      </p:sp>
      <p:sp>
        <p:nvSpPr>
          <p:cNvPr id="24" name="TextBox 21"/>
          <p:cNvSpPr txBox="1"/>
          <p:nvPr/>
        </p:nvSpPr>
        <p:spPr>
          <a:xfrm rot="18900000">
            <a:off x="4242105" y="3368539"/>
            <a:ext cx="65" cy="250710"/>
          </a:xfrm>
          <a:prstGeom prst="rect">
            <a:avLst/>
          </a:prstGeom>
          <a:noFill/>
        </p:spPr>
        <p:txBody>
          <a:bodyPr vert="horz" wrap="none" lIns="0" tIns="0" rIns="0" bIns="0" rtlCol="0">
            <a:spAutoFit/>
          </a:bodyPr>
          <a:lstStyle/>
          <a:p>
            <a:pPr>
              <a:lnSpc>
                <a:spcPts val="1795"/>
              </a:lnSpc>
            </a:pPr>
            <a:endParaRPr lang="zh-CN" altLang="en-US" sz="2540">
              <a:solidFill>
                <a:srgbClr val="00FFFF"/>
              </a:solidFill>
              <a:latin typeface="微软雅黑" panose="020B0503020204020204" charset="-122"/>
            </a:endParaRPr>
          </a:p>
        </p:txBody>
      </p:sp>
      <p:sp>
        <p:nvSpPr>
          <p:cNvPr id="25" name="TextBox 23"/>
          <p:cNvSpPr txBox="1"/>
          <p:nvPr/>
        </p:nvSpPr>
        <p:spPr>
          <a:xfrm rot="18900000">
            <a:off x="4698653" y="2911990"/>
            <a:ext cx="65" cy="250710"/>
          </a:xfrm>
          <a:prstGeom prst="rect">
            <a:avLst/>
          </a:prstGeom>
          <a:noFill/>
        </p:spPr>
        <p:txBody>
          <a:bodyPr vert="horz" wrap="none" lIns="0" tIns="0" rIns="0" bIns="0" rtlCol="0">
            <a:spAutoFit/>
          </a:bodyPr>
          <a:lstStyle/>
          <a:p>
            <a:pPr>
              <a:lnSpc>
                <a:spcPts val="1795"/>
              </a:lnSpc>
            </a:pPr>
            <a:endParaRPr lang="zh-CN" altLang="en-US" sz="2540">
              <a:solidFill>
                <a:srgbClr val="00FFFF"/>
              </a:solidFill>
              <a:latin typeface="微软雅黑" panose="020B0503020204020204" charset="-122"/>
            </a:endParaRPr>
          </a:p>
        </p:txBody>
      </p:sp>
      <p:sp>
        <p:nvSpPr>
          <p:cNvPr id="26" name="TextBox 24"/>
          <p:cNvSpPr txBox="1"/>
          <p:nvPr/>
        </p:nvSpPr>
        <p:spPr>
          <a:xfrm rot="18900000">
            <a:off x="5383477" y="2227167"/>
            <a:ext cx="65" cy="250710"/>
          </a:xfrm>
          <a:prstGeom prst="rect">
            <a:avLst/>
          </a:prstGeom>
          <a:noFill/>
        </p:spPr>
        <p:txBody>
          <a:bodyPr vert="horz" wrap="none" lIns="0" tIns="0" rIns="0" bIns="0" rtlCol="0">
            <a:spAutoFit/>
          </a:bodyPr>
          <a:lstStyle/>
          <a:p>
            <a:pPr>
              <a:lnSpc>
                <a:spcPts val="1795"/>
              </a:lnSpc>
            </a:pPr>
            <a:endParaRPr lang="zh-CN" altLang="en-US" sz="2540">
              <a:solidFill>
                <a:srgbClr val="00FFFF"/>
              </a:solidFill>
              <a:latin typeface="微软雅黑" panose="020B0503020204020204" charset="-122"/>
            </a:endParaRPr>
          </a:p>
        </p:txBody>
      </p:sp>
      <p:sp>
        <p:nvSpPr>
          <p:cNvPr id="27" name="TextBox 34"/>
          <p:cNvSpPr txBox="1"/>
          <p:nvPr/>
        </p:nvSpPr>
        <p:spPr>
          <a:xfrm>
            <a:off x="140817" y="1628905"/>
            <a:ext cx="230832" cy="769441"/>
          </a:xfrm>
          <a:prstGeom prst="rect">
            <a:avLst/>
          </a:prstGeom>
          <a:noFill/>
        </p:spPr>
        <p:txBody>
          <a:bodyPr vert="horz" wrap="none" lIns="0" tIns="0" rIns="0" bIns="0" rtlCol="0">
            <a:spAutoFit/>
          </a:bodyPr>
          <a:lstStyle/>
          <a:p>
            <a:pPr>
              <a:lnSpc>
                <a:spcPts val="1730"/>
              </a:lnSpc>
            </a:pPr>
            <a:r>
              <a:rPr lang="zh-CN" altLang="en-US" sz="1800">
                <a:solidFill>
                  <a:srgbClr val="FF0000"/>
                </a:solidFill>
                <a:latin typeface="微软雅黑" panose="020B0503020204020204" charset="-122"/>
              </a:rPr>
              <a:t>验</a:t>
            </a:r>
            <a:endParaRPr lang="zh-CN" altLang="en-US" sz="1800">
              <a:solidFill>
                <a:srgbClr val="FF0000"/>
              </a:solidFill>
              <a:latin typeface="微软雅黑" panose="020B0503020204020204" charset="-122"/>
            </a:endParaRPr>
          </a:p>
          <a:p>
            <a:pPr>
              <a:lnSpc>
                <a:spcPts val="2160"/>
              </a:lnSpc>
            </a:pPr>
            <a:r>
              <a:rPr lang="zh-CN" altLang="en-US">
                <a:solidFill>
                  <a:srgbClr val="FF0000"/>
                </a:solidFill>
                <a:latin typeface="微软雅黑" panose="020B0503020204020204" charset="-122"/>
              </a:rPr>
              <a:t>证</a:t>
            </a:r>
            <a:endParaRPr lang="zh-CN" altLang="en-US">
              <a:solidFill>
                <a:srgbClr val="FF0000"/>
              </a:solidFill>
              <a:latin typeface="微软雅黑" panose="020B0503020204020204" charset="-122"/>
            </a:endParaRPr>
          </a:p>
          <a:p>
            <a:pPr>
              <a:lnSpc>
                <a:spcPts val="2100"/>
              </a:lnSpc>
            </a:pPr>
            <a:r>
              <a:rPr lang="zh-CN" altLang="en-US">
                <a:solidFill>
                  <a:srgbClr val="FF0000"/>
                </a:solidFill>
                <a:latin typeface="微软雅黑" panose="020B0503020204020204" charset="-122"/>
              </a:rPr>
              <a:t>集</a:t>
            </a:r>
            <a:endParaRPr lang="zh-CN" altLang="en-US">
              <a:solidFill>
                <a:srgbClr val="FF0000"/>
              </a:solidFill>
              <a:latin typeface="微软雅黑" panose="020B0503020204020204" charset="-122"/>
            </a:endParaRPr>
          </a:p>
        </p:txBody>
      </p:sp>
      <p:sp>
        <p:nvSpPr>
          <p:cNvPr id="28" name="TextBox 35"/>
          <p:cNvSpPr txBox="1"/>
          <p:nvPr/>
        </p:nvSpPr>
        <p:spPr>
          <a:xfrm>
            <a:off x="3719448" y="4107723"/>
            <a:ext cx="564257" cy="270843"/>
          </a:xfrm>
          <a:prstGeom prst="rect">
            <a:avLst/>
          </a:prstGeom>
          <a:noFill/>
        </p:spPr>
        <p:txBody>
          <a:bodyPr vert="horz" wrap="none" lIns="0" tIns="0" rIns="0" bIns="0" rtlCol="0">
            <a:spAutoFit/>
          </a:bodyPr>
          <a:lstStyle/>
          <a:p>
            <a:pPr>
              <a:lnSpc>
                <a:spcPts val="2110"/>
              </a:lnSpc>
            </a:pPr>
            <a:r>
              <a:rPr lang="zh-CN" altLang="en-US" sz="2195">
                <a:solidFill>
                  <a:srgbClr val="000000"/>
                </a:solidFill>
                <a:latin typeface="微软雅黑" panose="020B0503020204020204" charset="-122"/>
              </a:rPr>
              <a:t>好瓜</a:t>
            </a:r>
            <a:endParaRPr lang="zh-CN" altLang="en-US" sz="2195">
              <a:solidFill>
                <a:srgbClr val="000000"/>
              </a:solidFill>
              <a:latin typeface="微软雅黑" panose="020B0503020204020204" charset="-122"/>
            </a:endParaRPr>
          </a:p>
        </p:txBody>
      </p:sp>
      <p:sp>
        <p:nvSpPr>
          <p:cNvPr id="29" name="TextBox 36"/>
          <p:cNvSpPr txBox="1"/>
          <p:nvPr/>
        </p:nvSpPr>
        <p:spPr>
          <a:xfrm>
            <a:off x="5903340" y="4107723"/>
            <a:ext cx="564257" cy="270843"/>
          </a:xfrm>
          <a:prstGeom prst="rect">
            <a:avLst/>
          </a:prstGeom>
          <a:noFill/>
        </p:spPr>
        <p:txBody>
          <a:bodyPr vert="horz" wrap="none" lIns="0" tIns="0" rIns="0" bIns="0" rtlCol="0">
            <a:spAutoFit/>
          </a:bodyPr>
          <a:lstStyle/>
          <a:p>
            <a:pPr>
              <a:lnSpc>
                <a:spcPts val="2110"/>
              </a:lnSpc>
            </a:pPr>
            <a:r>
              <a:rPr lang="zh-CN" altLang="en-US" sz="2195">
                <a:solidFill>
                  <a:srgbClr val="000000"/>
                </a:solidFill>
                <a:latin typeface="微软雅黑" panose="020B0503020204020204" charset="-122"/>
              </a:rPr>
              <a:t>坏瓜</a:t>
            </a:r>
            <a:endParaRPr lang="zh-CN" altLang="en-US" sz="2195">
              <a:solidFill>
                <a:srgbClr val="000000"/>
              </a:solidFill>
              <a:latin typeface="微软雅黑" panose="020B0503020204020204" charset="-122"/>
            </a:endParaRPr>
          </a:p>
        </p:txBody>
      </p:sp>
      <p:sp>
        <p:nvSpPr>
          <p:cNvPr id="30" name="TextBox 37"/>
          <p:cNvSpPr txBox="1"/>
          <p:nvPr/>
        </p:nvSpPr>
        <p:spPr>
          <a:xfrm>
            <a:off x="1791335" y="4107723"/>
            <a:ext cx="564257" cy="270843"/>
          </a:xfrm>
          <a:prstGeom prst="rect">
            <a:avLst/>
          </a:prstGeom>
          <a:noFill/>
        </p:spPr>
        <p:txBody>
          <a:bodyPr vert="horz" wrap="none" lIns="0" tIns="0" rIns="0" bIns="0" rtlCol="0">
            <a:spAutoFit/>
          </a:bodyPr>
          <a:lstStyle/>
          <a:p>
            <a:pPr>
              <a:lnSpc>
                <a:spcPts val="2110"/>
              </a:lnSpc>
            </a:pPr>
            <a:r>
              <a:rPr lang="zh-CN" altLang="en-US" sz="2195">
                <a:solidFill>
                  <a:srgbClr val="000000"/>
                </a:solidFill>
                <a:latin typeface="微软雅黑" panose="020B0503020204020204" charset="-122"/>
              </a:rPr>
              <a:t>好瓜</a:t>
            </a:r>
            <a:endParaRPr lang="zh-CN" altLang="en-US" sz="2195">
              <a:solidFill>
                <a:srgbClr val="000000"/>
              </a:solidFill>
              <a:latin typeface="微软雅黑" panose="020B0503020204020204" charset="-122"/>
            </a:endParaRPr>
          </a:p>
        </p:txBody>
      </p:sp>
      <p:sp>
        <p:nvSpPr>
          <p:cNvPr id="31" name="TextBox 38"/>
          <p:cNvSpPr txBox="1"/>
          <p:nvPr/>
        </p:nvSpPr>
        <p:spPr>
          <a:xfrm>
            <a:off x="4063619" y="3590518"/>
            <a:ext cx="461665" cy="230832"/>
          </a:xfrm>
          <a:prstGeom prst="rect">
            <a:avLst/>
          </a:prstGeom>
          <a:noFill/>
        </p:spPr>
        <p:txBody>
          <a:bodyPr vert="horz" wrap="none" lIns="0" tIns="0" rIns="0" bIns="0" rtlCol="0">
            <a:spAutoFit/>
          </a:bodyPr>
          <a:lstStyle/>
          <a:p>
            <a:pPr>
              <a:lnSpc>
                <a:spcPts val="1800"/>
              </a:lnSpc>
            </a:pPr>
            <a:r>
              <a:rPr lang="zh-CN" altLang="en-US">
                <a:solidFill>
                  <a:srgbClr val="000000"/>
                </a:solidFill>
                <a:latin typeface="微软雅黑" panose="020B0503020204020204" charset="-122"/>
              </a:rPr>
              <a:t>稍凹</a:t>
            </a:r>
            <a:endParaRPr lang="zh-CN" altLang="en-US">
              <a:solidFill>
                <a:srgbClr val="000000"/>
              </a:solidFill>
              <a:latin typeface="微软雅黑" panose="020B0503020204020204" charset="-122"/>
            </a:endParaRPr>
          </a:p>
        </p:txBody>
      </p:sp>
      <p:sp>
        <p:nvSpPr>
          <p:cNvPr id="32" name="TextBox 39"/>
          <p:cNvSpPr txBox="1"/>
          <p:nvPr/>
        </p:nvSpPr>
        <p:spPr>
          <a:xfrm>
            <a:off x="5688457" y="3590518"/>
            <a:ext cx="461665" cy="230832"/>
          </a:xfrm>
          <a:prstGeom prst="rect">
            <a:avLst/>
          </a:prstGeom>
          <a:noFill/>
        </p:spPr>
        <p:txBody>
          <a:bodyPr vert="horz" wrap="none" lIns="0" tIns="0" rIns="0" bIns="0" rtlCol="0">
            <a:spAutoFit/>
          </a:bodyPr>
          <a:lstStyle/>
          <a:p>
            <a:pPr>
              <a:lnSpc>
                <a:spcPts val="1800"/>
              </a:lnSpc>
            </a:pPr>
            <a:r>
              <a:rPr lang="zh-CN" altLang="en-US">
                <a:solidFill>
                  <a:srgbClr val="000000"/>
                </a:solidFill>
                <a:latin typeface="微软雅黑" panose="020B0503020204020204" charset="-122"/>
              </a:rPr>
              <a:t>平坦</a:t>
            </a:r>
            <a:endParaRPr lang="zh-CN" altLang="en-US">
              <a:solidFill>
                <a:srgbClr val="000000"/>
              </a:solidFill>
              <a:latin typeface="微软雅黑" panose="020B0503020204020204" charset="-122"/>
            </a:endParaRPr>
          </a:p>
        </p:txBody>
      </p:sp>
      <p:sp>
        <p:nvSpPr>
          <p:cNvPr id="33" name="TextBox 40"/>
          <p:cNvSpPr txBox="1"/>
          <p:nvPr/>
        </p:nvSpPr>
        <p:spPr>
          <a:xfrm>
            <a:off x="2100072" y="3590518"/>
            <a:ext cx="461665" cy="230832"/>
          </a:xfrm>
          <a:prstGeom prst="rect">
            <a:avLst/>
          </a:prstGeom>
          <a:noFill/>
        </p:spPr>
        <p:txBody>
          <a:bodyPr vert="horz" wrap="none" lIns="0" tIns="0" rIns="0" bIns="0" rtlCol="0">
            <a:spAutoFit/>
          </a:bodyPr>
          <a:lstStyle/>
          <a:p>
            <a:pPr>
              <a:lnSpc>
                <a:spcPts val="1800"/>
              </a:lnSpc>
            </a:pPr>
            <a:r>
              <a:rPr lang="zh-CN" altLang="en-US">
                <a:solidFill>
                  <a:srgbClr val="000000"/>
                </a:solidFill>
                <a:latin typeface="微软雅黑" panose="020B0503020204020204" charset="-122"/>
              </a:rPr>
              <a:t>凹陷</a:t>
            </a:r>
            <a:endParaRPr lang="zh-CN" altLang="en-US">
              <a:solidFill>
                <a:srgbClr val="000000"/>
              </a:solidFill>
              <a:latin typeface="微软雅黑" panose="020B0503020204020204" charset="-122"/>
            </a:endParaRPr>
          </a:p>
        </p:txBody>
      </p:sp>
      <p:sp>
        <p:nvSpPr>
          <p:cNvPr id="34" name="TextBox 41"/>
          <p:cNvSpPr txBox="1"/>
          <p:nvPr/>
        </p:nvSpPr>
        <p:spPr>
          <a:xfrm>
            <a:off x="3563888" y="3008411"/>
            <a:ext cx="908903" cy="307777"/>
          </a:xfrm>
          <a:prstGeom prst="rect">
            <a:avLst/>
          </a:prstGeom>
          <a:noFill/>
        </p:spPr>
        <p:txBody>
          <a:bodyPr vert="horz" wrap="none" lIns="0" tIns="0" rIns="0" bIns="0" rtlCol="0">
            <a:spAutoFit/>
          </a:bodyPr>
          <a:lstStyle/>
          <a:p>
            <a:pPr>
              <a:lnSpc>
                <a:spcPts val="2430"/>
              </a:lnSpc>
            </a:pPr>
            <a:r>
              <a:rPr lang="zh-CN" altLang="en-US" sz="2195">
                <a:solidFill>
                  <a:srgbClr val="000000"/>
                </a:solidFill>
                <a:latin typeface="微软雅黑" panose="020B0503020204020204" charset="-122"/>
              </a:rPr>
              <a:t>脐部</a:t>
            </a:r>
            <a:r>
              <a:rPr lang="en-US" altLang="zh-CN" sz="2195">
                <a:solidFill>
                  <a:srgbClr val="000000"/>
                </a:solidFill>
                <a:latin typeface="微软雅黑" panose="020B0503020204020204" charset="-122"/>
              </a:rPr>
              <a:t>=?</a:t>
            </a:r>
            <a:endParaRPr lang="zh-CN" altLang="en-US" sz="2195">
              <a:solidFill>
                <a:srgbClr val="000000"/>
              </a:solidFill>
              <a:latin typeface="微软雅黑" panose="020B0503020204020204" charset="-122"/>
            </a:endParaRPr>
          </a:p>
        </p:txBody>
      </p:sp>
      <p:sp>
        <p:nvSpPr>
          <p:cNvPr id="35" name="TextBox 42"/>
          <p:cNvSpPr txBox="1"/>
          <p:nvPr/>
        </p:nvSpPr>
        <p:spPr>
          <a:xfrm>
            <a:off x="3398265" y="2808706"/>
            <a:ext cx="134652" cy="230832"/>
          </a:xfrm>
          <a:prstGeom prst="rect">
            <a:avLst/>
          </a:prstGeom>
          <a:noFill/>
        </p:spPr>
        <p:txBody>
          <a:bodyPr vert="horz" wrap="none" lIns="0" tIns="0" rIns="0" bIns="0" rtlCol="0">
            <a:spAutoFit/>
          </a:bodyPr>
          <a:lstStyle/>
          <a:p>
            <a:pPr>
              <a:lnSpc>
                <a:spcPts val="1800"/>
              </a:lnSpc>
            </a:pPr>
            <a:r>
              <a:rPr lang="en-US" altLang="zh-CN">
                <a:solidFill>
                  <a:srgbClr val="000000"/>
                </a:solidFill>
                <a:latin typeface="微软雅黑" panose="020B0503020204020204" charset="-122"/>
              </a:rPr>
              <a:t>1</a:t>
            </a:r>
            <a:endParaRPr lang="zh-CN" altLang="en-US">
              <a:solidFill>
                <a:srgbClr val="000000"/>
              </a:solidFill>
              <a:latin typeface="微软雅黑" panose="020B0503020204020204" charset="-122"/>
            </a:endParaRPr>
          </a:p>
        </p:txBody>
      </p:sp>
      <p:sp>
        <p:nvSpPr>
          <p:cNvPr id="36" name="TextBox 43"/>
          <p:cNvSpPr txBox="1"/>
          <p:nvPr/>
        </p:nvSpPr>
        <p:spPr>
          <a:xfrm>
            <a:off x="1517650" y="3888841"/>
            <a:ext cx="134652" cy="230832"/>
          </a:xfrm>
          <a:prstGeom prst="rect">
            <a:avLst/>
          </a:prstGeom>
          <a:noFill/>
        </p:spPr>
        <p:txBody>
          <a:bodyPr vert="horz" wrap="none" lIns="0" tIns="0" rIns="0" bIns="0" rtlCol="0">
            <a:spAutoFit/>
          </a:bodyPr>
          <a:lstStyle/>
          <a:p>
            <a:pPr>
              <a:lnSpc>
                <a:spcPts val="1800"/>
              </a:lnSpc>
            </a:pPr>
            <a:r>
              <a:rPr lang="en-US" altLang="zh-CN">
                <a:solidFill>
                  <a:srgbClr val="000000"/>
                </a:solidFill>
                <a:latin typeface="微软雅黑" panose="020B0503020204020204" charset="-122"/>
              </a:rPr>
              <a:t>2</a:t>
            </a:r>
            <a:endParaRPr lang="zh-CN" altLang="en-US">
              <a:solidFill>
                <a:srgbClr val="000000"/>
              </a:solidFill>
              <a:latin typeface="微软雅黑" panose="020B0503020204020204" charset="-122"/>
            </a:endParaRPr>
          </a:p>
        </p:txBody>
      </p:sp>
      <p:sp>
        <p:nvSpPr>
          <p:cNvPr id="37" name="TextBox 44"/>
          <p:cNvSpPr txBox="1"/>
          <p:nvPr/>
        </p:nvSpPr>
        <p:spPr>
          <a:xfrm>
            <a:off x="3429889" y="3873347"/>
            <a:ext cx="134652" cy="230832"/>
          </a:xfrm>
          <a:prstGeom prst="rect">
            <a:avLst/>
          </a:prstGeom>
          <a:noFill/>
        </p:spPr>
        <p:txBody>
          <a:bodyPr vert="horz" wrap="none" lIns="0" tIns="0" rIns="0" bIns="0" rtlCol="0">
            <a:spAutoFit/>
          </a:bodyPr>
          <a:lstStyle/>
          <a:p>
            <a:pPr>
              <a:lnSpc>
                <a:spcPts val="1800"/>
              </a:lnSpc>
            </a:pPr>
            <a:r>
              <a:rPr lang="en-US" altLang="zh-CN">
                <a:solidFill>
                  <a:srgbClr val="000000"/>
                </a:solidFill>
                <a:latin typeface="微软雅黑" panose="020B0503020204020204" charset="-122"/>
              </a:rPr>
              <a:t>3</a:t>
            </a:r>
            <a:endParaRPr lang="zh-CN" altLang="en-US">
              <a:solidFill>
                <a:srgbClr val="000000"/>
              </a:solidFill>
              <a:latin typeface="微软雅黑" panose="020B0503020204020204" charset="-122"/>
            </a:endParaRPr>
          </a:p>
        </p:txBody>
      </p:sp>
      <p:sp>
        <p:nvSpPr>
          <p:cNvPr id="38" name="TextBox 45"/>
          <p:cNvSpPr txBox="1"/>
          <p:nvPr/>
        </p:nvSpPr>
        <p:spPr>
          <a:xfrm>
            <a:off x="5547359" y="3904081"/>
            <a:ext cx="134652" cy="230832"/>
          </a:xfrm>
          <a:prstGeom prst="rect">
            <a:avLst/>
          </a:prstGeom>
          <a:noFill/>
        </p:spPr>
        <p:txBody>
          <a:bodyPr vert="horz" wrap="none" lIns="0" tIns="0" rIns="0" bIns="0" rtlCol="0">
            <a:spAutoFit/>
          </a:bodyPr>
          <a:lstStyle/>
          <a:p>
            <a:pPr>
              <a:lnSpc>
                <a:spcPts val="1800"/>
              </a:lnSpc>
            </a:pPr>
            <a:r>
              <a:rPr lang="en-US" altLang="zh-CN">
                <a:solidFill>
                  <a:srgbClr val="000000"/>
                </a:solidFill>
                <a:latin typeface="微软雅黑" panose="020B0503020204020204" charset="-122"/>
              </a:rPr>
              <a:t>4</a:t>
            </a:r>
            <a:endParaRPr lang="zh-CN" altLang="en-US">
              <a:solidFill>
                <a:srgbClr val="000000"/>
              </a:solidFill>
              <a:latin typeface="微软雅黑" panose="020B0503020204020204" charset="-122"/>
            </a:endParaRPr>
          </a:p>
        </p:txBody>
      </p:sp>
      <p:sp>
        <p:nvSpPr>
          <p:cNvPr id="39" name="TextBox 46"/>
          <p:cNvSpPr txBox="1"/>
          <p:nvPr/>
        </p:nvSpPr>
        <p:spPr>
          <a:xfrm>
            <a:off x="5779896" y="2685516"/>
            <a:ext cx="3039294" cy="846386"/>
          </a:xfrm>
          <a:prstGeom prst="rect">
            <a:avLst/>
          </a:prstGeom>
          <a:noFill/>
        </p:spPr>
        <p:txBody>
          <a:bodyPr vert="horz" wrap="none" lIns="0" tIns="0" rIns="0" bIns="0" rtlCol="0">
            <a:spAutoFit/>
          </a:bodyPr>
          <a:lstStyle/>
          <a:p>
            <a:pPr marL="0" marR="0" lvl="0" indent="0" defTabSz="914400" eaLnBrk="1" fontAlgn="auto" latinLnBrk="0" hangingPunct="1">
              <a:lnSpc>
                <a:spcPts val="1800"/>
              </a:lnSpc>
              <a:buClrTx/>
              <a:buSzTx/>
              <a:buNone/>
              <a:tabLst>
                <a:tab pos="1193800" algn="l"/>
                <a:tab pos="1866900" algn="l"/>
              </a:tabLst>
              <a:defRPr/>
            </a:pPr>
            <a:r>
              <a:rPr lang="zh-CN" altLang="en-US"/>
              <a:t>		</a:t>
            </a:r>
            <a:r>
              <a:rPr lang="zh-CN" altLang="en-US">
                <a:solidFill>
                  <a:srgbClr val="FF0000"/>
                </a:solidFill>
                <a:latin typeface="微软雅黑" panose="020B0503020204020204" charset="-122"/>
              </a:rPr>
              <a:t>验证集精度</a:t>
            </a:r>
            <a:endParaRPr lang="zh-CN" altLang="en-US">
              <a:solidFill>
                <a:srgbClr val="FF0000"/>
              </a:solidFill>
              <a:latin typeface="微软雅黑" panose="020B0503020204020204" charset="-122"/>
            </a:endParaRPr>
          </a:p>
          <a:p>
            <a:pPr marL="0" marR="0" lvl="0" indent="0" defTabSz="914400" eaLnBrk="1" fontAlgn="auto" latinLnBrk="0" hangingPunct="1">
              <a:lnSpc>
                <a:spcPts val="2765"/>
              </a:lnSpc>
              <a:buClrTx/>
              <a:buSzTx/>
              <a:buNone/>
              <a:tabLst>
                <a:tab pos="1193800" algn="l"/>
                <a:tab pos="1866900" algn="l"/>
              </a:tabLst>
              <a:defRPr/>
            </a:pPr>
            <a:r>
              <a:rPr lang="zh-CN" altLang="en-US">
                <a:solidFill>
                  <a:srgbClr val="FF0000"/>
                </a:solidFill>
                <a:latin typeface="微软雅黑" panose="020B0503020204020204" charset="-122"/>
              </a:rPr>
              <a:t>“脐部</a:t>
            </a:r>
            <a:r>
              <a:rPr lang="en-US" altLang="zh-CN">
                <a:solidFill>
                  <a:srgbClr val="FF0000"/>
                </a:solidFill>
                <a:latin typeface="微软雅黑" panose="020B0503020204020204" charset="-122"/>
              </a:rPr>
              <a:t>=?” </a:t>
            </a:r>
            <a:r>
              <a:rPr lang="zh-CN" altLang="en-US" sz="1800">
                <a:solidFill>
                  <a:srgbClr val="FF0000"/>
                </a:solidFill>
                <a:latin typeface="微软雅黑" panose="020B0503020204020204" charset="-122"/>
              </a:rPr>
              <a:t>划分前</a:t>
            </a:r>
            <a:r>
              <a:rPr lang="en-US" altLang="zh-CN" sz="1800">
                <a:solidFill>
                  <a:srgbClr val="FF0000"/>
                </a:solidFill>
                <a:latin typeface="微软雅黑" panose="020B0503020204020204" charset="-122"/>
              </a:rPr>
              <a:t>: 42.9%</a:t>
            </a:r>
            <a:endParaRPr lang="en-US" altLang="zh-CN" sz="1800">
              <a:solidFill>
                <a:srgbClr val="FF0000"/>
              </a:solidFill>
              <a:latin typeface="微软雅黑" panose="020B0503020204020204" charset="-122"/>
            </a:endParaRPr>
          </a:p>
          <a:p>
            <a:pPr marL="0" marR="0" lvl="0" indent="0" defTabSz="914400" eaLnBrk="1" fontAlgn="auto" latinLnBrk="0" hangingPunct="1">
              <a:lnSpc>
                <a:spcPts val="2035"/>
              </a:lnSpc>
              <a:buClrTx/>
              <a:buSzTx/>
              <a:buNone/>
              <a:tabLst>
                <a:tab pos="1193800" algn="l"/>
                <a:tab pos="1866900" algn="l"/>
              </a:tabLst>
              <a:defRPr/>
            </a:pPr>
            <a:r>
              <a:rPr lang="en-US" altLang="zh-CN" sz="1800">
                <a:solidFill>
                  <a:srgbClr val="FF0000"/>
                </a:solidFill>
                <a:latin typeface="微软雅黑" panose="020B0503020204020204" charset="-122"/>
              </a:rPr>
              <a:t>	</a:t>
            </a:r>
            <a:r>
              <a:rPr lang="zh-CN" altLang="en-US">
                <a:solidFill>
                  <a:srgbClr val="FF0000"/>
                </a:solidFill>
                <a:latin typeface="微软雅黑" panose="020B0503020204020204" charset="-122"/>
              </a:rPr>
              <a:t>划分后</a:t>
            </a:r>
            <a:r>
              <a:rPr lang="en-US" altLang="zh-CN">
                <a:solidFill>
                  <a:srgbClr val="FF0000"/>
                </a:solidFill>
                <a:latin typeface="微软雅黑" panose="020B0503020204020204" charset="-122"/>
              </a:rPr>
              <a:t>: 71.4%</a:t>
            </a:r>
            <a:endParaRPr lang="zh-CN" altLang="en-US">
              <a:solidFill>
                <a:srgbClr val="FF0000"/>
              </a:solidFill>
              <a:latin typeface="微软雅黑" panose="020B0503020204020204" charset="-122"/>
            </a:endParaRPr>
          </a:p>
        </p:txBody>
      </p:sp>
      <p:sp>
        <p:nvSpPr>
          <p:cNvPr id="40" name="TextBox 47"/>
          <p:cNvSpPr txBox="1"/>
          <p:nvPr/>
        </p:nvSpPr>
        <p:spPr>
          <a:xfrm>
            <a:off x="6537706" y="3566134"/>
            <a:ext cx="1731243" cy="230832"/>
          </a:xfrm>
          <a:prstGeom prst="rect">
            <a:avLst/>
          </a:prstGeom>
          <a:noFill/>
        </p:spPr>
        <p:txBody>
          <a:bodyPr vert="horz" wrap="none" lIns="0" tIns="0" rIns="0" bIns="0" rtlCol="0">
            <a:spAutoFit/>
          </a:bodyPr>
          <a:lstStyle/>
          <a:p>
            <a:pPr>
              <a:lnSpc>
                <a:spcPts val="1800"/>
              </a:lnSpc>
            </a:pPr>
            <a:r>
              <a:rPr lang="zh-CN" altLang="en-US">
                <a:solidFill>
                  <a:srgbClr val="FF0000"/>
                </a:solidFill>
                <a:latin typeface="微软雅黑" panose="020B0503020204020204" charset="-122"/>
              </a:rPr>
              <a:t>预剪枝决策</a:t>
            </a:r>
            <a:r>
              <a:rPr lang="en-US" altLang="zh-CN">
                <a:solidFill>
                  <a:srgbClr val="FF0000"/>
                </a:solidFill>
                <a:latin typeface="微软雅黑" panose="020B0503020204020204" charset="-122"/>
              </a:rPr>
              <a:t>: </a:t>
            </a:r>
            <a:r>
              <a:rPr lang="zh-CN" altLang="en-US">
                <a:solidFill>
                  <a:srgbClr val="FF0000"/>
                </a:solidFill>
                <a:latin typeface="微软雅黑" panose="020B0503020204020204" charset="-122"/>
              </a:rPr>
              <a:t>划分</a:t>
            </a:r>
            <a:endParaRPr lang="zh-CN" altLang="en-US">
              <a:solidFill>
                <a:srgbClr val="FF0000"/>
              </a:solidFill>
              <a:latin typeface="微软雅黑" panose="020B0503020204020204" charset="-122"/>
            </a:endParaRPr>
          </a:p>
        </p:txBody>
      </p:sp>
      <p:sp>
        <p:nvSpPr>
          <p:cNvPr id="41" name="TextBox 48"/>
          <p:cNvSpPr txBox="1"/>
          <p:nvPr/>
        </p:nvSpPr>
        <p:spPr>
          <a:xfrm>
            <a:off x="321729" y="5072933"/>
            <a:ext cx="3064942" cy="1141338"/>
          </a:xfrm>
          <a:prstGeom prst="rect">
            <a:avLst/>
          </a:prstGeom>
          <a:noFill/>
        </p:spPr>
        <p:txBody>
          <a:bodyPr vert="horz" wrap="none" lIns="0" tIns="0" rIns="0" bIns="0" rtlCol="0">
            <a:spAutoFit/>
          </a:bodyPr>
          <a:lstStyle/>
          <a:p>
            <a:pPr marL="0" marR="0" lvl="0" indent="0" defTabSz="914400" eaLnBrk="1" fontAlgn="auto" latinLnBrk="0" hangingPunct="1">
              <a:lnSpc>
                <a:spcPts val="1800"/>
              </a:lnSpc>
              <a:buClrTx/>
              <a:buSzTx/>
              <a:buNone/>
              <a:tabLst>
                <a:tab pos="787400" algn="l"/>
                <a:tab pos="1231900" algn="l"/>
                <a:tab pos="1892300" algn="l"/>
              </a:tabLst>
              <a:defRPr/>
            </a:pPr>
            <a:r>
              <a:rPr lang="zh-CN" altLang="en-US"/>
              <a:t>			</a:t>
            </a:r>
            <a:r>
              <a:rPr lang="zh-CN" altLang="en-US">
                <a:solidFill>
                  <a:srgbClr val="FF0000"/>
                </a:solidFill>
                <a:latin typeface="微软雅黑" panose="020B0503020204020204" charset="-122"/>
              </a:rPr>
              <a:t>验证集精度</a:t>
            </a:r>
            <a:endParaRPr lang="zh-CN" altLang="en-US">
              <a:solidFill>
                <a:srgbClr val="FF0000"/>
              </a:solidFill>
              <a:latin typeface="微软雅黑" panose="020B0503020204020204" charset="-122"/>
            </a:endParaRPr>
          </a:p>
          <a:p>
            <a:pPr marL="0" marR="0" lvl="0" indent="0" defTabSz="914400" eaLnBrk="1" fontAlgn="auto" latinLnBrk="0" hangingPunct="1">
              <a:lnSpc>
                <a:spcPts val="2640"/>
              </a:lnSpc>
              <a:buClrTx/>
              <a:buSzTx/>
              <a:buNone/>
              <a:tabLst>
                <a:tab pos="787400" algn="l"/>
                <a:tab pos="1231900" algn="l"/>
                <a:tab pos="1892300" algn="l"/>
              </a:tabLst>
              <a:defRPr/>
            </a:pPr>
            <a:r>
              <a:rPr lang="zh-CN" altLang="en-US">
                <a:solidFill>
                  <a:srgbClr val="FF0000"/>
                </a:solidFill>
                <a:latin typeface="微软雅黑" panose="020B0503020204020204" charset="-122"/>
              </a:rPr>
              <a:t>“色泽</a:t>
            </a:r>
            <a:r>
              <a:rPr lang="en-US" altLang="zh-CN">
                <a:solidFill>
                  <a:srgbClr val="FF0000"/>
                </a:solidFill>
                <a:latin typeface="微软雅黑" panose="020B0503020204020204" charset="-122"/>
              </a:rPr>
              <a:t>=?” </a:t>
            </a:r>
            <a:r>
              <a:rPr lang="zh-CN" altLang="en-US">
                <a:solidFill>
                  <a:srgbClr val="FF0000"/>
                </a:solidFill>
                <a:latin typeface="微软雅黑" panose="020B0503020204020204" charset="-122"/>
              </a:rPr>
              <a:t>划分前</a:t>
            </a:r>
            <a:r>
              <a:rPr lang="en-US" altLang="zh-CN">
                <a:solidFill>
                  <a:srgbClr val="FF0000"/>
                </a:solidFill>
                <a:latin typeface="微软雅黑" panose="020B0503020204020204" charset="-122"/>
              </a:rPr>
              <a:t>: 71.4%</a:t>
            </a:r>
            <a:endParaRPr lang="en-US" altLang="zh-CN">
              <a:solidFill>
                <a:srgbClr val="FF0000"/>
              </a:solidFill>
              <a:latin typeface="微软雅黑" panose="020B0503020204020204" charset="-122"/>
            </a:endParaRPr>
          </a:p>
          <a:p>
            <a:pPr marL="0" marR="0" lvl="0" indent="0" defTabSz="914400" eaLnBrk="1" fontAlgn="auto" latinLnBrk="0" hangingPunct="1">
              <a:lnSpc>
                <a:spcPts val="2160"/>
              </a:lnSpc>
              <a:buClrTx/>
              <a:buSzTx/>
              <a:buNone/>
              <a:tabLst>
                <a:tab pos="787400" algn="l"/>
                <a:tab pos="1231900" algn="l"/>
                <a:tab pos="1892300" algn="l"/>
              </a:tabLst>
              <a:defRPr/>
            </a:pPr>
            <a:r>
              <a:rPr lang="en-US" altLang="zh-CN">
                <a:solidFill>
                  <a:srgbClr val="FF0000"/>
                </a:solidFill>
                <a:latin typeface="微软雅黑" panose="020B0503020204020204" charset="-122"/>
              </a:rPr>
              <a:t>		</a:t>
            </a:r>
            <a:r>
              <a:rPr lang="zh-CN" altLang="en-US">
                <a:solidFill>
                  <a:srgbClr val="FF0000"/>
                </a:solidFill>
                <a:latin typeface="微软雅黑" panose="020B0503020204020204" charset="-122"/>
              </a:rPr>
              <a:t>划分后</a:t>
            </a:r>
            <a:r>
              <a:rPr lang="en-US" altLang="zh-CN">
                <a:solidFill>
                  <a:srgbClr val="FF0000"/>
                </a:solidFill>
                <a:latin typeface="微软雅黑" panose="020B0503020204020204" charset="-122"/>
              </a:rPr>
              <a:t>: 57.1%</a:t>
            </a:r>
            <a:endParaRPr lang="en-US" altLang="zh-CN">
              <a:solidFill>
                <a:srgbClr val="FF0000"/>
              </a:solidFill>
              <a:latin typeface="微软雅黑" panose="020B0503020204020204" charset="-122"/>
            </a:endParaRPr>
          </a:p>
          <a:p>
            <a:pPr marL="0" marR="0" lvl="0" indent="0" defTabSz="914400" eaLnBrk="1" fontAlgn="auto" latinLnBrk="0" hangingPunct="1">
              <a:lnSpc>
                <a:spcPts val="2345"/>
              </a:lnSpc>
              <a:buClrTx/>
              <a:buSzTx/>
              <a:buNone/>
              <a:tabLst>
                <a:tab pos="787400" algn="l"/>
                <a:tab pos="1231900" algn="l"/>
                <a:tab pos="1892300" algn="l"/>
              </a:tabLst>
              <a:defRPr/>
            </a:pPr>
            <a:r>
              <a:rPr lang="en-US" altLang="zh-CN">
                <a:solidFill>
                  <a:srgbClr val="FF0000"/>
                </a:solidFill>
                <a:latin typeface="微软雅黑" panose="020B0503020204020204" charset="-122"/>
              </a:rPr>
              <a:t>	</a:t>
            </a:r>
            <a:r>
              <a:rPr lang="zh-CN" altLang="en-US">
                <a:solidFill>
                  <a:srgbClr val="FF0000"/>
                </a:solidFill>
                <a:latin typeface="微软雅黑" panose="020B0503020204020204" charset="-122"/>
              </a:rPr>
              <a:t>预剪枝决策</a:t>
            </a:r>
            <a:r>
              <a:rPr lang="en-US" altLang="zh-CN">
                <a:solidFill>
                  <a:srgbClr val="FF0000"/>
                </a:solidFill>
                <a:latin typeface="微软雅黑" panose="020B0503020204020204" charset="-122"/>
              </a:rPr>
              <a:t>: </a:t>
            </a:r>
            <a:r>
              <a:rPr lang="zh-CN" altLang="en-US">
                <a:solidFill>
                  <a:srgbClr val="FF0000"/>
                </a:solidFill>
                <a:latin typeface="微软雅黑" panose="020B0503020204020204" charset="-122"/>
              </a:rPr>
              <a:t>禁止划分</a:t>
            </a:r>
            <a:endParaRPr lang="zh-CN" altLang="en-US">
              <a:solidFill>
                <a:srgbClr val="FF0000"/>
              </a:solidFill>
              <a:latin typeface="微软雅黑" panose="020B0503020204020204" charset="-122"/>
            </a:endParaRPr>
          </a:p>
        </p:txBody>
      </p:sp>
      <p:sp>
        <p:nvSpPr>
          <p:cNvPr id="42" name="TextBox 49"/>
          <p:cNvSpPr txBox="1"/>
          <p:nvPr/>
        </p:nvSpPr>
        <p:spPr>
          <a:xfrm>
            <a:off x="4605782" y="4929733"/>
            <a:ext cx="3039294" cy="1141338"/>
          </a:xfrm>
          <a:prstGeom prst="rect">
            <a:avLst/>
          </a:prstGeom>
          <a:noFill/>
        </p:spPr>
        <p:txBody>
          <a:bodyPr vert="horz" wrap="none" lIns="0" tIns="0" rIns="0" bIns="0" rtlCol="0">
            <a:spAutoFit/>
          </a:bodyPr>
          <a:lstStyle/>
          <a:p>
            <a:pPr marL="0" marR="0" lvl="0" indent="0" defTabSz="914400" eaLnBrk="1" fontAlgn="auto" latinLnBrk="0" hangingPunct="1">
              <a:lnSpc>
                <a:spcPts val="1800"/>
              </a:lnSpc>
              <a:buClrTx/>
              <a:buSzTx/>
              <a:buNone/>
              <a:tabLst>
                <a:tab pos="762000" algn="l"/>
                <a:tab pos="1206500" algn="l"/>
                <a:tab pos="1866900" algn="l"/>
              </a:tabLst>
              <a:defRPr/>
            </a:pPr>
            <a:r>
              <a:rPr lang="zh-CN" altLang="en-US" dirty="0"/>
              <a:t>			</a:t>
            </a:r>
            <a:r>
              <a:rPr lang="zh-CN" altLang="en-US" dirty="0">
                <a:solidFill>
                  <a:srgbClr val="FF0000"/>
                </a:solidFill>
                <a:latin typeface="微软雅黑" panose="020B0503020204020204" charset="-122"/>
              </a:rPr>
              <a:t>验证集精度</a:t>
            </a:r>
            <a:endParaRPr lang="zh-CN" altLang="en-US" dirty="0">
              <a:solidFill>
                <a:srgbClr val="FF0000"/>
              </a:solidFill>
              <a:latin typeface="微软雅黑" panose="020B0503020204020204" charset="-122"/>
            </a:endParaRPr>
          </a:p>
          <a:p>
            <a:pPr marL="0" marR="0" lvl="0" indent="0" defTabSz="914400" eaLnBrk="1" fontAlgn="auto" latinLnBrk="0" hangingPunct="1">
              <a:lnSpc>
                <a:spcPts val="2640"/>
              </a:lnSpc>
              <a:buClrTx/>
              <a:buSzTx/>
              <a:buNone/>
              <a:tabLst>
                <a:tab pos="762000" algn="l"/>
                <a:tab pos="1206500" algn="l"/>
                <a:tab pos="1866900" algn="l"/>
              </a:tabLst>
              <a:defRPr/>
            </a:pPr>
            <a:r>
              <a:rPr lang="zh-CN" altLang="en-US" dirty="0">
                <a:solidFill>
                  <a:srgbClr val="FF0000"/>
                </a:solidFill>
                <a:latin typeface="微软雅黑" panose="020B0503020204020204" charset="-122"/>
              </a:rPr>
              <a:t>“根蒂</a:t>
            </a:r>
            <a:r>
              <a:rPr lang="en-US" altLang="zh-CN" dirty="0">
                <a:solidFill>
                  <a:srgbClr val="FF0000"/>
                </a:solidFill>
                <a:latin typeface="微软雅黑" panose="020B0503020204020204" charset="-122"/>
              </a:rPr>
              <a:t>=?” </a:t>
            </a:r>
            <a:r>
              <a:rPr lang="zh-CN" altLang="en-US" dirty="0">
                <a:solidFill>
                  <a:srgbClr val="FF0000"/>
                </a:solidFill>
                <a:latin typeface="微软雅黑" panose="020B0503020204020204" charset="-122"/>
              </a:rPr>
              <a:t>划分前</a:t>
            </a:r>
            <a:r>
              <a:rPr lang="en-US" altLang="zh-CN" dirty="0">
                <a:solidFill>
                  <a:srgbClr val="FF0000"/>
                </a:solidFill>
                <a:latin typeface="微软雅黑" panose="020B0503020204020204" charset="-122"/>
              </a:rPr>
              <a:t>: 71.4%</a:t>
            </a:r>
            <a:endParaRPr lang="en-US" altLang="zh-CN" dirty="0">
              <a:solidFill>
                <a:srgbClr val="FF0000"/>
              </a:solidFill>
              <a:latin typeface="微软雅黑" panose="020B0503020204020204" charset="-122"/>
            </a:endParaRPr>
          </a:p>
          <a:p>
            <a:pPr marL="0" marR="0" lvl="0" indent="0" defTabSz="914400" eaLnBrk="1" fontAlgn="auto" latinLnBrk="0" hangingPunct="1">
              <a:lnSpc>
                <a:spcPts val="2160"/>
              </a:lnSpc>
              <a:buClrTx/>
              <a:buSzTx/>
              <a:buNone/>
              <a:tabLst>
                <a:tab pos="762000" algn="l"/>
                <a:tab pos="1206500" algn="l"/>
                <a:tab pos="1866900" algn="l"/>
              </a:tabLst>
              <a:defRPr/>
            </a:pPr>
            <a:r>
              <a:rPr lang="en-US" altLang="zh-CN" dirty="0">
                <a:solidFill>
                  <a:srgbClr val="FF0000"/>
                </a:solidFill>
                <a:latin typeface="微软雅黑" panose="020B0503020204020204" charset="-122"/>
              </a:rPr>
              <a:t>		</a:t>
            </a:r>
            <a:r>
              <a:rPr lang="zh-CN" altLang="en-US" dirty="0">
                <a:solidFill>
                  <a:srgbClr val="FF0000"/>
                </a:solidFill>
                <a:latin typeface="微软雅黑" panose="020B0503020204020204" charset="-122"/>
              </a:rPr>
              <a:t>划分后</a:t>
            </a:r>
            <a:r>
              <a:rPr lang="en-US" altLang="zh-CN" dirty="0">
                <a:solidFill>
                  <a:srgbClr val="FF0000"/>
                </a:solidFill>
                <a:latin typeface="微软雅黑" panose="020B0503020204020204" charset="-122"/>
              </a:rPr>
              <a:t>: 71.4%</a:t>
            </a:r>
            <a:endParaRPr lang="en-US" altLang="zh-CN" dirty="0">
              <a:solidFill>
                <a:srgbClr val="FF0000"/>
              </a:solidFill>
              <a:latin typeface="微软雅黑" panose="020B0503020204020204" charset="-122"/>
            </a:endParaRPr>
          </a:p>
          <a:p>
            <a:pPr marL="0" marR="0" lvl="0" indent="0" defTabSz="914400" eaLnBrk="1" fontAlgn="auto" latinLnBrk="0" hangingPunct="1">
              <a:lnSpc>
                <a:spcPts val="2345"/>
              </a:lnSpc>
              <a:buClrTx/>
              <a:buSzTx/>
              <a:buNone/>
              <a:tabLst>
                <a:tab pos="762000" algn="l"/>
                <a:tab pos="1206500" algn="l"/>
                <a:tab pos="1866900" algn="l"/>
              </a:tabLst>
              <a:defRPr/>
            </a:pPr>
            <a:r>
              <a:rPr lang="en-US" altLang="zh-CN" dirty="0">
                <a:solidFill>
                  <a:srgbClr val="FF0000"/>
                </a:solidFill>
                <a:latin typeface="微软雅黑" panose="020B0503020204020204" charset="-122"/>
              </a:rPr>
              <a:t>	</a:t>
            </a:r>
            <a:r>
              <a:rPr lang="zh-CN" altLang="en-US" dirty="0">
                <a:solidFill>
                  <a:srgbClr val="FF0000"/>
                </a:solidFill>
                <a:latin typeface="微软雅黑" panose="020B0503020204020204" charset="-122"/>
              </a:rPr>
              <a:t>预剪枝决策</a:t>
            </a:r>
            <a:r>
              <a:rPr lang="en-US" altLang="zh-CN" dirty="0">
                <a:solidFill>
                  <a:srgbClr val="FF0000"/>
                </a:solidFill>
                <a:latin typeface="微软雅黑" panose="020B0503020204020204" charset="-122"/>
              </a:rPr>
              <a:t>: </a:t>
            </a:r>
            <a:r>
              <a:rPr lang="zh-CN" altLang="en-US" dirty="0">
                <a:solidFill>
                  <a:srgbClr val="FF0000"/>
                </a:solidFill>
                <a:latin typeface="微软雅黑" panose="020B0503020204020204" charset="-122"/>
              </a:rPr>
              <a:t>禁止划分</a:t>
            </a:r>
            <a:endParaRPr lang="zh-CN" altLang="en-US" dirty="0">
              <a:solidFill>
                <a:srgbClr val="FF0000"/>
              </a:solidFill>
              <a:latin typeface="微软雅黑" panose="020B0503020204020204" charset="-122"/>
            </a:endParaRPr>
          </a:p>
        </p:txBody>
      </p:sp>
      <p:sp>
        <p:nvSpPr>
          <p:cNvPr id="43" name="TextBox 50"/>
          <p:cNvSpPr txBox="1"/>
          <p:nvPr/>
        </p:nvSpPr>
        <p:spPr>
          <a:xfrm>
            <a:off x="5508104" y="980728"/>
            <a:ext cx="923330" cy="500137"/>
          </a:xfrm>
          <a:prstGeom prst="rect">
            <a:avLst/>
          </a:prstGeom>
          <a:noFill/>
        </p:spPr>
        <p:txBody>
          <a:bodyPr vert="horz" wrap="none" lIns="0" tIns="0" rIns="0" bIns="0" rtlCol="0">
            <a:spAutoFit/>
          </a:bodyPr>
          <a:lstStyle/>
          <a:p>
            <a:pPr>
              <a:lnSpc>
                <a:spcPts val="1730"/>
              </a:lnSpc>
            </a:pPr>
            <a:r>
              <a:rPr lang="zh-CN" altLang="en-US">
                <a:solidFill>
                  <a:srgbClr val="000000"/>
                </a:solidFill>
                <a:latin typeface="微软雅黑" panose="020B0503020204020204" charset="-122"/>
              </a:rPr>
              <a:t>对结点</a:t>
            </a:r>
            <a:endParaRPr lang="zh-CN" altLang="en-US">
              <a:solidFill>
                <a:srgbClr val="000000"/>
              </a:solidFill>
              <a:latin typeface="微软雅黑" panose="020B0503020204020204" charset="-122"/>
            </a:endParaRPr>
          </a:p>
          <a:p>
            <a:pPr>
              <a:lnSpc>
                <a:spcPts val="2160"/>
              </a:lnSpc>
            </a:pPr>
            <a:r>
              <a:rPr lang="zh-CN" altLang="en-US">
                <a:solidFill>
                  <a:srgbClr val="000000"/>
                </a:solidFill>
                <a:latin typeface="微软雅黑" panose="020B0503020204020204" charset="-122"/>
              </a:rPr>
              <a:t>断，结点</a:t>
            </a:r>
            <a:endParaRPr lang="zh-CN" altLang="en-US">
              <a:solidFill>
                <a:srgbClr val="000000"/>
              </a:solidFill>
              <a:latin typeface="微软雅黑" panose="020B0503020204020204" charset="-122"/>
            </a:endParaRPr>
          </a:p>
        </p:txBody>
      </p:sp>
      <p:sp>
        <p:nvSpPr>
          <p:cNvPr id="44" name="TextBox 51"/>
          <p:cNvSpPr txBox="1"/>
          <p:nvPr/>
        </p:nvSpPr>
        <p:spPr>
          <a:xfrm>
            <a:off x="6444208" y="980728"/>
            <a:ext cx="2353208" cy="481542"/>
          </a:xfrm>
          <a:prstGeom prst="rect">
            <a:avLst/>
          </a:prstGeom>
          <a:noFill/>
        </p:spPr>
        <p:txBody>
          <a:bodyPr vert="horz" wrap="none" lIns="0" tIns="0" rIns="0" bIns="0" rtlCol="0">
            <a:spAutoFit/>
          </a:bodyPr>
          <a:lstStyle/>
          <a:p>
            <a:pPr marL="0" marR="0" lvl="0" indent="0" defTabSz="914400" eaLnBrk="1" fontAlgn="auto" latinLnBrk="0" hangingPunct="1">
              <a:lnSpc>
                <a:spcPts val="1730"/>
              </a:lnSpc>
              <a:buClrTx/>
              <a:buSzTx/>
              <a:buNone/>
              <a:tabLst>
                <a:tab pos="304800" algn="l"/>
              </a:tabLst>
              <a:defRPr/>
            </a:pPr>
            <a:r>
              <a:rPr lang="zh-CN" altLang="en-US">
                <a:solidFill>
                  <a:srgbClr val="000000"/>
                </a:solidFill>
                <a:latin typeface="微软雅黑" panose="020B0503020204020204" charset="-122"/>
              </a:rPr>
              <a:t>，  ，  分别进行剪枝判</a:t>
            </a:r>
            <a:endParaRPr lang="zh-CN" altLang="en-US">
              <a:solidFill>
                <a:srgbClr val="000000"/>
              </a:solidFill>
              <a:latin typeface="微软雅黑" panose="020B0503020204020204" charset="-122"/>
            </a:endParaRPr>
          </a:p>
          <a:p>
            <a:pPr marL="0" marR="0" lvl="0" indent="0" defTabSz="914400" eaLnBrk="1" fontAlgn="auto" latinLnBrk="0" hangingPunct="1">
              <a:lnSpc>
                <a:spcPts val="2160"/>
              </a:lnSpc>
              <a:buClrTx/>
              <a:buSzTx/>
              <a:buNone/>
              <a:tabLst>
                <a:tab pos="304800" algn="l"/>
              </a:tabLst>
              <a:defRPr/>
            </a:pPr>
            <a:r>
              <a:rPr lang="zh-CN" altLang="en-US">
                <a:solidFill>
                  <a:srgbClr val="000000"/>
                </a:solidFill>
                <a:latin typeface="微软雅黑" panose="020B0503020204020204" charset="-122"/>
              </a:rPr>
              <a:t>	，  都禁止划分，结</a:t>
            </a:r>
            <a:endParaRPr lang="zh-CN" altLang="en-US">
              <a:solidFill>
                <a:srgbClr val="000000"/>
              </a:solidFill>
              <a:latin typeface="微软雅黑" panose="020B0503020204020204" charset="-122"/>
            </a:endParaRPr>
          </a:p>
        </p:txBody>
      </p:sp>
      <p:sp>
        <p:nvSpPr>
          <p:cNvPr id="45" name="TextBox 52"/>
          <p:cNvSpPr txBox="1"/>
          <p:nvPr/>
        </p:nvSpPr>
        <p:spPr>
          <a:xfrm>
            <a:off x="5436096" y="1566615"/>
            <a:ext cx="3345468" cy="782265"/>
          </a:xfrm>
          <a:prstGeom prst="rect">
            <a:avLst/>
          </a:prstGeom>
          <a:noFill/>
        </p:spPr>
        <p:txBody>
          <a:bodyPr vert="horz" wrap="none" lIns="0" tIns="0" rIns="0" bIns="0" rtlCol="0">
            <a:spAutoFit/>
          </a:bodyPr>
          <a:lstStyle/>
          <a:p>
            <a:pPr>
              <a:lnSpc>
                <a:spcPts val="1730"/>
              </a:lnSpc>
            </a:pPr>
            <a:r>
              <a:rPr lang="zh-CN" altLang="en-US">
                <a:solidFill>
                  <a:srgbClr val="000000"/>
                </a:solidFill>
                <a:latin typeface="微软雅黑" panose="020B0503020204020204" charset="-122"/>
              </a:rPr>
              <a:t>点     本身为叶子结点。最终得到</a:t>
            </a:r>
            <a:endParaRPr lang="zh-CN" altLang="en-US">
              <a:solidFill>
                <a:srgbClr val="000000"/>
              </a:solidFill>
              <a:latin typeface="微软雅黑" panose="020B0503020204020204" charset="-122"/>
            </a:endParaRPr>
          </a:p>
          <a:p>
            <a:pPr>
              <a:lnSpc>
                <a:spcPts val="2220"/>
              </a:lnSpc>
            </a:pPr>
            <a:r>
              <a:rPr lang="zh-CN" altLang="en-US">
                <a:solidFill>
                  <a:srgbClr val="000000"/>
                </a:solidFill>
                <a:latin typeface="微软雅黑" panose="020B0503020204020204" charset="-122"/>
              </a:rPr>
              <a:t>仅有一层划分的决策树，称为</a:t>
            </a:r>
            <a:endParaRPr lang="zh-CN" altLang="en-US">
              <a:solidFill>
                <a:srgbClr val="000000"/>
              </a:solidFill>
              <a:latin typeface="微软雅黑" panose="020B0503020204020204" charset="-122"/>
            </a:endParaRPr>
          </a:p>
          <a:p>
            <a:pPr>
              <a:lnSpc>
                <a:spcPts val="2215"/>
              </a:lnSpc>
            </a:pPr>
            <a:r>
              <a:rPr lang="zh-CN" altLang="en-US" sz="1800">
                <a:solidFill>
                  <a:srgbClr val="000000"/>
                </a:solidFill>
                <a:latin typeface="微软雅黑" panose="020B0503020204020204" charset="-122"/>
              </a:rPr>
              <a:t>“</a:t>
            </a:r>
            <a:r>
              <a:rPr lang="zh-CN" altLang="en-US" sz="1800">
                <a:solidFill>
                  <a:srgbClr val="0000FF"/>
                </a:solidFill>
                <a:latin typeface="微软雅黑" panose="020B0503020204020204" charset="-122"/>
              </a:rPr>
              <a:t>决策树桩</a:t>
            </a:r>
            <a:r>
              <a:rPr lang="zh-CN" altLang="en-US" sz="1800">
                <a:solidFill>
                  <a:srgbClr val="000000"/>
                </a:solidFill>
                <a:latin typeface="微软雅黑" panose="020B0503020204020204" charset="-122"/>
              </a:rPr>
              <a:t>”</a:t>
            </a:r>
            <a:r>
              <a:rPr lang="en-US" altLang="zh-CN" sz="1600">
                <a:solidFill>
                  <a:srgbClr val="000000"/>
                </a:solidFill>
                <a:latin typeface="Times New Roman" panose="02020603050405020304"/>
              </a:rPr>
              <a:t>(decision stump)</a:t>
            </a:r>
            <a:endParaRPr lang="zh-CN" altLang="en-US" sz="1600">
              <a:solidFill>
                <a:srgbClr val="000000"/>
              </a:solidFill>
              <a:latin typeface="Times New Roman" panose="02020603050405020304"/>
            </a:endParaRPr>
          </a:p>
        </p:txBody>
      </p:sp>
      <p:sp>
        <p:nvSpPr>
          <p:cNvPr id="47" name="标题 1"/>
          <p:cNvSpPr txBox="1"/>
          <p:nvPr/>
        </p:nvSpPr>
        <p:spPr bwMode="auto">
          <a:xfrm>
            <a:off x="727075" y="125016"/>
            <a:ext cx="8001000" cy="838200"/>
          </a:xfrm>
          <a:prstGeom prst="rect">
            <a:avLst/>
          </a:prstGeom>
          <a:noFill/>
          <a:ln>
            <a:noFill/>
          </a:ln>
        </p:spPr>
        <p:txBody>
          <a:bodyPr vert="horz" wrap="square" lIns="91440" tIns="45720" rIns="91440" bIns="45720" numCol="1" rtlCol="0" anchor="b" anchorCtr="0" compatLnSpc="1">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solidFill>
                  <a:srgbClr val="000000"/>
                </a:solidFill>
                <a:latin typeface="微软雅黑" panose="020B0503020204020204" charset="-122"/>
              </a:rPr>
              <a:t>预剪枝</a:t>
            </a:r>
            <a:endParaRPr lang="zh-CN" altLang="en-US" dirty="0"/>
          </a:p>
        </p:txBody>
      </p:sp>
      <p:sp>
        <p:nvSpPr>
          <p:cNvPr id="48" name="AutoShape 4"/>
          <p:cNvSpPr>
            <a:spLocks noChangeArrowheads="1"/>
          </p:cNvSpPr>
          <p:nvPr/>
        </p:nvSpPr>
        <p:spPr bwMode="auto">
          <a:xfrm>
            <a:off x="609600" y="887016"/>
            <a:ext cx="7958138"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rgbClr val="488465"/>
          </a:solidFill>
          <a:ln w="9525">
            <a:solidFill>
              <a:srgbClr val="488465"/>
            </a:solidFill>
            <a:round/>
          </a:ln>
        </p:spPr>
        <p:txBody>
          <a:bodyPr/>
          <a:lstStyle/>
          <a:p>
            <a:endParaRPr lang="en-US" sz="2400" dirty="0">
              <a:solidFill>
                <a:srgbClr val="000000"/>
              </a:solidFill>
              <a:latin typeface="Times New Roman" panose="02020603050405020304" pitchFamily="18" charset="0"/>
              <a:ea typeface="+mn-ea"/>
              <a:cs typeface="+mn-cs"/>
            </a:endParaRPr>
          </a:p>
        </p:txBody>
      </p:sp>
      <p:sp>
        <p:nvSpPr>
          <p:cNvPr id="49" name="Line 5"/>
          <p:cNvSpPr>
            <a:spLocks noChangeShapeType="1"/>
          </p:cNvSpPr>
          <p:nvPr/>
        </p:nvSpPr>
        <p:spPr bwMode="auto">
          <a:xfrm flipV="1">
            <a:off x="609600" y="6408117"/>
            <a:ext cx="7924800" cy="0"/>
          </a:xfrm>
          <a:prstGeom prst="line">
            <a:avLst/>
          </a:prstGeom>
          <a:noFill/>
          <a:ln w="3175">
            <a:solidFill>
              <a:srgbClr val="488465"/>
            </a:solidFill>
            <a:round/>
          </a:ln>
        </p:spPr>
        <p:txBody>
          <a:bodyPr/>
          <a:lstStyle/>
          <a:p>
            <a:endParaRPr lang="en-US" sz="2400">
              <a:solidFill>
                <a:srgbClr val="000000"/>
              </a:solidFill>
              <a:latin typeface="Times New Roman" panose="02020603050405020304" pitchFamily="18" charset="0"/>
              <a:ea typeface="+mn-ea"/>
              <a:cs typeface="+mn-cs"/>
            </a:endParaRPr>
          </a:p>
        </p:txBody>
      </p:sp>
      <p:sp>
        <p:nvSpPr>
          <p:cNvPr id="50" name="TextBox 49"/>
          <p:cNvSpPr txBox="1"/>
          <p:nvPr/>
        </p:nvSpPr>
        <p:spPr>
          <a:xfrm>
            <a:off x="7187636" y="3954663"/>
            <a:ext cx="1844121" cy="692497"/>
          </a:xfrm>
          <a:prstGeom prst="rect">
            <a:avLst/>
          </a:prstGeom>
          <a:noFill/>
        </p:spPr>
        <p:txBody>
          <a:bodyPr vert="horz" wrap="square" lIns="0" tIns="0" rIns="0" bIns="0" rtlCol="0">
            <a:spAutoFit/>
          </a:bodyPr>
          <a:lstStyle/>
          <a:p>
            <a:pPr marL="0" marR="0" lvl="0" indent="0" defTabSz="914400" eaLnBrk="1" fontAlgn="auto" latinLnBrk="0" hangingPunct="1">
              <a:lnSpc>
                <a:spcPts val="1800"/>
              </a:lnSpc>
              <a:buClrTx/>
              <a:buSzTx/>
              <a:buNone/>
              <a:tabLst>
                <a:tab pos="762000" algn="l"/>
                <a:tab pos="1206500" algn="l"/>
                <a:tab pos="1866900" algn="l"/>
              </a:tabLst>
              <a:defRPr/>
            </a:pPr>
            <a:r>
              <a:rPr lang="zh-CN" altLang="en-US" dirty="0">
                <a:solidFill>
                  <a:srgbClr val="FF0000"/>
                </a:solidFill>
                <a:latin typeface="微软雅黑" panose="020B0503020204020204" charset="-122"/>
              </a:rPr>
              <a:t>所含训练样本已属于同一类，不再进行划分</a:t>
            </a:r>
            <a:endParaRPr lang="zh-CN" altLang="en-US" dirty="0">
              <a:solidFill>
                <a:srgbClr val="FF0000"/>
              </a:solidFill>
              <a:latin typeface="微软雅黑" panose="020B0503020204020204" charset="-122"/>
            </a:endParaRPr>
          </a:p>
        </p:txBody>
      </p:sp>
      <p:pic>
        <p:nvPicPr>
          <p:cNvPr id="51" name="图片 50" descr="ws_C0DF.tmp"/>
          <p:cNvPicPr/>
          <p:nvPr/>
        </p:nvPicPr>
        <p:blipFill>
          <a:blip r:embed="rId7" cstate="print"/>
          <a:stretch>
            <a:fillRect/>
          </a:stretch>
        </p:blipFill>
        <p:spPr>
          <a:xfrm>
            <a:off x="6781165" y="4196815"/>
            <a:ext cx="356235" cy="12151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标题 1"/>
          <p:cNvSpPr txBox="1">
            <a:spLocks noGrp="1"/>
          </p:cNvSpPr>
          <p:nvPr>
            <p:ph type="title"/>
          </p:nvPr>
        </p:nvSpPr>
        <p:spPr bwMode="auto">
          <a:xfrm>
            <a:off x="574675" y="-26988"/>
            <a:ext cx="8001000" cy="838201"/>
          </a:xfrm>
          <a:prstGeom prst="rect">
            <a:avLst/>
          </a:prstGeom>
          <a:noFill/>
          <a:ln>
            <a:noFill/>
          </a:ln>
        </p:spPr>
        <p:txBody>
          <a:bodyPr vert="horz" wrap="square" lIns="91440" tIns="45720" rIns="91440" bIns="45720" numCol="1" rtlCol="0" anchor="b" anchorCtr="0" compatLnSpc="1">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solidFill>
                  <a:srgbClr val="000000"/>
                </a:solidFill>
                <a:latin typeface="微软雅黑" panose="020B0503020204020204" charset="-122"/>
              </a:rPr>
              <a:t>预剪枝</a:t>
            </a:r>
            <a:endParaRPr lang="zh-CN" altLang="en-US" dirty="0"/>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7584" y="1042219"/>
            <a:ext cx="7200800" cy="5256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846" y="2069259"/>
            <a:ext cx="6223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2106073"/>
            <a:ext cx="6223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6588224" y="5952133"/>
            <a:ext cx="1512168" cy="287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latin typeface="微软雅黑" panose="020B0503020204020204" charset="-122"/>
              </a:rPr>
              <a:t>预剪枝</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矩形 4"/>
          <p:cNvSpPr/>
          <p:nvPr/>
        </p:nvSpPr>
        <p:spPr>
          <a:xfrm>
            <a:off x="3511426" y="1662115"/>
            <a:ext cx="1800200" cy="86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a:stCxn id="5" idx="2"/>
          </p:cNvCxnSpPr>
          <p:nvPr/>
        </p:nvCxnSpPr>
        <p:spPr>
          <a:xfrm flipH="1">
            <a:off x="2071266" y="2526211"/>
            <a:ext cx="2340260" cy="1512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5" idx="2"/>
          </p:cNvCxnSpPr>
          <p:nvPr/>
        </p:nvCxnSpPr>
        <p:spPr>
          <a:xfrm>
            <a:off x="4411526" y="2526211"/>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 idx="2"/>
          </p:cNvCxnSpPr>
          <p:nvPr/>
        </p:nvCxnSpPr>
        <p:spPr>
          <a:xfrm>
            <a:off x="4411526" y="2526211"/>
            <a:ext cx="2340260"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5" idx="2"/>
          </p:cNvCxnSpPr>
          <p:nvPr/>
        </p:nvCxnSpPr>
        <p:spPr>
          <a:xfrm>
            <a:off x="4411526" y="2526211"/>
            <a:ext cx="0" cy="24482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15"/>
          <p:cNvSpPr txBox="1"/>
          <p:nvPr/>
        </p:nvSpPr>
        <p:spPr>
          <a:xfrm>
            <a:off x="3637077" y="1695214"/>
            <a:ext cx="1980946" cy="830997"/>
          </a:xfrm>
          <a:prstGeom prst="rect">
            <a:avLst/>
          </a:prstGeom>
          <a:noFill/>
          <a:ln w="25400">
            <a:noFill/>
          </a:ln>
        </p:spPr>
        <p:txBody>
          <a:bodyPr wrap="square" rtlCol="0">
            <a:spAutoFit/>
          </a:bodyPr>
          <a:lstStyle/>
          <a:p>
            <a:r>
              <a:rPr lang="zh-CN" altLang="en-US" sz="4800"/>
              <a:t>脐部</a:t>
            </a:r>
            <a:r>
              <a:rPr lang="zh-CN" altLang="en-US"/>
              <a:t>　</a:t>
            </a:r>
            <a:endParaRPr lang="zh-CN" altLang="en-US"/>
          </a:p>
        </p:txBody>
      </p:sp>
      <p:sp>
        <p:nvSpPr>
          <p:cNvPr id="11" name="TextBox 16"/>
          <p:cNvSpPr txBox="1"/>
          <p:nvPr/>
        </p:nvSpPr>
        <p:spPr>
          <a:xfrm>
            <a:off x="1567210" y="4038379"/>
            <a:ext cx="1119211" cy="646331"/>
          </a:xfrm>
          <a:prstGeom prst="rect">
            <a:avLst/>
          </a:prstGeom>
          <a:noFill/>
          <a:ln w="25400">
            <a:solidFill>
              <a:srgbClr val="FF0000"/>
            </a:solidFill>
          </a:ln>
        </p:spPr>
        <p:txBody>
          <a:bodyPr wrap="square" rtlCol="0">
            <a:spAutoFit/>
          </a:bodyPr>
          <a:lstStyle/>
          <a:p>
            <a:r>
              <a:rPr lang="zh-CN" altLang="en-US" sz="3600"/>
              <a:t>好瓜</a:t>
            </a:r>
            <a:endParaRPr lang="zh-CN" altLang="en-US" sz="3600"/>
          </a:p>
        </p:txBody>
      </p:sp>
      <p:sp>
        <p:nvSpPr>
          <p:cNvPr id="12" name="TextBox 18"/>
          <p:cNvSpPr txBox="1"/>
          <p:nvPr/>
        </p:nvSpPr>
        <p:spPr>
          <a:xfrm>
            <a:off x="3851920" y="4974483"/>
            <a:ext cx="1119211" cy="646331"/>
          </a:xfrm>
          <a:prstGeom prst="rect">
            <a:avLst/>
          </a:prstGeom>
          <a:noFill/>
          <a:ln w="25400">
            <a:solidFill>
              <a:srgbClr val="FF0000"/>
            </a:solidFill>
          </a:ln>
        </p:spPr>
        <p:txBody>
          <a:bodyPr wrap="square" rtlCol="0">
            <a:spAutoFit/>
          </a:bodyPr>
          <a:lstStyle/>
          <a:p>
            <a:r>
              <a:rPr lang="zh-CN" altLang="en-US" sz="3600"/>
              <a:t>好瓜</a:t>
            </a:r>
            <a:endParaRPr lang="zh-CN" altLang="en-US" sz="3600"/>
          </a:p>
        </p:txBody>
      </p:sp>
      <p:sp>
        <p:nvSpPr>
          <p:cNvPr id="13" name="TextBox 19"/>
          <p:cNvSpPr txBox="1"/>
          <p:nvPr/>
        </p:nvSpPr>
        <p:spPr>
          <a:xfrm>
            <a:off x="6192180" y="4182395"/>
            <a:ext cx="1119211" cy="646331"/>
          </a:xfrm>
          <a:prstGeom prst="rect">
            <a:avLst/>
          </a:prstGeom>
          <a:noFill/>
          <a:ln w="25400">
            <a:solidFill>
              <a:srgbClr val="FF0000"/>
            </a:solidFill>
          </a:ln>
        </p:spPr>
        <p:txBody>
          <a:bodyPr wrap="square" rtlCol="0">
            <a:spAutoFit/>
          </a:bodyPr>
          <a:lstStyle/>
          <a:p>
            <a:r>
              <a:rPr lang="zh-CN" altLang="en-US" sz="3600"/>
              <a:t>坏瓜</a:t>
            </a:r>
            <a:endParaRPr lang="zh-CN" altLang="en-US" sz="3600"/>
          </a:p>
        </p:txBody>
      </p:sp>
      <p:sp>
        <p:nvSpPr>
          <p:cNvPr id="14" name="TextBox 17"/>
          <p:cNvSpPr txBox="1"/>
          <p:nvPr/>
        </p:nvSpPr>
        <p:spPr>
          <a:xfrm>
            <a:off x="2882826" y="3139503"/>
            <a:ext cx="612794" cy="646331"/>
          </a:xfrm>
          <a:prstGeom prst="rect">
            <a:avLst/>
          </a:prstGeom>
          <a:noFill/>
          <a:ln w="25400">
            <a:noFill/>
          </a:ln>
        </p:spPr>
        <p:txBody>
          <a:bodyPr wrap="square" rtlCol="0">
            <a:spAutoFit/>
          </a:bodyPr>
          <a:lstStyle/>
          <a:p>
            <a:r>
              <a:rPr lang="zh-CN" altLang="en-US"/>
              <a:t>凹陷</a:t>
            </a:r>
            <a:endParaRPr lang="zh-CN" altLang="en-US"/>
          </a:p>
        </p:txBody>
      </p:sp>
      <p:sp>
        <p:nvSpPr>
          <p:cNvPr id="15" name="TextBox 21"/>
          <p:cNvSpPr txBox="1"/>
          <p:nvPr/>
        </p:nvSpPr>
        <p:spPr>
          <a:xfrm>
            <a:off x="4105128" y="3291903"/>
            <a:ext cx="612794" cy="646331"/>
          </a:xfrm>
          <a:prstGeom prst="rect">
            <a:avLst/>
          </a:prstGeom>
          <a:noFill/>
          <a:ln w="25400">
            <a:noFill/>
          </a:ln>
        </p:spPr>
        <p:txBody>
          <a:bodyPr wrap="square" rtlCol="0">
            <a:spAutoFit/>
          </a:bodyPr>
          <a:lstStyle/>
          <a:p>
            <a:r>
              <a:rPr lang="zh-CN" altLang="en-US"/>
              <a:t>稍凹</a:t>
            </a:r>
            <a:endParaRPr lang="zh-CN" altLang="en-US"/>
          </a:p>
        </p:txBody>
      </p:sp>
      <p:sp>
        <p:nvSpPr>
          <p:cNvPr id="16" name="TextBox 22"/>
          <p:cNvSpPr txBox="1"/>
          <p:nvPr/>
        </p:nvSpPr>
        <p:spPr>
          <a:xfrm>
            <a:off x="5311626" y="2968737"/>
            <a:ext cx="612794" cy="646331"/>
          </a:xfrm>
          <a:prstGeom prst="rect">
            <a:avLst/>
          </a:prstGeom>
          <a:noFill/>
          <a:ln w="25400">
            <a:noFill/>
          </a:ln>
        </p:spPr>
        <p:txBody>
          <a:bodyPr wrap="square" rtlCol="0">
            <a:spAutoFit/>
          </a:bodyPr>
          <a:lstStyle/>
          <a:p>
            <a:r>
              <a:rPr lang="zh-CN" altLang="en-US"/>
              <a:t>平坦</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latin typeface="微软雅黑" panose="020B0503020204020204" charset="-122"/>
              </a:rPr>
              <a:t>后剪枝</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5656" y="1017818"/>
            <a:ext cx="7200800" cy="5256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7236296" y="5927732"/>
            <a:ext cx="1512168" cy="287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ntent Placeholder 2"/>
          <p:cNvSpPr txBox="1"/>
          <p:nvPr/>
        </p:nvSpPr>
        <p:spPr bwMode="auto">
          <a:xfrm>
            <a:off x="179512" y="1124744"/>
            <a:ext cx="2952328" cy="1224136"/>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后剪枝先从训练集生成一颗完整决策树：</a:t>
            </a:r>
            <a:endParaRPr lang="zh-CN" altLang="en-US" sz="2400" dirty="0">
              <a:latin typeface="+mj-lt"/>
              <a:ea typeface="+mj-ea"/>
            </a:endParaRPr>
          </a:p>
          <a:p>
            <a:pPr marL="0" marR="0" lvl="0" indent="0" defTabSz="914400" eaLnBrk="1" fontAlgn="auto" latinLnBrk="0" hangingPunct="1">
              <a:lnSpc>
                <a:spcPts val="1000"/>
              </a:lnSpc>
              <a:buClrTx/>
              <a:buSzTx/>
              <a:buNone/>
              <a:tabLst>
                <a:tab pos="381000" algn="l"/>
                <a:tab pos="838200" algn="l"/>
              </a:tabLst>
              <a:defRPr/>
            </a:pPr>
            <a:endParaRPr lang="zh-CN" altLang="en-US" sz="2400" dirty="0">
              <a:solidFill>
                <a:srgbClr val="000000"/>
              </a:solidFill>
              <a:latin typeface="微软雅黑" panose="020B0503020204020204" charset="-122"/>
            </a:endParaRPr>
          </a:p>
        </p:txBody>
      </p:sp>
      <p:sp>
        <p:nvSpPr>
          <p:cNvPr id="10" name="Content Placeholder 2"/>
          <p:cNvSpPr txBox="1"/>
          <p:nvPr/>
        </p:nvSpPr>
        <p:spPr bwMode="auto">
          <a:xfrm>
            <a:off x="184276" y="4149080"/>
            <a:ext cx="2952328" cy="1224136"/>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该决策树的验证集精度为</a:t>
            </a:r>
            <a:r>
              <a:rPr lang="en-US" altLang="zh-CN" sz="2400" dirty="0">
                <a:latin typeface="+mj-lt"/>
                <a:ea typeface="+mj-ea"/>
              </a:rPr>
              <a:t>42.9%</a:t>
            </a:r>
            <a:endParaRPr lang="zh-CN" altLang="en-US" sz="2400" dirty="0">
              <a:solidFill>
                <a:srgbClr val="000000"/>
              </a:solidFill>
              <a:latin typeface="微软雅黑" panose="020B050302020402020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pic>
        <p:nvPicPr>
          <p:cNvPr id="5" name="图片 4" descr="ws_CF1A.tmp"/>
          <p:cNvPicPr/>
          <p:nvPr/>
        </p:nvPicPr>
        <p:blipFill>
          <a:blip r:embed="rId1" cstate="print"/>
          <a:stretch>
            <a:fillRect/>
          </a:stretch>
        </p:blipFill>
        <p:spPr>
          <a:xfrm>
            <a:off x="0" y="0"/>
            <a:ext cx="9144000" cy="6858000"/>
          </a:xfrm>
          <a:prstGeom prst="rect">
            <a:avLst/>
          </a:prstGeom>
        </p:spPr>
      </p:pic>
      <p:pic>
        <p:nvPicPr>
          <p:cNvPr id="6" name="图片 5" descr="ws_CF2B.tmp"/>
          <p:cNvPicPr/>
          <p:nvPr/>
        </p:nvPicPr>
        <p:blipFill>
          <a:blip r:embed="rId2" cstate="print"/>
          <a:stretch>
            <a:fillRect/>
          </a:stretch>
        </p:blipFill>
        <p:spPr>
          <a:xfrm>
            <a:off x="2057400" y="1270000"/>
            <a:ext cx="266700" cy="279400"/>
          </a:xfrm>
          <a:prstGeom prst="rect">
            <a:avLst/>
          </a:prstGeom>
        </p:spPr>
      </p:pic>
      <p:pic>
        <p:nvPicPr>
          <p:cNvPr id="7" name="图片 6" descr="ws_CF3B.tmp"/>
          <p:cNvPicPr/>
          <p:nvPr/>
        </p:nvPicPr>
        <p:blipFill>
          <a:blip r:embed="rId3" cstate="print"/>
          <a:stretch>
            <a:fillRect/>
          </a:stretch>
        </p:blipFill>
        <p:spPr>
          <a:xfrm>
            <a:off x="965200" y="2133600"/>
            <a:ext cx="6261100" cy="3987800"/>
          </a:xfrm>
          <a:prstGeom prst="rect">
            <a:avLst/>
          </a:prstGeom>
        </p:spPr>
      </p:pic>
      <p:sp>
        <p:nvSpPr>
          <p:cNvPr id="8" name="TextBox 26"/>
          <p:cNvSpPr txBox="1"/>
          <p:nvPr/>
        </p:nvSpPr>
        <p:spPr>
          <a:xfrm>
            <a:off x="3777360" y="4892370"/>
            <a:ext cx="706925" cy="346249"/>
          </a:xfrm>
          <a:prstGeom prst="rect">
            <a:avLst/>
          </a:prstGeom>
          <a:noFill/>
        </p:spPr>
        <p:txBody>
          <a:bodyPr vert="horz" wrap="none" lIns="0" tIns="0" rIns="0" bIns="0" rtlCol="0">
            <a:spAutoFit/>
          </a:bodyPr>
          <a:lstStyle/>
          <a:p>
            <a:pPr>
              <a:lnSpc>
                <a:spcPts val="2655"/>
              </a:lnSpc>
            </a:pPr>
            <a:r>
              <a:rPr lang="zh-CN" altLang="en-US" sz="2195">
                <a:solidFill>
                  <a:srgbClr val="0000FF"/>
                </a:solidFill>
                <a:latin typeface="微软雅黑" panose="020B0503020204020204" charset="-122"/>
                <a:ea typeface="宋体" panose="02010600030101010101" pitchFamily="2" charset="-122"/>
              </a:rPr>
              <a:t>纹理</a:t>
            </a:r>
            <a:r>
              <a:rPr lang="en-US" altLang="zh-CN" sz="2400" b="1">
                <a:solidFill>
                  <a:srgbClr val="0000FF"/>
                </a:solidFill>
                <a:latin typeface="微软雅黑" panose="020B0503020204020204" charset="-122"/>
                <a:ea typeface="宋体" panose="02010600030101010101" pitchFamily="2" charset="-122"/>
              </a:rPr>
              <a:t>?</a:t>
            </a:r>
            <a:endParaRPr lang="zh-CN" altLang="en-US" sz="2400" b="1">
              <a:solidFill>
                <a:srgbClr val="0000FF"/>
              </a:solidFill>
              <a:latin typeface="微软雅黑" panose="020B0503020204020204" charset="-122"/>
              <a:ea typeface="宋体" panose="02010600030101010101" pitchFamily="2" charset="-122"/>
            </a:endParaRPr>
          </a:p>
        </p:txBody>
      </p:sp>
      <p:sp>
        <p:nvSpPr>
          <p:cNvPr id="10" name="TextBox 28"/>
          <p:cNvSpPr txBox="1"/>
          <p:nvPr/>
        </p:nvSpPr>
        <p:spPr>
          <a:xfrm>
            <a:off x="3039110" y="5847069"/>
            <a:ext cx="359073" cy="169085"/>
          </a:xfrm>
          <a:prstGeom prst="rect">
            <a:avLst/>
          </a:prstGeom>
          <a:noFill/>
        </p:spPr>
        <p:txBody>
          <a:bodyPr vert="horz" wrap="none" lIns="0" tIns="0" rIns="0" bIns="0" rtlCol="0">
            <a:spAutoFit/>
          </a:bodyPr>
          <a:lstStyle/>
          <a:p>
            <a:pPr>
              <a:lnSpc>
                <a:spcPts val="1350"/>
              </a:lnSpc>
            </a:pPr>
            <a:r>
              <a:rPr lang="zh-CN" altLang="en-US" sz="1405">
                <a:solidFill>
                  <a:srgbClr val="000000"/>
                </a:solidFill>
                <a:latin typeface="微软雅黑" panose="020B0503020204020204" charset="-122"/>
                <a:ea typeface="宋体" panose="02010600030101010101" pitchFamily="2" charset="-122"/>
              </a:rPr>
              <a:t>好瓜</a:t>
            </a:r>
            <a:endParaRPr lang="zh-CN" altLang="en-US" sz="1405">
              <a:solidFill>
                <a:srgbClr val="000000"/>
              </a:solidFill>
              <a:latin typeface="微软雅黑" panose="020B0503020204020204" charset="-122"/>
              <a:ea typeface="宋体" panose="02010600030101010101" pitchFamily="2" charset="-122"/>
            </a:endParaRPr>
          </a:p>
        </p:txBody>
      </p:sp>
      <p:sp>
        <p:nvSpPr>
          <p:cNvPr id="11" name="TextBox 29"/>
          <p:cNvSpPr txBox="1"/>
          <p:nvPr/>
        </p:nvSpPr>
        <p:spPr>
          <a:xfrm>
            <a:off x="3957192" y="5847069"/>
            <a:ext cx="359073" cy="169085"/>
          </a:xfrm>
          <a:prstGeom prst="rect">
            <a:avLst/>
          </a:prstGeom>
          <a:noFill/>
        </p:spPr>
        <p:txBody>
          <a:bodyPr vert="horz" wrap="none" lIns="0" tIns="0" rIns="0" bIns="0" rtlCol="0">
            <a:spAutoFit/>
          </a:bodyPr>
          <a:lstStyle/>
          <a:p>
            <a:pPr>
              <a:lnSpc>
                <a:spcPts val="1350"/>
              </a:lnSpc>
            </a:pPr>
            <a:r>
              <a:rPr lang="zh-CN" altLang="en-US" sz="1405">
                <a:solidFill>
                  <a:srgbClr val="000000"/>
                </a:solidFill>
                <a:latin typeface="微软雅黑" panose="020B0503020204020204" charset="-122"/>
                <a:ea typeface="宋体" panose="02010600030101010101" pitchFamily="2" charset="-122"/>
              </a:rPr>
              <a:t>坏瓜</a:t>
            </a:r>
            <a:endParaRPr lang="zh-CN" altLang="en-US" sz="1405">
              <a:solidFill>
                <a:srgbClr val="000000"/>
              </a:solidFill>
              <a:latin typeface="微软雅黑" panose="020B0503020204020204" charset="-122"/>
              <a:ea typeface="宋体" panose="02010600030101010101" pitchFamily="2" charset="-122"/>
            </a:endParaRPr>
          </a:p>
        </p:txBody>
      </p:sp>
      <p:sp>
        <p:nvSpPr>
          <p:cNvPr id="12" name="TextBox 30"/>
          <p:cNvSpPr txBox="1"/>
          <p:nvPr/>
        </p:nvSpPr>
        <p:spPr>
          <a:xfrm>
            <a:off x="4875276" y="5847069"/>
            <a:ext cx="359073" cy="169085"/>
          </a:xfrm>
          <a:prstGeom prst="rect">
            <a:avLst/>
          </a:prstGeom>
          <a:noFill/>
        </p:spPr>
        <p:txBody>
          <a:bodyPr vert="horz" wrap="none" lIns="0" tIns="0" rIns="0" bIns="0" rtlCol="0">
            <a:spAutoFit/>
          </a:bodyPr>
          <a:lstStyle/>
          <a:p>
            <a:pPr>
              <a:lnSpc>
                <a:spcPts val="1350"/>
              </a:lnSpc>
            </a:pPr>
            <a:r>
              <a:rPr lang="zh-CN" altLang="en-US" sz="1405">
                <a:solidFill>
                  <a:srgbClr val="000000"/>
                </a:solidFill>
                <a:latin typeface="微软雅黑" panose="020B0503020204020204" charset="-122"/>
                <a:ea typeface="宋体" panose="02010600030101010101" pitchFamily="2" charset="-122"/>
              </a:rPr>
              <a:t>好瓜</a:t>
            </a:r>
            <a:endParaRPr lang="zh-CN" altLang="en-US" sz="1405">
              <a:solidFill>
                <a:srgbClr val="000000"/>
              </a:solidFill>
              <a:latin typeface="微软雅黑" panose="020B0503020204020204" charset="-122"/>
              <a:ea typeface="宋体" panose="02010600030101010101" pitchFamily="2" charset="-122"/>
            </a:endParaRPr>
          </a:p>
        </p:txBody>
      </p:sp>
      <p:sp>
        <p:nvSpPr>
          <p:cNvPr id="13" name="TextBox 31"/>
          <p:cNvSpPr txBox="1"/>
          <p:nvPr/>
        </p:nvSpPr>
        <p:spPr>
          <a:xfrm>
            <a:off x="4189221" y="4549622"/>
            <a:ext cx="1154162" cy="1102866"/>
          </a:xfrm>
          <a:prstGeom prst="rect">
            <a:avLst/>
          </a:prstGeom>
          <a:noFill/>
        </p:spPr>
        <p:txBody>
          <a:bodyPr vert="horz" wrap="none" lIns="0" tIns="0" rIns="0" bIns="0" rtlCol="0">
            <a:spAutoFit/>
          </a:bodyPr>
          <a:lstStyle/>
          <a:p>
            <a:pPr>
              <a:lnSpc>
                <a:spcPts val="1800"/>
              </a:lnSpc>
              <a:tabLst>
                <a:tab pos="685800" algn="l"/>
              </a:tabLst>
              <a:defRPr/>
            </a:pPr>
            <a:r>
              <a:rPr lang="zh-CN" altLang="en-US">
                <a:solidFill>
                  <a:srgbClr val="000000"/>
                </a:solidFill>
                <a:latin typeface="微软雅黑" panose="020B0503020204020204" charset="-122"/>
                <a:ea typeface="宋体" panose="02010600030101010101" pitchFamily="2" charset="-122"/>
              </a:rPr>
              <a:t>乌黑   浅白</a:t>
            </a:r>
            <a:endParaRPr lang="zh-CN" altLang="en-US">
              <a:solidFill>
                <a:srgbClr val="000000"/>
              </a:solidFill>
              <a:latin typeface="微软雅黑" panose="020B0503020204020204" charset="-122"/>
              <a:ea typeface="宋体" panose="02010600030101010101" pitchFamily="2" charset="-122"/>
            </a:endParaRPr>
          </a:p>
          <a:p>
            <a:pPr>
              <a:lnSpc>
                <a:spcPts val="1000"/>
              </a:lnSpc>
              <a:tabLst>
                <a:tab pos="685800" algn="l"/>
              </a:tabLst>
              <a:defRPr/>
            </a:pPr>
            <a:endParaRPr lang="zh-CN" altLang="en-US">
              <a:solidFill>
                <a:srgbClr val="000000"/>
              </a:solidFill>
              <a:latin typeface="微软雅黑" panose="020B0503020204020204" charset="-122"/>
              <a:ea typeface="宋体" panose="02010600030101010101" pitchFamily="2" charset="-122"/>
            </a:endParaRPr>
          </a:p>
          <a:p>
            <a:pPr>
              <a:lnSpc>
                <a:spcPts val="1925"/>
              </a:lnSpc>
              <a:tabLst>
                <a:tab pos="685800" algn="l"/>
              </a:tabLst>
              <a:defRPr/>
            </a:pPr>
            <a:r>
              <a:rPr lang="zh-CN" altLang="en-US">
                <a:solidFill>
                  <a:srgbClr val="000000"/>
                </a:solidFill>
                <a:latin typeface="微软雅黑" panose="020B0503020204020204" charset="-122"/>
                <a:ea typeface="宋体" panose="02010600030101010101" pitchFamily="2" charset="-122"/>
              </a:rPr>
              <a:t>	</a:t>
            </a:r>
            <a:r>
              <a:rPr lang="zh-CN" altLang="en-US" sz="1405">
                <a:solidFill>
                  <a:srgbClr val="000000"/>
                </a:solidFill>
                <a:latin typeface="微软雅黑" panose="020B0503020204020204" charset="-122"/>
                <a:ea typeface="宋体" panose="02010600030101010101" pitchFamily="2" charset="-122"/>
              </a:rPr>
              <a:t>好瓜</a:t>
            </a:r>
            <a:endParaRPr lang="zh-CN" altLang="en-US" sz="1405">
              <a:solidFill>
                <a:srgbClr val="000000"/>
              </a:solidFill>
              <a:latin typeface="微软雅黑" panose="020B0503020204020204" charset="-122"/>
              <a:ea typeface="宋体" panose="02010600030101010101" pitchFamily="2" charset="-122"/>
            </a:endParaRPr>
          </a:p>
          <a:p>
            <a:pPr>
              <a:lnSpc>
                <a:spcPts val="1000"/>
              </a:lnSpc>
              <a:tabLst>
                <a:tab pos="685800" algn="l"/>
              </a:tabLst>
              <a:defRPr/>
            </a:pPr>
            <a:endParaRPr lang="zh-CN" altLang="en-US" sz="1405">
              <a:solidFill>
                <a:srgbClr val="000000"/>
              </a:solidFill>
              <a:latin typeface="微软雅黑" panose="020B0503020204020204" charset="-122"/>
              <a:ea typeface="宋体" panose="02010600030101010101" pitchFamily="2" charset="-122"/>
            </a:endParaRPr>
          </a:p>
          <a:p>
            <a:pPr>
              <a:lnSpc>
                <a:spcPts val="1000"/>
              </a:lnSpc>
              <a:tabLst>
                <a:tab pos="685800" algn="l"/>
              </a:tabLst>
              <a:defRPr/>
            </a:pPr>
            <a:endParaRPr lang="zh-CN" altLang="en-US" sz="1405">
              <a:solidFill>
                <a:srgbClr val="000000"/>
              </a:solidFill>
              <a:latin typeface="微软雅黑" panose="020B0503020204020204" charset="-122"/>
              <a:ea typeface="宋体" panose="02010600030101010101" pitchFamily="2" charset="-122"/>
            </a:endParaRPr>
          </a:p>
          <a:p>
            <a:pPr>
              <a:lnSpc>
                <a:spcPts val="1920"/>
              </a:lnSpc>
              <a:tabLst>
                <a:tab pos="685800" algn="l"/>
              </a:tabLst>
              <a:defRPr/>
            </a:pPr>
            <a:r>
              <a:rPr lang="zh-CN" altLang="en-US">
                <a:solidFill>
                  <a:srgbClr val="000000"/>
                </a:solidFill>
                <a:latin typeface="微软雅黑" panose="020B0503020204020204" charset="-122"/>
                <a:ea typeface="宋体" panose="02010600030101010101" pitchFamily="2" charset="-122"/>
              </a:rPr>
              <a:t>清晰   模糊</a:t>
            </a:r>
            <a:endParaRPr lang="zh-CN" altLang="en-US">
              <a:solidFill>
                <a:srgbClr val="000000"/>
              </a:solidFill>
              <a:latin typeface="微软雅黑" panose="020B0503020204020204" charset="-122"/>
              <a:ea typeface="宋体" panose="02010600030101010101" pitchFamily="2" charset="-122"/>
            </a:endParaRPr>
          </a:p>
        </p:txBody>
      </p:sp>
      <p:sp>
        <p:nvSpPr>
          <p:cNvPr id="14" name="TextBox 32"/>
          <p:cNvSpPr txBox="1"/>
          <p:nvPr/>
        </p:nvSpPr>
        <p:spPr>
          <a:xfrm>
            <a:off x="3039110" y="4549622"/>
            <a:ext cx="564257" cy="1102866"/>
          </a:xfrm>
          <a:prstGeom prst="rect">
            <a:avLst/>
          </a:prstGeom>
          <a:noFill/>
        </p:spPr>
        <p:txBody>
          <a:bodyPr vert="horz" wrap="none" lIns="0" tIns="0" rIns="0" bIns="0" rtlCol="0">
            <a:spAutoFit/>
          </a:bodyPr>
          <a:lstStyle/>
          <a:p>
            <a:pPr>
              <a:lnSpc>
                <a:spcPts val="1800"/>
              </a:lnSpc>
              <a:tabLst>
                <a:tab pos="101600" algn="l"/>
              </a:tabLst>
              <a:defRPr/>
            </a:pPr>
            <a:r>
              <a:rPr lang="zh-CN" altLang="en-US">
                <a:solidFill>
                  <a:prstClr val="black"/>
                </a:solidFill>
                <a:latin typeface="Calibri" panose="020F0502020204030204"/>
                <a:ea typeface="宋体" panose="02010600030101010101" pitchFamily="2" charset="-122"/>
              </a:rPr>
              <a:t>	</a:t>
            </a:r>
            <a:r>
              <a:rPr lang="zh-CN" altLang="en-US">
                <a:solidFill>
                  <a:srgbClr val="000000"/>
                </a:solidFill>
                <a:latin typeface="微软雅黑" panose="020B0503020204020204" charset="-122"/>
                <a:ea typeface="宋体" panose="02010600030101010101" pitchFamily="2" charset="-122"/>
              </a:rPr>
              <a:t>青绿</a:t>
            </a:r>
            <a:endParaRPr lang="zh-CN" altLang="en-US">
              <a:solidFill>
                <a:srgbClr val="000000"/>
              </a:solidFill>
              <a:latin typeface="微软雅黑" panose="020B0503020204020204" charset="-122"/>
              <a:ea typeface="宋体" panose="02010600030101010101" pitchFamily="2" charset="-122"/>
            </a:endParaRPr>
          </a:p>
          <a:p>
            <a:pPr>
              <a:lnSpc>
                <a:spcPts val="1000"/>
              </a:lnSpc>
              <a:tabLst>
                <a:tab pos="101600" algn="l"/>
              </a:tabLst>
              <a:defRPr/>
            </a:pPr>
            <a:endParaRPr lang="zh-CN" altLang="en-US">
              <a:solidFill>
                <a:srgbClr val="000000"/>
              </a:solidFill>
              <a:latin typeface="微软雅黑" panose="020B0503020204020204" charset="-122"/>
              <a:ea typeface="宋体" panose="02010600030101010101" pitchFamily="2" charset="-122"/>
            </a:endParaRPr>
          </a:p>
          <a:p>
            <a:pPr>
              <a:lnSpc>
                <a:spcPts val="1925"/>
              </a:lnSpc>
              <a:tabLst>
                <a:tab pos="101600" algn="l"/>
              </a:tabLst>
              <a:defRPr/>
            </a:pPr>
            <a:r>
              <a:rPr lang="zh-CN" altLang="en-US" sz="1405">
                <a:solidFill>
                  <a:srgbClr val="000000"/>
                </a:solidFill>
                <a:latin typeface="微软雅黑" panose="020B0503020204020204" charset="-122"/>
                <a:ea typeface="宋体" panose="02010600030101010101" pitchFamily="2" charset="-122"/>
              </a:rPr>
              <a:t>好瓜</a:t>
            </a:r>
            <a:endParaRPr lang="zh-CN" altLang="en-US" sz="1405">
              <a:solidFill>
                <a:srgbClr val="000000"/>
              </a:solidFill>
              <a:latin typeface="微软雅黑" panose="020B0503020204020204" charset="-122"/>
              <a:ea typeface="宋体" panose="02010600030101010101" pitchFamily="2" charset="-122"/>
            </a:endParaRPr>
          </a:p>
          <a:p>
            <a:pPr>
              <a:lnSpc>
                <a:spcPts val="1000"/>
              </a:lnSpc>
              <a:tabLst>
                <a:tab pos="101600" algn="l"/>
              </a:tabLst>
              <a:defRPr/>
            </a:pPr>
            <a:endParaRPr lang="zh-CN" altLang="en-US" sz="1405">
              <a:solidFill>
                <a:srgbClr val="000000"/>
              </a:solidFill>
              <a:latin typeface="微软雅黑" panose="020B0503020204020204" charset="-122"/>
              <a:ea typeface="宋体" panose="02010600030101010101" pitchFamily="2" charset="-122"/>
            </a:endParaRPr>
          </a:p>
          <a:p>
            <a:pPr>
              <a:lnSpc>
                <a:spcPts val="1000"/>
              </a:lnSpc>
              <a:tabLst>
                <a:tab pos="101600" algn="l"/>
              </a:tabLst>
              <a:defRPr/>
            </a:pPr>
            <a:endParaRPr lang="zh-CN" altLang="en-US" sz="1405">
              <a:solidFill>
                <a:srgbClr val="000000"/>
              </a:solidFill>
              <a:latin typeface="微软雅黑" panose="020B0503020204020204" charset="-122"/>
              <a:ea typeface="宋体" panose="02010600030101010101" pitchFamily="2" charset="-122"/>
            </a:endParaRPr>
          </a:p>
          <a:p>
            <a:pPr>
              <a:lnSpc>
                <a:spcPts val="1920"/>
              </a:lnSpc>
              <a:tabLst>
                <a:tab pos="101600" algn="l"/>
              </a:tabLst>
              <a:defRPr/>
            </a:pPr>
            <a:r>
              <a:rPr lang="zh-CN" altLang="en-US" sz="1405">
                <a:solidFill>
                  <a:srgbClr val="000000"/>
                </a:solidFill>
                <a:latin typeface="微软雅黑" panose="020B0503020204020204" charset="-122"/>
                <a:ea typeface="宋体" panose="02010600030101010101" pitchFamily="2" charset="-122"/>
              </a:rPr>
              <a:t>	</a:t>
            </a:r>
            <a:r>
              <a:rPr lang="zh-CN" altLang="en-US">
                <a:solidFill>
                  <a:srgbClr val="000000"/>
                </a:solidFill>
                <a:latin typeface="微软雅黑" panose="020B0503020204020204" charset="-122"/>
                <a:ea typeface="宋体" panose="02010600030101010101" pitchFamily="2" charset="-122"/>
              </a:rPr>
              <a:t>稍糊</a:t>
            </a:r>
            <a:endParaRPr lang="zh-CN" altLang="en-US">
              <a:solidFill>
                <a:srgbClr val="000000"/>
              </a:solidFill>
              <a:latin typeface="微软雅黑" panose="020B0503020204020204" charset="-122"/>
              <a:ea typeface="宋体" panose="02010600030101010101" pitchFamily="2" charset="-122"/>
            </a:endParaRPr>
          </a:p>
        </p:txBody>
      </p:sp>
      <p:sp>
        <p:nvSpPr>
          <p:cNvPr id="15" name="TextBox 33"/>
          <p:cNvSpPr txBox="1"/>
          <p:nvPr/>
        </p:nvSpPr>
        <p:spPr>
          <a:xfrm>
            <a:off x="4873116" y="3670655"/>
            <a:ext cx="1360950" cy="615553"/>
          </a:xfrm>
          <a:prstGeom prst="rect">
            <a:avLst/>
          </a:prstGeom>
          <a:noFill/>
        </p:spPr>
        <p:txBody>
          <a:bodyPr vert="horz" wrap="none" lIns="0" tIns="0" rIns="0" bIns="0" rtlCol="0">
            <a:spAutoFit/>
          </a:bodyPr>
          <a:lstStyle/>
          <a:p>
            <a:pPr>
              <a:lnSpc>
                <a:spcPts val="1800"/>
              </a:lnSpc>
              <a:tabLst>
                <a:tab pos="228600" algn="l"/>
              </a:tabLst>
              <a:defRPr/>
            </a:pPr>
            <a:r>
              <a:rPr lang="zh-CN" altLang="en-US">
                <a:solidFill>
                  <a:prstClr val="black"/>
                </a:solidFill>
                <a:latin typeface="Calibri" panose="020F0502020204030204"/>
                <a:ea typeface="宋体" panose="02010600030101010101" pitchFamily="2" charset="-122"/>
              </a:rPr>
              <a:t>	</a:t>
            </a:r>
            <a:r>
              <a:rPr lang="zh-CN" altLang="en-US">
                <a:solidFill>
                  <a:srgbClr val="000000"/>
                </a:solidFill>
                <a:latin typeface="微软雅黑" panose="020B0503020204020204" charset="-122"/>
                <a:ea typeface="宋体" panose="02010600030101010101" pitchFamily="2" charset="-122"/>
              </a:rPr>
              <a:t>蜷缩   硬挺</a:t>
            </a:r>
            <a:endParaRPr lang="zh-CN" altLang="en-US">
              <a:solidFill>
                <a:srgbClr val="000000"/>
              </a:solidFill>
              <a:latin typeface="微软雅黑" panose="020B0503020204020204" charset="-122"/>
              <a:ea typeface="宋体" panose="02010600030101010101" pitchFamily="2" charset="-122"/>
            </a:endParaRPr>
          </a:p>
          <a:p>
            <a:pPr>
              <a:lnSpc>
                <a:spcPts val="1000"/>
              </a:lnSpc>
              <a:tabLst>
                <a:tab pos="228600" algn="l"/>
              </a:tabLst>
              <a:defRPr/>
            </a:pPr>
            <a:endParaRPr lang="zh-CN" altLang="en-US">
              <a:solidFill>
                <a:srgbClr val="000000"/>
              </a:solidFill>
              <a:latin typeface="微软雅黑" panose="020B0503020204020204" charset="-122"/>
              <a:ea typeface="宋体" panose="02010600030101010101" pitchFamily="2" charset="-122"/>
            </a:endParaRPr>
          </a:p>
          <a:p>
            <a:pPr>
              <a:lnSpc>
                <a:spcPts val="1965"/>
              </a:lnSpc>
              <a:tabLst>
                <a:tab pos="228600" algn="l"/>
              </a:tabLst>
              <a:defRPr/>
            </a:pPr>
            <a:r>
              <a:rPr lang="zh-CN" altLang="en-US" sz="1405">
                <a:solidFill>
                  <a:srgbClr val="000000"/>
                </a:solidFill>
                <a:latin typeface="微软雅黑" panose="020B0503020204020204" charset="-122"/>
                <a:ea typeface="宋体" panose="02010600030101010101" pitchFamily="2" charset="-122"/>
              </a:rPr>
              <a:t>坏瓜          好瓜</a:t>
            </a:r>
            <a:endParaRPr lang="zh-CN" altLang="en-US" sz="1405">
              <a:solidFill>
                <a:srgbClr val="000000"/>
              </a:solidFill>
              <a:latin typeface="微软雅黑" panose="020B0503020204020204" charset="-122"/>
              <a:ea typeface="宋体" panose="02010600030101010101" pitchFamily="2" charset="-122"/>
            </a:endParaRPr>
          </a:p>
        </p:txBody>
      </p:sp>
      <p:sp>
        <p:nvSpPr>
          <p:cNvPr id="16" name="TextBox 34"/>
          <p:cNvSpPr txBox="1"/>
          <p:nvPr/>
        </p:nvSpPr>
        <p:spPr>
          <a:xfrm>
            <a:off x="3854196" y="3670655"/>
            <a:ext cx="666849" cy="654025"/>
          </a:xfrm>
          <a:prstGeom prst="rect">
            <a:avLst/>
          </a:prstGeom>
          <a:noFill/>
        </p:spPr>
        <p:txBody>
          <a:bodyPr vert="horz" wrap="none" lIns="0" tIns="0" rIns="0" bIns="0" rtlCol="0">
            <a:spAutoFit/>
          </a:bodyPr>
          <a:lstStyle/>
          <a:p>
            <a:pPr>
              <a:lnSpc>
                <a:spcPts val="1800"/>
              </a:lnSpc>
              <a:tabLst>
                <a:tab pos="203200" algn="l"/>
              </a:tabLst>
              <a:defRPr/>
            </a:pPr>
            <a:r>
              <a:rPr lang="zh-CN" altLang="en-US">
                <a:solidFill>
                  <a:prstClr val="black"/>
                </a:solidFill>
                <a:latin typeface="Calibri" panose="020F0502020204030204"/>
                <a:ea typeface="宋体" panose="02010600030101010101" pitchFamily="2" charset="-122"/>
              </a:rPr>
              <a:t>	</a:t>
            </a:r>
            <a:r>
              <a:rPr lang="zh-CN" altLang="en-US">
                <a:solidFill>
                  <a:srgbClr val="000000"/>
                </a:solidFill>
                <a:latin typeface="微软雅黑" panose="020B0503020204020204" charset="-122"/>
                <a:ea typeface="宋体" panose="02010600030101010101" pitchFamily="2" charset="-122"/>
              </a:rPr>
              <a:t>稍蜷</a:t>
            </a:r>
            <a:endParaRPr lang="zh-CN" altLang="en-US">
              <a:solidFill>
                <a:srgbClr val="000000"/>
              </a:solidFill>
              <a:latin typeface="微软雅黑" panose="020B0503020204020204" charset="-122"/>
              <a:ea typeface="宋体" panose="02010600030101010101" pitchFamily="2" charset="-122"/>
            </a:endParaRPr>
          </a:p>
          <a:p>
            <a:pPr>
              <a:lnSpc>
                <a:spcPts val="1000"/>
              </a:lnSpc>
              <a:tabLst>
                <a:tab pos="203200" algn="l"/>
              </a:tabLst>
              <a:defRPr/>
            </a:pPr>
            <a:endParaRPr lang="zh-CN" altLang="en-US">
              <a:solidFill>
                <a:srgbClr val="000000"/>
              </a:solidFill>
              <a:latin typeface="微软雅黑" panose="020B0503020204020204" charset="-122"/>
              <a:ea typeface="宋体" panose="02010600030101010101" pitchFamily="2" charset="-122"/>
            </a:endParaRPr>
          </a:p>
          <a:p>
            <a:pPr>
              <a:lnSpc>
                <a:spcPts val="2340"/>
              </a:lnSpc>
              <a:tabLst>
                <a:tab pos="203200" algn="l"/>
              </a:tabLst>
              <a:defRPr/>
            </a:pPr>
            <a:r>
              <a:rPr lang="zh-CN" altLang="en-US" sz="2195">
                <a:solidFill>
                  <a:srgbClr val="000000"/>
                </a:solidFill>
                <a:latin typeface="微软雅黑" panose="020B0503020204020204" charset="-122"/>
                <a:ea typeface="宋体" panose="02010600030101010101" pitchFamily="2" charset="-122"/>
              </a:rPr>
              <a:t>色泽</a:t>
            </a:r>
            <a:endParaRPr lang="zh-CN" altLang="en-US" sz="2195">
              <a:solidFill>
                <a:srgbClr val="000000"/>
              </a:solidFill>
              <a:latin typeface="微软雅黑" panose="020B0503020204020204" charset="-122"/>
              <a:ea typeface="宋体" panose="02010600030101010101" pitchFamily="2" charset="-122"/>
            </a:endParaRPr>
          </a:p>
        </p:txBody>
      </p:sp>
      <p:sp>
        <p:nvSpPr>
          <p:cNvPr id="17" name="TextBox 35"/>
          <p:cNvSpPr txBox="1"/>
          <p:nvPr/>
        </p:nvSpPr>
        <p:spPr>
          <a:xfrm>
            <a:off x="4778628" y="3181766"/>
            <a:ext cx="564257" cy="270843"/>
          </a:xfrm>
          <a:prstGeom prst="rect">
            <a:avLst/>
          </a:prstGeom>
          <a:noFill/>
        </p:spPr>
        <p:txBody>
          <a:bodyPr vert="horz" wrap="none" lIns="0" tIns="0" rIns="0" bIns="0" rtlCol="0">
            <a:spAutoFit/>
          </a:bodyPr>
          <a:lstStyle/>
          <a:p>
            <a:pPr>
              <a:lnSpc>
                <a:spcPts val="2110"/>
              </a:lnSpc>
            </a:pPr>
            <a:r>
              <a:rPr lang="zh-CN" altLang="en-US" sz="2195">
                <a:solidFill>
                  <a:srgbClr val="000000"/>
                </a:solidFill>
                <a:latin typeface="微软雅黑" panose="020B0503020204020204" charset="-122"/>
                <a:ea typeface="宋体" panose="02010600030101010101" pitchFamily="2" charset="-122"/>
              </a:rPr>
              <a:t>根蒂</a:t>
            </a:r>
            <a:endParaRPr lang="zh-CN" altLang="en-US" sz="2195">
              <a:solidFill>
                <a:srgbClr val="000000"/>
              </a:solidFill>
              <a:latin typeface="微软雅黑" panose="020B0503020204020204" charset="-122"/>
              <a:ea typeface="宋体" panose="02010600030101010101" pitchFamily="2" charset="-122"/>
            </a:endParaRPr>
          </a:p>
        </p:txBody>
      </p:sp>
      <p:sp>
        <p:nvSpPr>
          <p:cNvPr id="18" name="TextBox 36"/>
          <p:cNvSpPr txBox="1"/>
          <p:nvPr/>
        </p:nvSpPr>
        <p:spPr>
          <a:xfrm>
            <a:off x="2108326" y="3672171"/>
            <a:ext cx="1373774" cy="615553"/>
          </a:xfrm>
          <a:prstGeom prst="rect">
            <a:avLst/>
          </a:prstGeom>
          <a:noFill/>
        </p:spPr>
        <p:txBody>
          <a:bodyPr vert="horz" wrap="none" lIns="0" tIns="0" rIns="0" bIns="0" rtlCol="0">
            <a:spAutoFit/>
          </a:bodyPr>
          <a:lstStyle/>
          <a:p>
            <a:pPr>
              <a:lnSpc>
                <a:spcPts val="1800"/>
              </a:lnSpc>
              <a:tabLst>
                <a:tab pos="241300" algn="l"/>
              </a:tabLst>
              <a:defRPr/>
            </a:pPr>
            <a:r>
              <a:rPr lang="zh-CN" altLang="en-US">
                <a:solidFill>
                  <a:prstClr val="black"/>
                </a:solidFill>
                <a:latin typeface="Calibri" panose="020F0502020204030204"/>
                <a:ea typeface="宋体" panose="02010600030101010101" pitchFamily="2" charset="-122"/>
              </a:rPr>
              <a:t>	</a:t>
            </a:r>
            <a:r>
              <a:rPr lang="zh-CN" altLang="en-US" sz="1800">
                <a:solidFill>
                  <a:srgbClr val="000000"/>
                </a:solidFill>
                <a:latin typeface="微软雅黑" panose="020B0503020204020204" charset="-122"/>
                <a:ea typeface="宋体" panose="02010600030101010101" pitchFamily="2" charset="-122"/>
              </a:rPr>
              <a:t>乌黑   浅白</a:t>
            </a:r>
            <a:endParaRPr lang="zh-CN" altLang="en-US" sz="1800">
              <a:solidFill>
                <a:srgbClr val="000000"/>
              </a:solidFill>
              <a:latin typeface="微软雅黑" panose="020B0503020204020204" charset="-122"/>
              <a:ea typeface="宋体" panose="02010600030101010101" pitchFamily="2" charset="-122"/>
            </a:endParaRPr>
          </a:p>
          <a:p>
            <a:pPr>
              <a:lnSpc>
                <a:spcPts val="1000"/>
              </a:lnSpc>
              <a:tabLst>
                <a:tab pos="241300" algn="l"/>
              </a:tabLst>
              <a:defRPr/>
            </a:pPr>
            <a:endParaRPr lang="zh-CN" altLang="en-US" sz="1800">
              <a:solidFill>
                <a:srgbClr val="000000"/>
              </a:solidFill>
              <a:latin typeface="微软雅黑" panose="020B0503020204020204" charset="-122"/>
              <a:ea typeface="宋体" panose="02010600030101010101" pitchFamily="2" charset="-122"/>
            </a:endParaRPr>
          </a:p>
          <a:p>
            <a:pPr>
              <a:lnSpc>
                <a:spcPts val="2030"/>
              </a:lnSpc>
              <a:tabLst>
                <a:tab pos="241300" algn="l"/>
              </a:tabLst>
              <a:defRPr/>
            </a:pPr>
            <a:r>
              <a:rPr lang="zh-CN" altLang="en-US" sz="1405">
                <a:solidFill>
                  <a:srgbClr val="000000"/>
                </a:solidFill>
                <a:latin typeface="微软雅黑" panose="020B0503020204020204" charset="-122"/>
                <a:ea typeface="宋体" panose="02010600030101010101" pitchFamily="2" charset="-122"/>
              </a:rPr>
              <a:t>好瓜          坏瓜</a:t>
            </a:r>
            <a:endParaRPr lang="zh-CN" altLang="en-US" sz="1405">
              <a:solidFill>
                <a:srgbClr val="000000"/>
              </a:solidFill>
              <a:latin typeface="微软雅黑" panose="020B0503020204020204" charset="-122"/>
              <a:ea typeface="宋体" panose="02010600030101010101" pitchFamily="2" charset="-122"/>
            </a:endParaRPr>
          </a:p>
        </p:txBody>
      </p:sp>
      <p:sp>
        <p:nvSpPr>
          <p:cNvPr id="19" name="TextBox 37"/>
          <p:cNvSpPr txBox="1"/>
          <p:nvPr/>
        </p:nvSpPr>
        <p:spPr>
          <a:xfrm>
            <a:off x="1207008" y="3672171"/>
            <a:ext cx="564257" cy="615553"/>
          </a:xfrm>
          <a:prstGeom prst="rect">
            <a:avLst/>
          </a:prstGeom>
          <a:noFill/>
        </p:spPr>
        <p:txBody>
          <a:bodyPr vert="horz" wrap="none" lIns="0" tIns="0" rIns="0" bIns="0" rtlCol="0">
            <a:spAutoFit/>
          </a:bodyPr>
          <a:lstStyle/>
          <a:p>
            <a:pPr>
              <a:lnSpc>
                <a:spcPts val="1800"/>
              </a:lnSpc>
              <a:tabLst>
                <a:tab pos="101600" algn="l"/>
              </a:tabLst>
              <a:defRPr/>
            </a:pPr>
            <a:r>
              <a:rPr lang="zh-CN" altLang="en-US">
                <a:solidFill>
                  <a:prstClr val="black"/>
                </a:solidFill>
                <a:latin typeface="Calibri" panose="020F0502020204030204"/>
                <a:ea typeface="宋体" panose="02010600030101010101" pitchFamily="2" charset="-122"/>
              </a:rPr>
              <a:t>	</a:t>
            </a:r>
            <a:r>
              <a:rPr lang="zh-CN" altLang="en-US" sz="1800">
                <a:solidFill>
                  <a:srgbClr val="000000"/>
                </a:solidFill>
                <a:latin typeface="微软雅黑" panose="020B0503020204020204" charset="-122"/>
                <a:ea typeface="宋体" panose="02010600030101010101" pitchFamily="2" charset="-122"/>
              </a:rPr>
              <a:t>青绿</a:t>
            </a:r>
            <a:endParaRPr lang="zh-CN" altLang="en-US" sz="1800">
              <a:solidFill>
                <a:srgbClr val="000000"/>
              </a:solidFill>
              <a:latin typeface="微软雅黑" panose="020B0503020204020204" charset="-122"/>
              <a:ea typeface="宋体" panose="02010600030101010101" pitchFamily="2" charset="-122"/>
            </a:endParaRPr>
          </a:p>
          <a:p>
            <a:pPr>
              <a:lnSpc>
                <a:spcPts val="1000"/>
              </a:lnSpc>
              <a:tabLst>
                <a:tab pos="101600" algn="l"/>
              </a:tabLst>
              <a:defRPr/>
            </a:pPr>
            <a:endParaRPr lang="zh-CN" altLang="en-US" sz="1800">
              <a:solidFill>
                <a:srgbClr val="000000"/>
              </a:solidFill>
              <a:latin typeface="微软雅黑" panose="020B0503020204020204" charset="-122"/>
              <a:ea typeface="宋体" panose="02010600030101010101" pitchFamily="2" charset="-122"/>
            </a:endParaRPr>
          </a:p>
          <a:p>
            <a:pPr>
              <a:lnSpc>
                <a:spcPts val="2030"/>
              </a:lnSpc>
              <a:tabLst>
                <a:tab pos="101600" algn="l"/>
              </a:tabLst>
              <a:defRPr/>
            </a:pPr>
            <a:r>
              <a:rPr lang="zh-CN" altLang="en-US" sz="1405">
                <a:solidFill>
                  <a:srgbClr val="000000"/>
                </a:solidFill>
                <a:latin typeface="微软雅黑" panose="020B0503020204020204" charset="-122"/>
                <a:ea typeface="宋体" panose="02010600030101010101" pitchFamily="2" charset="-122"/>
              </a:rPr>
              <a:t>好瓜</a:t>
            </a:r>
            <a:endParaRPr lang="zh-CN" altLang="en-US" sz="1405">
              <a:solidFill>
                <a:srgbClr val="000000"/>
              </a:solidFill>
              <a:latin typeface="微软雅黑" panose="020B0503020204020204" charset="-122"/>
              <a:ea typeface="宋体" panose="02010600030101010101" pitchFamily="2" charset="-122"/>
            </a:endParaRPr>
          </a:p>
        </p:txBody>
      </p:sp>
      <p:sp>
        <p:nvSpPr>
          <p:cNvPr id="20" name="TextBox 38"/>
          <p:cNvSpPr txBox="1"/>
          <p:nvPr/>
        </p:nvSpPr>
        <p:spPr>
          <a:xfrm>
            <a:off x="6635750" y="3230082"/>
            <a:ext cx="359073" cy="169085"/>
          </a:xfrm>
          <a:prstGeom prst="rect">
            <a:avLst/>
          </a:prstGeom>
          <a:noFill/>
        </p:spPr>
        <p:txBody>
          <a:bodyPr vert="horz" wrap="none" lIns="0" tIns="0" rIns="0" bIns="0" rtlCol="0">
            <a:spAutoFit/>
          </a:bodyPr>
          <a:lstStyle/>
          <a:p>
            <a:pPr>
              <a:lnSpc>
                <a:spcPts val="1350"/>
              </a:lnSpc>
            </a:pPr>
            <a:r>
              <a:rPr lang="zh-CN" altLang="en-US" sz="1405">
                <a:solidFill>
                  <a:srgbClr val="000000"/>
                </a:solidFill>
                <a:latin typeface="微软雅黑" panose="020B0503020204020204" charset="-122"/>
                <a:ea typeface="宋体" panose="02010600030101010101" pitchFamily="2" charset="-122"/>
              </a:rPr>
              <a:t>坏瓜</a:t>
            </a:r>
            <a:endParaRPr lang="zh-CN" altLang="en-US" sz="1405">
              <a:solidFill>
                <a:srgbClr val="000000"/>
              </a:solidFill>
              <a:latin typeface="微软雅黑" panose="020B0503020204020204" charset="-122"/>
              <a:ea typeface="宋体" panose="02010600030101010101" pitchFamily="2" charset="-122"/>
            </a:endParaRPr>
          </a:p>
        </p:txBody>
      </p:sp>
      <p:sp>
        <p:nvSpPr>
          <p:cNvPr id="21" name="TextBox 39"/>
          <p:cNvSpPr txBox="1"/>
          <p:nvPr/>
        </p:nvSpPr>
        <p:spPr>
          <a:xfrm>
            <a:off x="3881882" y="2315884"/>
            <a:ext cx="564257" cy="270972"/>
          </a:xfrm>
          <a:prstGeom prst="rect">
            <a:avLst/>
          </a:prstGeom>
          <a:noFill/>
        </p:spPr>
        <p:txBody>
          <a:bodyPr vert="horz" wrap="none" lIns="0" tIns="0" rIns="0" bIns="0" rtlCol="0">
            <a:spAutoFit/>
          </a:bodyPr>
          <a:lstStyle/>
          <a:p>
            <a:pPr>
              <a:lnSpc>
                <a:spcPts val="2115"/>
              </a:lnSpc>
            </a:pPr>
            <a:r>
              <a:rPr lang="zh-CN" altLang="en-US" sz="2200">
                <a:solidFill>
                  <a:srgbClr val="000000"/>
                </a:solidFill>
                <a:latin typeface="微软雅黑" panose="020B0503020204020204" charset="-122"/>
                <a:ea typeface="宋体" panose="02010600030101010101" pitchFamily="2" charset="-122"/>
              </a:rPr>
              <a:t>脐部</a:t>
            </a:r>
            <a:endParaRPr lang="zh-CN" altLang="en-US" sz="2200">
              <a:solidFill>
                <a:srgbClr val="000000"/>
              </a:solidFill>
              <a:latin typeface="微软雅黑" panose="020B0503020204020204" charset="-122"/>
              <a:ea typeface="宋体" panose="02010600030101010101" pitchFamily="2" charset="-122"/>
            </a:endParaRPr>
          </a:p>
        </p:txBody>
      </p:sp>
      <p:sp>
        <p:nvSpPr>
          <p:cNvPr id="22" name="TextBox 40"/>
          <p:cNvSpPr txBox="1"/>
          <p:nvPr/>
        </p:nvSpPr>
        <p:spPr>
          <a:xfrm>
            <a:off x="2009901" y="2772130"/>
            <a:ext cx="961802" cy="679673"/>
          </a:xfrm>
          <a:prstGeom prst="rect">
            <a:avLst/>
          </a:prstGeom>
          <a:noFill/>
        </p:spPr>
        <p:txBody>
          <a:bodyPr vert="horz" wrap="none" lIns="0" tIns="0" rIns="0" bIns="0" rtlCol="0">
            <a:spAutoFit/>
          </a:bodyPr>
          <a:lstStyle/>
          <a:p>
            <a:pPr>
              <a:lnSpc>
                <a:spcPts val="1800"/>
              </a:lnSpc>
              <a:tabLst>
                <a:tab pos="495300" algn="l"/>
              </a:tabLst>
              <a:defRPr/>
            </a:pPr>
            <a:r>
              <a:rPr lang="zh-CN" altLang="en-US">
                <a:solidFill>
                  <a:prstClr val="black"/>
                </a:solidFill>
                <a:latin typeface="Calibri" panose="020F0502020204030204"/>
                <a:ea typeface="宋体" panose="02010600030101010101" pitchFamily="2" charset="-122"/>
              </a:rPr>
              <a:t>	</a:t>
            </a:r>
            <a:r>
              <a:rPr lang="zh-CN" altLang="en-US">
                <a:solidFill>
                  <a:srgbClr val="000000"/>
                </a:solidFill>
                <a:latin typeface="微软雅黑" panose="020B0503020204020204" charset="-122"/>
                <a:ea typeface="宋体" panose="02010600030101010101" pitchFamily="2" charset="-122"/>
              </a:rPr>
              <a:t>凹陷</a:t>
            </a:r>
            <a:endParaRPr lang="zh-CN" altLang="en-US">
              <a:solidFill>
                <a:srgbClr val="000000"/>
              </a:solidFill>
              <a:latin typeface="微软雅黑" panose="020B0503020204020204" charset="-122"/>
              <a:ea typeface="宋体" panose="02010600030101010101" pitchFamily="2" charset="-122"/>
            </a:endParaRPr>
          </a:p>
          <a:p>
            <a:pPr>
              <a:lnSpc>
                <a:spcPts val="1000"/>
              </a:lnSpc>
              <a:tabLst>
                <a:tab pos="495300" algn="l"/>
              </a:tabLst>
              <a:defRPr/>
            </a:pPr>
            <a:endParaRPr lang="zh-CN" altLang="en-US">
              <a:solidFill>
                <a:srgbClr val="000000"/>
              </a:solidFill>
              <a:latin typeface="微软雅黑" panose="020B0503020204020204" charset="-122"/>
              <a:ea typeface="宋体" panose="02010600030101010101" pitchFamily="2" charset="-122"/>
            </a:endParaRPr>
          </a:p>
          <a:p>
            <a:pPr>
              <a:lnSpc>
                <a:spcPts val="2535"/>
              </a:lnSpc>
              <a:tabLst>
                <a:tab pos="495300" algn="l"/>
              </a:tabLst>
              <a:defRPr/>
            </a:pPr>
            <a:r>
              <a:rPr lang="zh-CN" altLang="en-US" sz="2195">
                <a:solidFill>
                  <a:srgbClr val="000000"/>
                </a:solidFill>
                <a:latin typeface="微软雅黑" panose="020B0503020204020204" charset="-122"/>
                <a:ea typeface="宋体" panose="02010600030101010101" pitchFamily="2" charset="-122"/>
              </a:rPr>
              <a:t>色泽</a:t>
            </a:r>
            <a:endParaRPr lang="zh-CN" altLang="en-US" sz="2195">
              <a:solidFill>
                <a:srgbClr val="000000"/>
              </a:solidFill>
              <a:latin typeface="微软雅黑" panose="020B0503020204020204" charset="-122"/>
              <a:ea typeface="宋体" panose="02010600030101010101" pitchFamily="2" charset="-122"/>
            </a:endParaRPr>
          </a:p>
        </p:txBody>
      </p:sp>
      <p:sp>
        <p:nvSpPr>
          <p:cNvPr id="23" name="TextBox 41"/>
          <p:cNvSpPr txBox="1"/>
          <p:nvPr/>
        </p:nvSpPr>
        <p:spPr>
          <a:xfrm>
            <a:off x="3551809" y="2147544"/>
            <a:ext cx="134652" cy="230832"/>
          </a:xfrm>
          <a:prstGeom prst="rect">
            <a:avLst/>
          </a:prstGeom>
          <a:noFill/>
        </p:spPr>
        <p:txBody>
          <a:bodyPr vert="horz" wrap="none" lIns="0" tIns="0" rIns="0" bIns="0" rtlCol="0">
            <a:spAutoFit/>
          </a:bodyPr>
          <a:lstStyle/>
          <a:p>
            <a:pPr>
              <a:lnSpc>
                <a:spcPts val="1800"/>
              </a:lnSpc>
            </a:pPr>
            <a:r>
              <a:rPr lang="en-US" altLang="zh-CN">
                <a:solidFill>
                  <a:srgbClr val="000000"/>
                </a:solidFill>
                <a:latin typeface="微软雅黑" panose="020B0503020204020204" charset="-122"/>
                <a:ea typeface="宋体" panose="02010600030101010101" pitchFamily="2" charset="-122"/>
              </a:rPr>
              <a:t>1</a:t>
            </a:r>
            <a:endParaRPr lang="zh-CN" altLang="en-US">
              <a:solidFill>
                <a:srgbClr val="000000"/>
              </a:solidFill>
              <a:latin typeface="微软雅黑" panose="020B0503020204020204" charset="-122"/>
              <a:ea typeface="宋体" panose="02010600030101010101" pitchFamily="2" charset="-122"/>
            </a:endParaRPr>
          </a:p>
        </p:txBody>
      </p:sp>
      <p:sp>
        <p:nvSpPr>
          <p:cNvPr id="24" name="TextBox 42"/>
          <p:cNvSpPr txBox="1"/>
          <p:nvPr/>
        </p:nvSpPr>
        <p:spPr>
          <a:xfrm>
            <a:off x="1826641" y="3000095"/>
            <a:ext cx="134652" cy="230832"/>
          </a:xfrm>
          <a:prstGeom prst="rect">
            <a:avLst/>
          </a:prstGeom>
          <a:noFill/>
        </p:spPr>
        <p:txBody>
          <a:bodyPr vert="horz" wrap="none" lIns="0" tIns="0" rIns="0" bIns="0" rtlCol="0">
            <a:spAutoFit/>
          </a:bodyPr>
          <a:lstStyle/>
          <a:p>
            <a:pPr>
              <a:lnSpc>
                <a:spcPts val="1800"/>
              </a:lnSpc>
            </a:pPr>
            <a:r>
              <a:rPr lang="en-US" altLang="zh-CN">
                <a:solidFill>
                  <a:srgbClr val="000000"/>
                </a:solidFill>
                <a:latin typeface="微软雅黑" panose="020B0503020204020204" charset="-122"/>
                <a:ea typeface="宋体" panose="02010600030101010101" pitchFamily="2" charset="-122"/>
              </a:rPr>
              <a:t>2</a:t>
            </a:r>
            <a:endParaRPr lang="zh-CN" altLang="en-US">
              <a:solidFill>
                <a:srgbClr val="000000"/>
              </a:solidFill>
              <a:latin typeface="微软雅黑" panose="020B0503020204020204" charset="-122"/>
              <a:ea typeface="宋体" panose="02010600030101010101" pitchFamily="2" charset="-122"/>
            </a:endParaRPr>
          </a:p>
        </p:txBody>
      </p:sp>
      <p:sp>
        <p:nvSpPr>
          <p:cNvPr id="25" name="TextBox 43"/>
          <p:cNvSpPr txBox="1"/>
          <p:nvPr/>
        </p:nvSpPr>
        <p:spPr>
          <a:xfrm>
            <a:off x="4149216" y="2772130"/>
            <a:ext cx="570669" cy="474489"/>
          </a:xfrm>
          <a:prstGeom prst="rect">
            <a:avLst/>
          </a:prstGeom>
          <a:noFill/>
        </p:spPr>
        <p:txBody>
          <a:bodyPr vert="horz" wrap="none" lIns="0" tIns="0" rIns="0" bIns="0" rtlCol="0">
            <a:spAutoFit/>
          </a:bodyPr>
          <a:lstStyle/>
          <a:p>
            <a:pPr>
              <a:lnSpc>
                <a:spcPts val="1800"/>
              </a:lnSpc>
              <a:tabLst>
                <a:tab pos="431800" algn="l"/>
              </a:tabLst>
              <a:defRPr/>
            </a:pPr>
            <a:r>
              <a:rPr lang="zh-CN" altLang="en-US">
                <a:solidFill>
                  <a:srgbClr val="000000"/>
                </a:solidFill>
                <a:latin typeface="微软雅黑" panose="020B0503020204020204" charset="-122"/>
                <a:ea typeface="宋体" panose="02010600030101010101" pitchFamily="2" charset="-122"/>
              </a:rPr>
              <a:t>稍凹</a:t>
            </a:r>
            <a:endParaRPr lang="zh-CN" altLang="en-US">
              <a:solidFill>
                <a:srgbClr val="000000"/>
              </a:solidFill>
              <a:latin typeface="微软雅黑" panose="020B0503020204020204" charset="-122"/>
              <a:ea typeface="宋体" panose="02010600030101010101" pitchFamily="2" charset="-122"/>
            </a:endParaRPr>
          </a:p>
          <a:p>
            <a:pPr>
              <a:lnSpc>
                <a:spcPts val="1870"/>
              </a:lnSpc>
              <a:tabLst>
                <a:tab pos="431800" algn="l"/>
              </a:tabLst>
              <a:defRPr/>
            </a:pPr>
            <a:r>
              <a:rPr lang="zh-CN" altLang="en-US">
                <a:solidFill>
                  <a:srgbClr val="000000"/>
                </a:solidFill>
                <a:latin typeface="微软雅黑" panose="020B0503020204020204" charset="-122"/>
                <a:ea typeface="宋体" panose="02010600030101010101" pitchFamily="2" charset="-122"/>
              </a:rPr>
              <a:t>	</a:t>
            </a:r>
            <a:r>
              <a:rPr lang="en-US" altLang="zh-CN">
                <a:solidFill>
                  <a:srgbClr val="000000"/>
                </a:solidFill>
                <a:latin typeface="微软雅黑" panose="020B0503020204020204" charset="-122"/>
                <a:ea typeface="宋体" panose="02010600030101010101" pitchFamily="2" charset="-122"/>
              </a:rPr>
              <a:t>3</a:t>
            </a:r>
            <a:endParaRPr lang="zh-CN" altLang="en-US">
              <a:solidFill>
                <a:srgbClr val="000000"/>
              </a:solidFill>
              <a:latin typeface="微软雅黑" panose="020B0503020204020204" charset="-122"/>
              <a:ea typeface="宋体" panose="02010600030101010101" pitchFamily="2" charset="-122"/>
            </a:endParaRPr>
          </a:p>
        </p:txBody>
      </p:sp>
      <p:sp>
        <p:nvSpPr>
          <p:cNvPr id="26" name="TextBox 44"/>
          <p:cNvSpPr txBox="1"/>
          <p:nvPr/>
        </p:nvSpPr>
        <p:spPr>
          <a:xfrm>
            <a:off x="6082919" y="2772130"/>
            <a:ext cx="461665" cy="512961"/>
          </a:xfrm>
          <a:prstGeom prst="rect">
            <a:avLst/>
          </a:prstGeom>
          <a:noFill/>
        </p:spPr>
        <p:txBody>
          <a:bodyPr vert="horz" wrap="none" lIns="0" tIns="0" rIns="0" bIns="0" rtlCol="0">
            <a:spAutoFit/>
          </a:bodyPr>
          <a:lstStyle/>
          <a:p>
            <a:pPr>
              <a:lnSpc>
                <a:spcPts val="1800"/>
              </a:lnSpc>
              <a:tabLst>
                <a:tab pos="266700" algn="l"/>
              </a:tabLst>
              <a:defRPr/>
            </a:pPr>
            <a:r>
              <a:rPr lang="zh-CN" altLang="en-US">
                <a:solidFill>
                  <a:srgbClr val="000000"/>
                </a:solidFill>
                <a:latin typeface="微软雅黑" panose="020B0503020204020204" charset="-122"/>
                <a:ea typeface="宋体" panose="02010600030101010101" pitchFamily="2" charset="-122"/>
              </a:rPr>
              <a:t>平坦</a:t>
            </a:r>
            <a:endParaRPr lang="zh-CN" altLang="en-US">
              <a:solidFill>
                <a:srgbClr val="000000"/>
              </a:solidFill>
              <a:latin typeface="微软雅黑" panose="020B0503020204020204" charset="-122"/>
              <a:ea typeface="宋体" panose="02010600030101010101" pitchFamily="2" charset="-122"/>
            </a:endParaRPr>
          </a:p>
          <a:p>
            <a:pPr>
              <a:lnSpc>
                <a:spcPts val="2240"/>
              </a:lnSpc>
              <a:tabLst>
                <a:tab pos="266700" algn="l"/>
              </a:tabLst>
              <a:defRPr/>
            </a:pPr>
            <a:r>
              <a:rPr lang="zh-CN" altLang="en-US">
                <a:solidFill>
                  <a:srgbClr val="000000"/>
                </a:solidFill>
                <a:latin typeface="微软雅黑" panose="020B0503020204020204" charset="-122"/>
                <a:ea typeface="宋体" panose="02010600030101010101" pitchFamily="2" charset="-122"/>
              </a:rPr>
              <a:t>	</a:t>
            </a:r>
            <a:r>
              <a:rPr lang="en-US" altLang="zh-CN">
                <a:solidFill>
                  <a:srgbClr val="000000"/>
                </a:solidFill>
                <a:latin typeface="微软雅黑" panose="020B0503020204020204" charset="-122"/>
                <a:ea typeface="宋体" panose="02010600030101010101" pitchFamily="2" charset="-122"/>
              </a:rPr>
              <a:t>4</a:t>
            </a:r>
            <a:endParaRPr lang="zh-CN" altLang="en-US">
              <a:solidFill>
                <a:srgbClr val="000000"/>
              </a:solidFill>
              <a:latin typeface="微软雅黑" panose="020B0503020204020204" charset="-122"/>
              <a:ea typeface="宋体" panose="02010600030101010101" pitchFamily="2" charset="-122"/>
            </a:endParaRPr>
          </a:p>
        </p:txBody>
      </p:sp>
      <p:sp>
        <p:nvSpPr>
          <p:cNvPr id="27" name="TextBox 45"/>
          <p:cNvSpPr txBox="1"/>
          <p:nvPr/>
        </p:nvSpPr>
        <p:spPr>
          <a:xfrm>
            <a:off x="3668014" y="3844010"/>
            <a:ext cx="134652" cy="230832"/>
          </a:xfrm>
          <a:prstGeom prst="rect">
            <a:avLst/>
          </a:prstGeom>
          <a:noFill/>
        </p:spPr>
        <p:txBody>
          <a:bodyPr vert="horz" wrap="none" lIns="0" tIns="0" rIns="0" bIns="0" rtlCol="0">
            <a:spAutoFit/>
          </a:bodyPr>
          <a:lstStyle/>
          <a:p>
            <a:pPr>
              <a:lnSpc>
                <a:spcPts val="1800"/>
              </a:lnSpc>
            </a:pPr>
            <a:r>
              <a:rPr lang="en-US" altLang="zh-CN">
                <a:solidFill>
                  <a:srgbClr val="000000"/>
                </a:solidFill>
                <a:latin typeface="微软雅黑" panose="020B0503020204020204" charset="-122"/>
                <a:ea typeface="宋体" panose="02010600030101010101" pitchFamily="2" charset="-122"/>
              </a:rPr>
              <a:t>5</a:t>
            </a:r>
            <a:endParaRPr lang="zh-CN" altLang="en-US">
              <a:solidFill>
                <a:srgbClr val="000000"/>
              </a:solidFill>
              <a:latin typeface="微软雅黑" panose="020B0503020204020204" charset="-122"/>
              <a:ea typeface="宋体" panose="02010600030101010101" pitchFamily="2" charset="-122"/>
            </a:endParaRPr>
          </a:p>
        </p:txBody>
      </p:sp>
      <p:sp>
        <p:nvSpPr>
          <p:cNvPr id="28" name="TextBox 46"/>
          <p:cNvSpPr txBox="1"/>
          <p:nvPr/>
        </p:nvSpPr>
        <p:spPr>
          <a:xfrm>
            <a:off x="3681984" y="4696934"/>
            <a:ext cx="136256" cy="230832"/>
          </a:xfrm>
          <a:prstGeom prst="rect">
            <a:avLst/>
          </a:prstGeom>
          <a:noFill/>
        </p:spPr>
        <p:txBody>
          <a:bodyPr vert="horz" wrap="none" lIns="0" tIns="0" rIns="0" bIns="0" rtlCol="0">
            <a:spAutoFit/>
          </a:bodyPr>
          <a:lstStyle/>
          <a:p>
            <a:pPr>
              <a:lnSpc>
                <a:spcPts val="1800"/>
              </a:lnSpc>
            </a:pPr>
            <a:r>
              <a:rPr lang="en-US" altLang="zh-CN" sz="1800">
                <a:solidFill>
                  <a:srgbClr val="000000"/>
                </a:solidFill>
                <a:latin typeface="微软雅黑" panose="020B0503020204020204" charset="-122"/>
                <a:ea typeface="宋体" panose="02010600030101010101" pitchFamily="2" charset="-122"/>
              </a:rPr>
              <a:t>6</a:t>
            </a:r>
            <a:endParaRPr lang="zh-CN" altLang="en-US" sz="1800">
              <a:solidFill>
                <a:srgbClr val="000000"/>
              </a:solidFill>
              <a:latin typeface="微软雅黑" panose="020B0503020204020204" charset="-122"/>
              <a:ea typeface="宋体" panose="02010600030101010101" pitchFamily="2" charset="-122"/>
            </a:endParaRPr>
          </a:p>
        </p:txBody>
      </p:sp>
      <p:sp>
        <p:nvSpPr>
          <p:cNvPr id="29" name="TextBox 47"/>
          <p:cNvSpPr txBox="1"/>
          <p:nvPr/>
        </p:nvSpPr>
        <p:spPr>
          <a:xfrm>
            <a:off x="6185661" y="4885896"/>
            <a:ext cx="2022990" cy="846386"/>
          </a:xfrm>
          <a:prstGeom prst="rect">
            <a:avLst/>
          </a:prstGeom>
          <a:noFill/>
        </p:spPr>
        <p:txBody>
          <a:bodyPr vert="horz" wrap="none" lIns="0" tIns="0" rIns="0" bIns="0" rtlCol="0">
            <a:spAutoFit/>
          </a:bodyPr>
          <a:lstStyle/>
          <a:p>
            <a:pPr>
              <a:lnSpc>
                <a:spcPts val="1800"/>
              </a:lnSpc>
            </a:pPr>
            <a:r>
              <a:rPr lang="zh-CN" altLang="en-US" dirty="0">
                <a:solidFill>
                  <a:srgbClr val="FF0000"/>
                </a:solidFill>
                <a:latin typeface="微软雅黑" panose="020B0503020204020204" charset="-122"/>
                <a:ea typeface="宋体" panose="02010600030101010101" pitchFamily="2" charset="-122"/>
              </a:rPr>
              <a:t>验证集精度</a:t>
            </a:r>
            <a:endParaRPr lang="zh-CN" altLang="en-US" dirty="0">
              <a:solidFill>
                <a:srgbClr val="FF0000"/>
              </a:solidFill>
              <a:latin typeface="微软雅黑" panose="020B0503020204020204" charset="-122"/>
              <a:ea typeface="宋体" panose="02010600030101010101" pitchFamily="2" charset="-122"/>
            </a:endParaRPr>
          </a:p>
          <a:p>
            <a:pPr>
              <a:lnSpc>
                <a:spcPts val="2640"/>
              </a:lnSpc>
            </a:pPr>
            <a:r>
              <a:rPr lang="zh-CN" altLang="en-US" dirty="0">
                <a:solidFill>
                  <a:srgbClr val="FF0000"/>
                </a:solidFill>
                <a:latin typeface="微软雅黑" panose="020B0503020204020204" charset="-122"/>
                <a:ea typeface="宋体" panose="02010600030101010101" pitchFamily="2" charset="-122"/>
              </a:rPr>
              <a:t>剪枝前</a:t>
            </a:r>
            <a:r>
              <a:rPr lang="en-US" altLang="zh-CN" dirty="0">
                <a:solidFill>
                  <a:srgbClr val="FF0000"/>
                </a:solidFill>
                <a:latin typeface="微软雅黑" panose="020B0503020204020204" charset="-122"/>
                <a:ea typeface="宋体" panose="02010600030101010101" pitchFamily="2" charset="-122"/>
              </a:rPr>
              <a:t>: 3/7=42.9%</a:t>
            </a:r>
            <a:endParaRPr lang="en-US" altLang="zh-CN" dirty="0">
              <a:solidFill>
                <a:srgbClr val="FF0000"/>
              </a:solidFill>
              <a:latin typeface="微软雅黑" panose="020B0503020204020204" charset="-122"/>
              <a:ea typeface="宋体" panose="02010600030101010101" pitchFamily="2" charset="-122"/>
            </a:endParaRPr>
          </a:p>
          <a:p>
            <a:pPr>
              <a:lnSpc>
                <a:spcPts val="2160"/>
              </a:lnSpc>
            </a:pPr>
            <a:r>
              <a:rPr lang="zh-CN" altLang="en-US" dirty="0">
                <a:solidFill>
                  <a:srgbClr val="FF0000"/>
                </a:solidFill>
                <a:latin typeface="微软雅黑" panose="020B0503020204020204" charset="-122"/>
                <a:ea typeface="宋体" panose="02010600030101010101" pitchFamily="2" charset="-122"/>
              </a:rPr>
              <a:t>剪枝后</a:t>
            </a:r>
            <a:r>
              <a:rPr lang="en-US" altLang="zh-CN" dirty="0">
                <a:solidFill>
                  <a:srgbClr val="FF0000"/>
                </a:solidFill>
                <a:latin typeface="微软雅黑" panose="020B0503020204020204" charset="-122"/>
                <a:ea typeface="宋体" panose="02010600030101010101" pitchFamily="2" charset="-122"/>
              </a:rPr>
              <a:t>: 57.1%</a:t>
            </a:r>
            <a:endParaRPr lang="zh-CN" altLang="en-US" dirty="0">
              <a:solidFill>
                <a:srgbClr val="FF0000"/>
              </a:solidFill>
              <a:latin typeface="微软雅黑" panose="020B0503020204020204" charset="-122"/>
              <a:ea typeface="宋体" panose="02010600030101010101" pitchFamily="2" charset="-122"/>
            </a:endParaRPr>
          </a:p>
        </p:txBody>
      </p:sp>
      <p:sp>
        <p:nvSpPr>
          <p:cNvPr id="30" name="TextBox 48"/>
          <p:cNvSpPr txBox="1"/>
          <p:nvPr/>
        </p:nvSpPr>
        <p:spPr>
          <a:xfrm>
            <a:off x="6185661" y="5806973"/>
            <a:ext cx="1731243" cy="230832"/>
          </a:xfrm>
          <a:prstGeom prst="rect">
            <a:avLst/>
          </a:prstGeom>
          <a:noFill/>
        </p:spPr>
        <p:txBody>
          <a:bodyPr vert="horz" wrap="none" lIns="0" tIns="0" rIns="0" bIns="0" rtlCol="0">
            <a:spAutoFit/>
          </a:bodyPr>
          <a:lstStyle/>
          <a:p>
            <a:pPr>
              <a:lnSpc>
                <a:spcPts val="1800"/>
              </a:lnSpc>
            </a:pPr>
            <a:r>
              <a:rPr lang="zh-CN" altLang="en-US">
                <a:solidFill>
                  <a:srgbClr val="FF0000"/>
                </a:solidFill>
                <a:latin typeface="微软雅黑" panose="020B0503020204020204" charset="-122"/>
                <a:ea typeface="宋体" panose="02010600030101010101" pitchFamily="2" charset="-122"/>
              </a:rPr>
              <a:t>后剪枝决策</a:t>
            </a:r>
            <a:r>
              <a:rPr lang="en-US" altLang="zh-CN">
                <a:solidFill>
                  <a:srgbClr val="FF0000"/>
                </a:solidFill>
                <a:latin typeface="微软雅黑" panose="020B0503020204020204" charset="-122"/>
                <a:ea typeface="宋体" panose="02010600030101010101" pitchFamily="2" charset="-122"/>
              </a:rPr>
              <a:t>: </a:t>
            </a:r>
            <a:r>
              <a:rPr lang="zh-CN" altLang="en-US">
                <a:solidFill>
                  <a:srgbClr val="FF0000"/>
                </a:solidFill>
                <a:latin typeface="微软雅黑" panose="020B0503020204020204" charset="-122"/>
                <a:ea typeface="宋体" panose="02010600030101010101" pitchFamily="2" charset="-122"/>
              </a:rPr>
              <a:t>剪枝</a:t>
            </a:r>
            <a:endParaRPr lang="zh-CN" altLang="en-US">
              <a:solidFill>
                <a:srgbClr val="FF0000"/>
              </a:solidFill>
              <a:latin typeface="微软雅黑" panose="020B0503020204020204" charset="-122"/>
              <a:ea typeface="宋体" panose="02010600030101010101" pitchFamily="2" charset="-122"/>
            </a:endParaRPr>
          </a:p>
        </p:txBody>
      </p:sp>
      <p:sp>
        <p:nvSpPr>
          <p:cNvPr id="31" name="TextBox 49"/>
          <p:cNvSpPr txBox="1"/>
          <p:nvPr/>
        </p:nvSpPr>
        <p:spPr>
          <a:xfrm>
            <a:off x="351739" y="1253271"/>
            <a:ext cx="1692771" cy="270843"/>
          </a:xfrm>
          <a:prstGeom prst="rect">
            <a:avLst/>
          </a:prstGeom>
          <a:noFill/>
        </p:spPr>
        <p:txBody>
          <a:bodyPr vert="horz" wrap="none" lIns="0" tIns="0" rIns="0" bIns="0" rtlCol="0">
            <a:spAutoFit/>
          </a:bodyPr>
          <a:lstStyle/>
          <a:p>
            <a:pPr>
              <a:lnSpc>
                <a:spcPts val="2110"/>
              </a:lnSpc>
            </a:pPr>
            <a:r>
              <a:rPr lang="zh-CN" altLang="en-US" sz="2195">
                <a:solidFill>
                  <a:srgbClr val="000000"/>
                </a:solidFill>
                <a:latin typeface="微软雅黑" panose="020B0503020204020204" charset="-122"/>
                <a:ea typeface="宋体" panose="02010600030101010101" pitchFamily="2" charset="-122"/>
              </a:rPr>
              <a:t>首先考虑结点</a:t>
            </a:r>
            <a:endParaRPr lang="zh-CN" altLang="en-US" sz="2195">
              <a:solidFill>
                <a:srgbClr val="000000"/>
              </a:solidFill>
              <a:latin typeface="微软雅黑" panose="020B0503020204020204" charset="-122"/>
              <a:ea typeface="宋体" panose="02010600030101010101" pitchFamily="2" charset="-122"/>
            </a:endParaRPr>
          </a:p>
        </p:txBody>
      </p:sp>
      <p:sp>
        <p:nvSpPr>
          <p:cNvPr id="32" name="TextBox 50"/>
          <p:cNvSpPr txBox="1"/>
          <p:nvPr/>
        </p:nvSpPr>
        <p:spPr>
          <a:xfrm>
            <a:off x="2368758" y="1285949"/>
            <a:ext cx="6206827" cy="270843"/>
          </a:xfrm>
          <a:prstGeom prst="rect">
            <a:avLst/>
          </a:prstGeom>
          <a:noFill/>
        </p:spPr>
        <p:txBody>
          <a:bodyPr vert="horz" wrap="none" lIns="0" tIns="0" rIns="0" bIns="0" rtlCol="0">
            <a:spAutoFit/>
          </a:bodyPr>
          <a:lstStyle/>
          <a:p>
            <a:pPr>
              <a:lnSpc>
                <a:spcPts val="2110"/>
              </a:lnSpc>
            </a:pPr>
            <a:r>
              <a:rPr lang="zh-CN" altLang="en-US" sz="2195">
                <a:solidFill>
                  <a:srgbClr val="000000"/>
                </a:solidFill>
                <a:latin typeface="微软雅黑" panose="020B0503020204020204" charset="-122"/>
                <a:ea typeface="宋体" panose="02010600030101010101" pitchFamily="2" charset="-122"/>
              </a:rPr>
              <a:t>，若将其替换为叶结点，根据落在其上的训练样例</a:t>
            </a:r>
            <a:endParaRPr lang="zh-CN" altLang="en-US" sz="2195">
              <a:solidFill>
                <a:srgbClr val="000000"/>
              </a:solidFill>
              <a:latin typeface="微软雅黑" panose="020B0503020204020204" charset="-122"/>
              <a:ea typeface="宋体" panose="02010600030101010101" pitchFamily="2" charset="-122"/>
            </a:endParaRPr>
          </a:p>
        </p:txBody>
      </p:sp>
      <p:sp>
        <p:nvSpPr>
          <p:cNvPr id="33" name="TextBox 51"/>
          <p:cNvSpPr txBox="1"/>
          <p:nvPr/>
        </p:nvSpPr>
        <p:spPr>
          <a:xfrm>
            <a:off x="1187624" y="1628800"/>
            <a:ext cx="7235955" cy="307777"/>
          </a:xfrm>
          <a:prstGeom prst="rect">
            <a:avLst/>
          </a:prstGeom>
          <a:noFill/>
        </p:spPr>
        <p:txBody>
          <a:bodyPr vert="horz" wrap="none" lIns="0" tIns="0" rIns="0" bIns="0" rtlCol="0">
            <a:spAutoFit/>
          </a:bodyPr>
          <a:lstStyle/>
          <a:p>
            <a:pPr>
              <a:lnSpc>
                <a:spcPts val="2430"/>
              </a:lnSpc>
            </a:pPr>
            <a:r>
              <a:rPr lang="zh-CN" altLang="en-US" sz="2195">
                <a:solidFill>
                  <a:srgbClr val="000000"/>
                </a:solidFill>
                <a:latin typeface="微软雅黑" panose="020B0503020204020204" charset="-122"/>
                <a:ea typeface="宋体" panose="02010600030101010101" pitchFamily="2" charset="-122"/>
              </a:rPr>
              <a:t>将其标记为“好瓜”，测得验证集精度提高至 </a:t>
            </a:r>
            <a:r>
              <a:rPr lang="en-US" altLang="zh-CN" sz="2005">
                <a:solidFill>
                  <a:srgbClr val="000000"/>
                </a:solidFill>
                <a:latin typeface="Times New Roman" panose="02020603050405020304"/>
                <a:ea typeface="宋体" panose="02010600030101010101" pitchFamily="2" charset="-122"/>
              </a:rPr>
              <a:t>57.1%</a:t>
            </a:r>
            <a:r>
              <a:rPr lang="zh-CN" altLang="en-US" sz="2195">
                <a:solidFill>
                  <a:srgbClr val="000000"/>
                </a:solidFill>
                <a:latin typeface="微软雅黑" panose="020B0503020204020204" charset="-122"/>
                <a:ea typeface="宋体" panose="02010600030101010101" pitchFamily="2" charset="-122"/>
              </a:rPr>
              <a:t>，于是</a:t>
            </a:r>
            <a:endParaRPr lang="zh-CN" altLang="en-US" sz="2195">
              <a:solidFill>
                <a:srgbClr val="000000"/>
              </a:solidFill>
              <a:latin typeface="微软雅黑" panose="020B0503020204020204" charset="-122"/>
              <a:ea typeface="宋体" panose="02010600030101010101" pitchFamily="2" charset="-122"/>
            </a:endParaRPr>
          </a:p>
        </p:txBody>
      </p:sp>
      <p:sp>
        <p:nvSpPr>
          <p:cNvPr id="34" name="TextBox 52"/>
          <p:cNvSpPr txBox="1"/>
          <p:nvPr/>
        </p:nvSpPr>
        <p:spPr>
          <a:xfrm>
            <a:off x="351739" y="1990637"/>
            <a:ext cx="1128514" cy="270972"/>
          </a:xfrm>
          <a:prstGeom prst="rect">
            <a:avLst/>
          </a:prstGeom>
          <a:noFill/>
        </p:spPr>
        <p:txBody>
          <a:bodyPr vert="horz" wrap="none" lIns="0" tIns="0" rIns="0" bIns="0" rtlCol="0">
            <a:spAutoFit/>
          </a:bodyPr>
          <a:lstStyle/>
          <a:p>
            <a:pPr>
              <a:lnSpc>
                <a:spcPts val="2115"/>
              </a:lnSpc>
            </a:pPr>
            <a:r>
              <a:rPr lang="zh-CN" altLang="en-US" sz="2200">
                <a:solidFill>
                  <a:srgbClr val="000000"/>
                </a:solidFill>
                <a:latin typeface="微软雅黑" panose="020B0503020204020204" charset="-122"/>
                <a:ea typeface="宋体" panose="02010600030101010101" pitchFamily="2" charset="-122"/>
              </a:rPr>
              <a:t>决定剪枝</a:t>
            </a:r>
            <a:endParaRPr lang="zh-CN" altLang="en-US" sz="2200">
              <a:solidFill>
                <a:srgbClr val="000000"/>
              </a:solidFill>
              <a:latin typeface="微软雅黑" panose="020B0503020204020204" charset="-122"/>
              <a:ea typeface="宋体" panose="02010600030101010101" pitchFamily="2" charset="-122"/>
            </a:endParaRPr>
          </a:p>
        </p:txBody>
      </p:sp>
      <p:sp>
        <p:nvSpPr>
          <p:cNvPr id="35" name="标题 1"/>
          <p:cNvSpPr txBox="1"/>
          <p:nvPr/>
        </p:nvSpPr>
        <p:spPr bwMode="auto">
          <a:xfrm>
            <a:off x="727075" y="125016"/>
            <a:ext cx="8001000" cy="838200"/>
          </a:xfrm>
          <a:prstGeom prst="rect">
            <a:avLst/>
          </a:prstGeom>
          <a:noFill/>
          <a:ln>
            <a:noFill/>
          </a:ln>
        </p:spPr>
        <p:txBody>
          <a:bodyPr vert="horz" wrap="square" lIns="91440" tIns="45720" rIns="91440" bIns="45720" numCol="1" rtlCol="0" anchor="b" anchorCtr="0" compatLnSpc="1">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solidFill>
                  <a:srgbClr val="000000"/>
                </a:solidFill>
                <a:latin typeface="微软雅黑" panose="020B0503020204020204" charset="-122"/>
              </a:rPr>
              <a:t>后剪枝</a:t>
            </a:r>
            <a:endParaRPr lang="zh-CN" altLang="en-US" dirty="0"/>
          </a:p>
        </p:txBody>
      </p:sp>
      <p:sp>
        <p:nvSpPr>
          <p:cNvPr id="36" name="AutoShape 4"/>
          <p:cNvSpPr>
            <a:spLocks noChangeArrowheads="1"/>
          </p:cNvSpPr>
          <p:nvPr/>
        </p:nvSpPr>
        <p:spPr bwMode="auto">
          <a:xfrm>
            <a:off x="609600" y="887016"/>
            <a:ext cx="7958138"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rgbClr val="488465"/>
          </a:solidFill>
          <a:ln w="9525">
            <a:solidFill>
              <a:srgbClr val="488465"/>
            </a:solidFill>
            <a:round/>
          </a:ln>
        </p:spPr>
        <p:txBody>
          <a:bodyPr/>
          <a:lstStyle/>
          <a:p>
            <a:endParaRPr lang="en-US" sz="2400" dirty="0">
              <a:solidFill>
                <a:srgbClr val="000000"/>
              </a:solidFill>
              <a:latin typeface="Times New Roman" panose="02020603050405020304" pitchFamily="18" charset="0"/>
              <a:ea typeface="+mn-ea"/>
              <a:cs typeface="+mn-cs"/>
            </a:endParaRPr>
          </a:p>
        </p:txBody>
      </p:sp>
      <p:sp>
        <p:nvSpPr>
          <p:cNvPr id="37" name="Line 5"/>
          <p:cNvSpPr>
            <a:spLocks noChangeShapeType="1"/>
          </p:cNvSpPr>
          <p:nvPr/>
        </p:nvSpPr>
        <p:spPr bwMode="auto">
          <a:xfrm flipV="1">
            <a:off x="609600" y="6408117"/>
            <a:ext cx="7924800" cy="0"/>
          </a:xfrm>
          <a:prstGeom prst="line">
            <a:avLst/>
          </a:prstGeom>
          <a:noFill/>
          <a:ln w="3175">
            <a:solidFill>
              <a:srgbClr val="488465"/>
            </a:solidFill>
            <a:round/>
          </a:ln>
        </p:spPr>
        <p:txBody>
          <a:bodyPr/>
          <a:lstStyle/>
          <a:p>
            <a:endParaRPr lang="en-US" sz="2400">
              <a:solidFill>
                <a:srgbClr val="000000"/>
              </a:solidFill>
              <a:latin typeface="Times New Roman" panose="02020603050405020304" pitchFamily="18" charset="0"/>
              <a:ea typeface="+mn-ea"/>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6" name="标题 5"/>
          <p:cNvSpPr>
            <a:spLocks noGrp="1"/>
          </p:cNvSpPr>
          <p:nvPr>
            <p:ph type="title"/>
          </p:nvPr>
        </p:nvSpPr>
        <p:spPr/>
        <p:txBody>
          <a:bodyPr/>
          <a:lstStyle/>
          <a:p>
            <a:endParaRPr lang="zh-CN" altLang="en-US"/>
          </a:p>
        </p:txBody>
      </p:sp>
      <p:pic>
        <p:nvPicPr>
          <p:cNvPr id="37" name="图片 36" descr="ws_DE5D.tmp"/>
          <p:cNvPicPr/>
          <p:nvPr/>
        </p:nvPicPr>
        <p:blipFill>
          <a:blip r:embed="rId1" cstate="print"/>
          <a:stretch>
            <a:fillRect/>
          </a:stretch>
        </p:blipFill>
        <p:spPr>
          <a:xfrm>
            <a:off x="0" y="0"/>
            <a:ext cx="9144000" cy="6858000"/>
          </a:xfrm>
          <a:prstGeom prst="rect">
            <a:avLst/>
          </a:prstGeom>
        </p:spPr>
      </p:pic>
      <p:pic>
        <p:nvPicPr>
          <p:cNvPr id="38" name="图片 37" descr="ws_DE6E.tmp"/>
          <p:cNvPicPr/>
          <p:nvPr/>
        </p:nvPicPr>
        <p:blipFill>
          <a:blip r:embed="rId2" cstate="print"/>
          <a:stretch>
            <a:fillRect/>
          </a:stretch>
        </p:blipFill>
        <p:spPr>
          <a:xfrm>
            <a:off x="482600" y="1651000"/>
            <a:ext cx="127000" cy="203200"/>
          </a:xfrm>
          <a:prstGeom prst="rect">
            <a:avLst/>
          </a:prstGeom>
        </p:spPr>
      </p:pic>
      <p:pic>
        <p:nvPicPr>
          <p:cNvPr id="39" name="图片 38" descr="ws_DE7E.tmp"/>
          <p:cNvPicPr/>
          <p:nvPr/>
        </p:nvPicPr>
        <p:blipFill>
          <a:blip r:embed="rId3" cstate="print"/>
          <a:stretch>
            <a:fillRect/>
          </a:stretch>
        </p:blipFill>
        <p:spPr>
          <a:xfrm>
            <a:off x="2057400" y="1257300"/>
            <a:ext cx="266700" cy="279400"/>
          </a:xfrm>
          <a:prstGeom prst="rect">
            <a:avLst/>
          </a:prstGeom>
        </p:spPr>
      </p:pic>
      <p:pic>
        <p:nvPicPr>
          <p:cNvPr id="40" name="图片 39" descr="ws_DE7F.tmp"/>
          <p:cNvPicPr/>
          <p:nvPr/>
        </p:nvPicPr>
        <p:blipFill>
          <a:blip r:embed="rId4" cstate="print"/>
          <a:stretch>
            <a:fillRect/>
          </a:stretch>
        </p:blipFill>
        <p:spPr>
          <a:xfrm>
            <a:off x="4597400" y="4292600"/>
            <a:ext cx="1549400" cy="520700"/>
          </a:xfrm>
          <a:prstGeom prst="rect">
            <a:avLst/>
          </a:prstGeom>
        </p:spPr>
      </p:pic>
      <p:sp>
        <p:nvSpPr>
          <p:cNvPr id="42" name="TextBox 28"/>
          <p:cNvSpPr txBox="1"/>
          <p:nvPr/>
        </p:nvSpPr>
        <p:spPr>
          <a:xfrm>
            <a:off x="3039110" y="4978110"/>
            <a:ext cx="359073" cy="169085"/>
          </a:xfrm>
          <a:prstGeom prst="rect">
            <a:avLst/>
          </a:prstGeom>
          <a:noFill/>
        </p:spPr>
        <p:txBody>
          <a:bodyPr vert="horz" wrap="none" lIns="0" tIns="0" rIns="0" bIns="0" rtlCol="0">
            <a:spAutoFit/>
          </a:bodyPr>
          <a:lstStyle/>
          <a:p>
            <a:pPr>
              <a:lnSpc>
                <a:spcPts val="1350"/>
              </a:lnSpc>
            </a:pPr>
            <a:r>
              <a:rPr lang="zh-CN" altLang="en-US" sz="1405">
                <a:solidFill>
                  <a:srgbClr val="000000"/>
                </a:solidFill>
                <a:latin typeface="微软雅黑" panose="020B0503020204020204" charset="-122"/>
                <a:ea typeface="宋体" panose="02010600030101010101" pitchFamily="2" charset="-122"/>
              </a:rPr>
              <a:t>好瓜</a:t>
            </a:r>
            <a:endParaRPr lang="zh-CN" altLang="en-US" sz="1405">
              <a:solidFill>
                <a:srgbClr val="000000"/>
              </a:solidFill>
              <a:latin typeface="微软雅黑" panose="020B0503020204020204" charset="-122"/>
              <a:ea typeface="宋体" panose="02010600030101010101" pitchFamily="2" charset="-122"/>
            </a:endParaRPr>
          </a:p>
        </p:txBody>
      </p:sp>
      <p:sp>
        <p:nvSpPr>
          <p:cNvPr id="43" name="TextBox 29"/>
          <p:cNvSpPr txBox="1"/>
          <p:nvPr/>
        </p:nvSpPr>
        <p:spPr>
          <a:xfrm>
            <a:off x="4873116" y="4978110"/>
            <a:ext cx="359073" cy="169085"/>
          </a:xfrm>
          <a:prstGeom prst="rect">
            <a:avLst/>
          </a:prstGeom>
          <a:noFill/>
        </p:spPr>
        <p:txBody>
          <a:bodyPr vert="horz" wrap="none" lIns="0" tIns="0" rIns="0" bIns="0" rtlCol="0">
            <a:spAutoFit/>
          </a:bodyPr>
          <a:lstStyle/>
          <a:p>
            <a:pPr>
              <a:lnSpc>
                <a:spcPts val="1350"/>
              </a:lnSpc>
            </a:pPr>
            <a:r>
              <a:rPr lang="zh-CN" altLang="en-US" sz="1405">
                <a:solidFill>
                  <a:srgbClr val="000000"/>
                </a:solidFill>
                <a:latin typeface="微软雅黑" panose="020B0503020204020204" charset="-122"/>
                <a:ea typeface="宋体" panose="02010600030101010101" pitchFamily="2" charset="-122"/>
              </a:rPr>
              <a:t>好瓜</a:t>
            </a:r>
            <a:endParaRPr lang="zh-CN" altLang="en-US" sz="1405">
              <a:solidFill>
                <a:srgbClr val="000000"/>
              </a:solidFill>
              <a:latin typeface="微软雅黑" panose="020B0503020204020204" charset="-122"/>
              <a:ea typeface="宋体" panose="02010600030101010101" pitchFamily="2" charset="-122"/>
            </a:endParaRPr>
          </a:p>
        </p:txBody>
      </p:sp>
      <p:sp>
        <p:nvSpPr>
          <p:cNvPr id="44" name="TextBox 30"/>
          <p:cNvSpPr txBox="1"/>
          <p:nvPr/>
        </p:nvSpPr>
        <p:spPr>
          <a:xfrm>
            <a:off x="4189221" y="4549622"/>
            <a:ext cx="1130118" cy="230832"/>
          </a:xfrm>
          <a:prstGeom prst="rect">
            <a:avLst/>
          </a:prstGeom>
          <a:noFill/>
        </p:spPr>
        <p:txBody>
          <a:bodyPr vert="horz" wrap="none" lIns="0" tIns="0" rIns="0" bIns="0" rtlCol="0">
            <a:spAutoFit/>
          </a:bodyPr>
          <a:lstStyle/>
          <a:p>
            <a:pPr>
              <a:lnSpc>
                <a:spcPts val="1800"/>
              </a:lnSpc>
            </a:pPr>
            <a:r>
              <a:rPr lang="zh-CN" altLang="en-US">
                <a:solidFill>
                  <a:srgbClr val="000000"/>
                </a:solidFill>
                <a:latin typeface="微软雅黑" panose="020B0503020204020204" charset="-122"/>
                <a:ea typeface="宋体" panose="02010600030101010101" pitchFamily="2" charset="-122"/>
              </a:rPr>
              <a:t>乌黑   浅白</a:t>
            </a:r>
            <a:endParaRPr lang="zh-CN" altLang="en-US">
              <a:solidFill>
                <a:srgbClr val="000000"/>
              </a:solidFill>
              <a:latin typeface="微软雅黑" panose="020B0503020204020204" charset="-122"/>
              <a:ea typeface="宋体" panose="02010600030101010101" pitchFamily="2" charset="-122"/>
            </a:endParaRPr>
          </a:p>
        </p:txBody>
      </p:sp>
      <p:sp>
        <p:nvSpPr>
          <p:cNvPr id="45" name="TextBox 31"/>
          <p:cNvSpPr txBox="1"/>
          <p:nvPr/>
        </p:nvSpPr>
        <p:spPr>
          <a:xfrm>
            <a:off x="3141852" y="4549622"/>
            <a:ext cx="461665" cy="230832"/>
          </a:xfrm>
          <a:prstGeom prst="rect">
            <a:avLst/>
          </a:prstGeom>
          <a:noFill/>
        </p:spPr>
        <p:txBody>
          <a:bodyPr vert="horz" wrap="none" lIns="0" tIns="0" rIns="0" bIns="0" rtlCol="0">
            <a:spAutoFit/>
          </a:bodyPr>
          <a:lstStyle/>
          <a:p>
            <a:pPr>
              <a:lnSpc>
                <a:spcPts val="1800"/>
              </a:lnSpc>
            </a:pPr>
            <a:r>
              <a:rPr lang="zh-CN" altLang="en-US">
                <a:solidFill>
                  <a:srgbClr val="000000"/>
                </a:solidFill>
                <a:latin typeface="微软雅黑" panose="020B0503020204020204" charset="-122"/>
                <a:ea typeface="宋体" panose="02010600030101010101" pitchFamily="2" charset="-122"/>
              </a:rPr>
              <a:t>青绿</a:t>
            </a:r>
            <a:endParaRPr lang="zh-CN" altLang="en-US">
              <a:solidFill>
                <a:srgbClr val="000000"/>
              </a:solidFill>
              <a:latin typeface="微软雅黑" panose="020B0503020204020204" charset="-122"/>
              <a:ea typeface="宋体" panose="02010600030101010101" pitchFamily="2" charset="-122"/>
            </a:endParaRPr>
          </a:p>
        </p:txBody>
      </p:sp>
      <p:sp>
        <p:nvSpPr>
          <p:cNvPr id="46" name="TextBox 32"/>
          <p:cNvSpPr txBox="1"/>
          <p:nvPr/>
        </p:nvSpPr>
        <p:spPr>
          <a:xfrm>
            <a:off x="4873116" y="3670655"/>
            <a:ext cx="1360950" cy="615553"/>
          </a:xfrm>
          <a:prstGeom prst="rect">
            <a:avLst/>
          </a:prstGeom>
          <a:noFill/>
        </p:spPr>
        <p:txBody>
          <a:bodyPr vert="horz" wrap="none" lIns="0" tIns="0" rIns="0" bIns="0" rtlCol="0">
            <a:spAutoFit/>
          </a:bodyPr>
          <a:lstStyle/>
          <a:p>
            <a:pPr>
              <a:lnSpc>
                <a:spcPts val="1800"/>
              </a:lnSpc>
              <a:tabLst>
                <a:tab pos="228600" algn="l"/>
              </a:tabLst>
              <a:defRPr/>
            </a:pPr>
            <a:r>
              <a:rPr lang="zh-CN" altLang="en-US">
                <a:solidFill>
                  <a:prstClr val="black"/>
                </a:solidFill>
                <a:latin typeface="Calibri" panose="020F0502020204030204"/>
                <a:ea typeface="宋体" panose="02010600030101010101" pitchFamily="2" charset="-122"/>
              </a:rPr>
              <a:t>	</a:t>
            </a:r>
            <a:r>
              <a:rPr lang="zh-CN" altLang="en-US">
                <a:solidFill>
                  <a:srgbClr val="000000"/>
                </a:solidFill>
                <a:latin typeface="微软雅黑" panose="020B0503020204020204" charset="-122"/>
                <a:ea typeface="宋体" panose="02010600030101010101" pitchFamily="2" charset="-122"/>
              </a:rPr>
              <a:t>蜷缩   硬挺</a:t>
            </a:r>
            <a:endParaRPr lang="zh-CN" altLang="en-US">
              <a:solidFill>
                <a:srgbClr val="000000"/>
              </a:solidFill>
              <a:latin typeface="微软雅黑" panose="020B0503020204020204" charset="-122"/>
              <a:ea typeface="宋体" panose="02010600030101010101" pitchFamily="2" charset="-122"/>
            </a:endParaRPr>
          </a:p>
          <a:p>
            <a:pPr>
              <a:lnSpc>
                <a:spcPts val="1000"/>
              </a:lnSpc>
              <a:tabLst>
                <a:tab pos="228600" algn="l"/>
              </a:tabLst>
              <a:defRPr/>
            </a:pPr>
            <a:endParaRPr lang="zh-CN" altLang="en-US">
              <a:solidFill>
                <a:srgbClr val="000000"/>
              </a:solidFill>
              <a:latin typeface="微软雅黑" panose="020B0503020204020204" charset="-122"/>
              <a:ea typeface="宋体" panose="02010600030101010101" pitchFamily="2" charset="-122"/>
            </a:endParaRPr>
          </a:p>
          <a:p>
            <a:pPr>
              <a:lnSpc>
                <a:spcPts val="1965"/>
              </a:lnSpc>
              <a:tabLst>
                <a:tab pos="228600" algn="l"/>
              </a:tabLst>
              <a:defRPr/>
            </a:pPr>
            <a:r>
              <a:rPr lang="zh-CN" altLang="en-US" sz="1405">
                <a:solidFill>
                  <a:srgbClr val="000000"/>
                </a:solidFill>
                <a:latin typeface="微软雅黑" panose="020B0503020204020204" charset="-122"/>
                <a:ea typeface="宋体" panose="02010600030101010101" pitchFamily="2" charset="-122"/>
              </a:rPr>
              <a:t>坏瓜          好瓜</a:t>
            </a:r>
            <a:endParaRPr lang="zh-CN" altLang="en-US" sz="1405">
              <a:solidFill>
                <a:srgbClr val="000000"/>
              </a:solidFill>
              <a:latin typeface="微软雅黑" panose="020B0503020204020204" charset="-122"/>
              <a:ea typeface="宋体" panose="02010600030101010101" pitchFamily="2" charset="-122"/>
            </a:endParaRPr>
          </a:p>
        </p:txBody>
      </p:sp>
      <p:sp>
        <p:nvSpPr>
          <p:cNvPr id="47" name="TextBox 33"/>
          <p:cNvSpPr txBox="1"/>
          <p:nvPr/>
        </p:nvSpPr>
        <p:spPr>
          <a:xfrm>
            <a:off x="4778628" y="3181766"/>
            <a:ext cx="564257" cy="270843"/>
          </a:xfrm>
          <a:prstGeom prst="rect">
            <a:avLst/>
          </a:prstGeom>
          <a:noFill/>
        </p:spPr>
        <p:txBody>
          <a:bodyPr vert="horz" wrap="none" lIns="0" tIns="0" rIns="0" bIns="0" rtlCol="0">
            <a:spAutoFit/>
          </a:bodyPr>
          <a:lstStyle/>
          <a:p>
            <a:pPr>
              <a:lnSpc>
                <a:spcPts val="2110"/>
              </a:lnSpc>
            </a:pPr>
            <a:r>
              <a:rPr lang="zh-CN" altLang="en-US" sz="2195">
                <a:solidFill>
                  <a:srgbClr val="000000"/>
                </a:solidFill>
                <a:latin typeface="微软雅黑" panose="020B0503020204020204" charset="-122"/>
                <a:ea typeface="宋体" panose="02010600030101010101" pitchFamily="2" charset="-122"/>
              </a:rPr>
              <a:t>根蒂</a:t>
            </a:r>
            <a:endParaRPr lang="zh-CN" altLang="en-US" sz="2195">
              <a:solidFill>
                <a:srgbClr val="000000"/>
              </a:solidFill>
              <a:latin typeface="微软雅黑" panose="020B0503020204020204" charset="-122"/>
              <a:ea typeface="宋体" panose="02010600030101010101" pitchFamily="2" charset="-122"/>
            </a:endParaRPr>
          </a:p>
        </p:txBody>
      </p:sp>
      <p:sp>
        <p:nvSpPr>
          <p:cNvPr id="48" name="TextBox 34"/>
          <p:cNvSpPr txBox="1"/>
          <p:nvPr/>
        </p:nvSpPr>
        <p:spPr>
          <a:xfrm>
            <a:off x="2108326" y="3672171"/>
            <a:ext cx="1373774" cy="615553"/>
          </a:xfrm>
          <a:prstGeom prst="rect">
            <a:avLst/>
          </a:prstGeom>
          <a:noFill/>
        </p:spPr>
        <p:txBody>
          <a:bodyPr vert="horz" wrap="none" lIns="0" tIns="0" rIns="0" bIns="0" rtlCol="0">
            <a:spAutoFit/>
          </a:bodyPr>
          <a:lstStyle/>
          <a:p>
            <a:pPr>
              <a:lnSpc>
                <a:spcPts val="1800"/>
              </a:lnSpc>
              <a:tabLst>
                <a:tab pos="241300" algn="l"/>
              </a:tabLst>
              <a:defRPr/>
            </a:pPr>
            <a:r>
              <a:rPr lang="zh-CN" altLang="en-US">
                <a:solidFill>
                  <a:prstClr val="black"/>
                </a:solidFill>
                <a:latin typeface="Calibri" panose="020F0502020204030204"/>
                <a:ea typeface="宋体" panose="02010600030101010101" pitchFamily="2" charset="-122"/>
              </a:rPr>
              <a:t>	</a:t>
            </a:r>
            <a:r>
              <a:rPr lang="zh-CN" altLang="en-US" sz="1800">
                <a:solidFill>
                  <a:srgbClr val="000000"/>
                </a:solidFill>
                <a:latin typeface="微软雅黑" panose="020B0503020204020204" charset="-122"/>
                <a:ea typeface="宋体" panose="02010600030101010101" pitchFamily="2" charset="-122"/>
              </a:rPr>
              <a:t>乌黑   浅白</a:t>
            </a:r>
            <a:endParaRPr lang="zh-CN" altLang="en-US" sz="1800">
              <a:solidFill>
                <a:srgbClr val="000000"/>
              </a:solidFill>
              <a:latin typeface="微软雅黑" panose="020B0503020204020204" charset="-122"/>
              <a:ea typeface="宋体" panose="02010600030101010101" pitchFamily="2" charset="-122"/>
            </a:endParaRPr>
          </a:p>
          <a:p>
            <a:pPr>
              <a:lnSpc>
                <a:spcPts val="1000"/>
              </a:lnSpc>
              <a:tabLst>
                <a:tab pos="241300" algn="l"/>
              </a:tabLst>
              <a:defRPr/>
            </a:pPr>
            <a:endParaRPr lang="zh-CN" altLang="en-US" sz="1800">
              <a:solidFill>
                <a:srgbClr val="000000"/>
              </a:solidFill>
              <a:latin typeface="微软雅黑" panose="020B0503020204020204" charset="-122"/>
              <a:ea typeface="宋体" panose="02010600030101010101" pitchFamily="2" charset="-122"/>
            </a:endParaRPr>
          </a:p>
          <a:p>
            <a:pPr>
              <a:lnSpc>
                <a:spcPts val="2030"/>
              </a:lnSpc>
              <a:tabLst>
                <a:tab pos="241300" algn="l"/>
              </a:tabLst>
              <a:defRPr/>
            </a:pPr>
            <a:r>
              <a:rPr lang="zh-CN" altLang="en-US" sz="1405">
                <a:solidFill>
                  <a:srgbClr val="000000"/>
                </a:solidFill>
                <a:latin typeface="微软雅黑" panose="020B0503020204020204" charset="-122"/>
                <a:ea typeface="宋体" panose="02010600030101010101" pitchFamily="2" charset="-122"/>
              </a:rPr>
              <a:t>好瓜          坏瓜</a:t>
            </a:r>
            <a:endParaRPr lang="zh-CN" altLang="en-US" sz="1405">
              <a:solidFill>
                <a:srgbClr val="000000"/>
              </a:solidFill>
              <a:latin typeface="微软雅黑" panose="020B0503020204020204" charset="-122"/>
              <a:ea typeface="宋体" panose="02010600030101010101" pitchFamily="2" charset="-122"/>
            </a:endParaRPr>
          </a:p>
        </p:txBody>
      </p:sp>
      <p:sp>
        <p:nvSpPr>
          <p:cNvPr id="49" name="TextBox 35"/>
          <p:cNvSpPr txBox="1"/>
          <p:nvPr/>
        </p:nvSpPr>
        <p:spPr>
          <a:xfrm>
            <a:off x="1207008" y="3672171"/>
            <a:ext cx="564257" cy="615553"/>
          </a:xfrm>
          <a:prstGeom prst="rect">
            <a:avLst/>
          </a:prstGeom>
          <a:noFill/>
        </p:spPr>
        <p:txBody>
          <a:bodyPr vert="horz" wrap="none" lIns="0" tIns="0" rIns="0" bIns="0" rtlCol="0">
            <a:spAutoFit/>
          </a:bodyPr>
          <a:lstStyle/>
          <a:p>
            <a:pPr>
              <a:lnSpc>
                <a:spcPts val="1800"/>
              </a:lnSpc>
              <a:tabLst>
                <a:tab pos="101600" algn="l"/>
              </a:tabLst>
              <a:defRPr/>
            </a:pPr>
            <a:r>
              <a:rPr lang="zh-CN" altLang="en-US">
                <a:solidFill>
                  <a:prstClr val="black"/>
                </a:solidFill>
                <a:latin typeface="Calibri" panose="020F0502020204030204"/>
                <a:ea typeface="宋体" panose="02010600030101010101" pitchFamily="2" charset="-122"/>
              </a:rPr>
              <a:t>	</a:t>
            </a:r>
            <a:r>
              <a:rPr lang="zh-CN" altLang="en-US" sz="1800">
                <a:solidFill>
                  <a:srgbClr val="000000"/>
                </a:solidFill>
                <a:latin typeface="微软雅黑" panose="020B0503020204020204" charset="-122"/>
                <a:ea typeface="宋体" panose="02010600030101010101" pitchFamily="2" charset="-122"/>
              </a:rPr>
              <a:t>青绿</a:t>
            </a:r>
            <a:endParaRPr lang="zh-CN" altLang="en-US" sz="1800">
              <a:solidFill>
                <a:srgbClr val="000000"/>
              </a:solidFill>
              <a:latin typeface="微软雅黑" panose="020B0503020204020204" charset="-122"/>
              <a:ea typeface="宋体" panose="02010600030101010101" pitchFamily="2" charset="-122"/>
            </a:endParaRPr>
          </a:p>
          <a:p>
            <a:pPr>
              <a:lnSpc>
                <a:spcPts val="1000"/>
              </a:lnSpc>
              <a:tabLst>
                <a:tab pos="101600" algn="l"/>
              </a:tabLst>
              <a:defRPr/>
            </a:pPr>
            <a:endParaRPr lang="zh-CN" altLang="en-US" sz="1800">
              <a:solidFill>
                <a:srgbClr val="000000"/>
              </a:solidFill>
              <a:latin typeface="微软雅黑" panose="020B0503020204020204" charset="-122"/>
              <a:ea typeface="宋体" panose="02010600030101010101" pitchFamily="2" charset="-122"/>
            </a:endParaRPr>
          </a:p>
          <a:p>
            <a:pPr>
              <a:lnSpc>
                <a:spcPts val="2030"/>
              </a:lnSpc>
              <a:tabLst>
                <a:tab pos="101600" algn="l"/>
              </a:tabLst>
              <a:defRPr/>
            </a:pPr>
            <a:r>
              <a:rPr lang="zh-CN" altLang="en-US" sz="1405">
                <a:solidFill>
                  <a:srgbClr val="000000"/>
                </a:solidFill>
                <a:latin typeface="微软雅黑" panose="020B0503020204020204" charset="-122"/>
                <a:ea typeface="宋体" panose="02010600030101010101" pitchFamily="2" charset="-122"/>
              </a:rPr>
              <a:t>好瓜</a:t>
            </a:r>
            <a:endParaRPr lang="zh-CN" altLang="en-US" sz="1405">
              <a:solidFill>
                <a:srgbClr val="000000"/>
              </a:solidFill>
              <a:latin typeface="微软雅黑" panose="020B0503020204020204" charset="-122"/>
              <a:ea typeface="宋体" panose="02010600030101010101" pitchFamily="2" charset="-122"/>
            </a:endParaRPr>
          </a:p>
        </p:txBody>
      </p:sp>
      <p:sp>
        <p:nvSpPr>
          <p:cNvPr id="50" name="TextBox 36"/>
          <p:cNvSpPr txBox="1"/>
          <p:nvPr/>
        </p:nvSpPr>
        <p:spPr>
          <a:xfrm>
            <a:off x="6635750" y="3230082"/>
            <a:ext cx="359073" cy="169085"/>
          </a:xfrm>
          <a:prstGeom prst="rect">
            <a:avLst/>
          </a:prstGeom>
          <a:noFill/>
        </p:spPr>
        <p:txBody>
          <a:bodyPr vert="horz" wrap="none" lIns="0" tIns="0" rIns="0" bIns="0" rtlCol="0">
            <a:spAutoFit/>
          </a:bodyPr>
          <a:lstStyle/>
          <a:p>
            <a:pPr>
              <a:lnSpc>
                <a:spcPts val="1350"/>
              </a:lnSpc>
            </a:pPr>
            <a:r>
              <a:rPr lang="zh-CN" altLang="en-US" sz="1405">
                <a:solidFill>
                  <a:srgbClr val="000000"/>
                </a:solidFill>
                <a:latin typeface="微软雅黑" panose="020B0503020204020204" charset="-122"/>
                <a:ea typeface="宋体" panose="02010600030101010101" pitchFamily="2" charset="-122"/>
              </a:rPr>
              <a:t>坏瓜</a:t>
            </a:r>
            <a:endParaRPr lang="zh-CN" altLang="en-US" sz="1405">
              <a:solidFill>
                <a:srgbClr val="000000"/>
              </a:solidFill>
              <a:latin typeface="微软雅黑" panose="020B0503020204020204" charset="-122"/>
              <a:ea typeface="宋体" panose="02010600030101010101" pitchFamily="2" charset="-122"/>
            </a:endParaRPr>
          </a:p>
        </p:txBody>
      </p:sp>
      <p:sp>
        <p:nvSpPr>
          <p:cNvPr id="51" name="TextBox 37"/>
          <p:cNvSpPr txBox="1"/>
          <p:nvPr/>
        </p:nvSpPr>
        <p:spPr>
          <a:xfrm>
            <a:off x="3881882" y="2315884"/>
            <a:ext cx="564257" cy="270972"/>
          </a:xfrm>
          <a:prstGeom prst="rect">
            <a:avLst/>
          </a:prstGeom>
          <a:noFill/>
        </p:spPr>
        <p:txBody>
          <a:bodyPr vert="horz" wrap="none" lIns="0" tIns="0" rIns="0" bIns="0" rtlCol="0">
            <a:spAutoFit/>
          </a:bodyPr>
          <a:lstStyle/>
          <a:p>
            <a:pPr>
              <a:lnSpc>
                <a:spcPts val="2115"/>
              </a:lnSpc>
            </a:pPr>
            <a:r>
              <a:rPr lang="zh-CN" altLang="en-US" sz="2200">
                <a:solidFill>
                  <a:srgbClr val="000000"/>
                </a:solidFill>
                <a:latin typeface="微软雅黑" panose="020B0503020204020204" charset="-122"/>
                <a:ea typeface="宋体" panose="02010600030101010101" pitchFamily="2" charset="-122"/>
              </a:rPr>
              <a:t>脐部</a:t>
            </a:r>
            <a:endParaRPr lang="zh-CN" altLang="en-US" sz="2200">
              <a:solidFill>
                <a:srgbClr val="000000"/>
              </a:solidFill>
              <a:latin typeface="微软雅黑" panose="020B0503020204020204" charset="-122"/>
              <a:ea typeface="宋体" panose="02010600030101010101" pitchFamily="2" charset="-122"/>
            </a:endParaRPr>
          </a:p>
        </p:txBody>
      </p:sp>
      <p:sp>
        <p:nvSpPr>
          <p:cNvPr id="52" name="TextBox 38"/>
          <p:cNvSpPr txBox="1"/>
          <p:nvPr/>
        </p:nvSpPr>
        <p:spPr>
          <a:xfrm>
            <a:off x="2009901" y="2772130"/>
            <a:ext cx="961802" cy="679673"/>
          </a:xfrm>
          <a:prstGeom prst="rect">
            <a:avLst/>
          </a:prstGeom>
          <a:noFill/>
        </p:spPr>
        <p:txBody>
          <a:bodyPr vert="horz" wrap="none" lIns="0" tIns="0" rIns="0" bIns="0" rtlCol="0">
            <a:spAutoFit/>
          </a:bodyPr>
          <a:lstStyle/>
          <a:p>
            <a:pPr>
              <a:lnSpc>
                <a:spcPts val="1800"/>
              </a:lnSpc>
              <a:tabLst>
                <a:tab pos="495300" algn="l"/>
              </a:tabLst>
              <a:defRPr/>
            </a:pPr>
            <a:r>
              <a:rPr lang="zh-CN" altLang="en-US">
                <a:solidFill>
                  <a:prstClr val="black"/>
                </a:solidFill>
                <a:latin typeface="Calibri" panose="020F0502020204030204"/>
                <a:ea typeface="宋体" panose="02010600030101010101" pitchFamily="2" charset="-122"/>
              </a:rPr>
              <a:t>	</a:t>
            </a:r>
            <a:r>
              <a:rPr lang="zh-CN" altLang="en-US">
                <a:solidFill>
                  <a:srgbClr val="000000"/>
                </a:solidFill>
                <a:latin typeface="微软雅黑" panose="020B0503020204020204" charset="-122"/>
                <a:ea typeface="宋体" panose="02010600030101010101" pitchFamily="2" charset="-122"/>
              </a:rPr>
              <a:t>凹陷</a:t>
            </a:r>
            <a:endParaRPr lang="zh-CN" altLang="en-US">
              <a:solidFill>
                <a:srgbClr val="000000"/>
              </a:solidFill>
              <a:latin typeface="微软雅黑" panose="020B0503020204020204" charset="-122"/>
              <a:ea typeface="宋体" panose="02010600030101010101" pitchFamily="2" charset="-122"/>
            </a:endParaRPr>
          </a:p>
          <a:p>
            <a:pPr>
              <a:lnSpc>
                <a:spcPts val="1000"/>
              </a:lnSpc>
              <a:tabLst>
                <a:tab pos="495300" algn="l"/>
              </a:tabLst>
              <a:defRPr/>
            </a:pPr>
            <a:endParaRPr lang="zh-CN" altLang="en-US">
              <a:solidFill>
                <a:srgbClr val="000000"/>
              </a:solidFill>
              <a:latin typeface="微软雅黑" panose="020B0503020204020204" charset="-122"/>
              <a:ea typeface="宋体" panose="02010600030101010101" pitchFamily="2" charset="-122"/>
            </a:endParaRPr>
          </a:p>
          <a:p>
            <a:pPr>
              <a:lnSpc>
                <a:spcPts val="2535"/>
              </a:lnSpc>
              <a:tabLst>
                <a:tab pos="495300" algn="l"/>
              </a:tabLst>
              <a:defRPr/>
            </a:pPr>
            <a:r>
              <a:rPr lang="zh-CN" altLang="en-US" sz="2195">
                <a:solidFill>
                  <a:srgbClr val="000000"/>
                </a:solidFill>
                <a:latin typeface="微软雅黑" panose="020B0503020204020204" charset="-122"/>
                <a:ea typeface="宋体" panose="02010600030101010101" pitchFamily="2" charset="-122"/>
              </a:rPr>
              <a:t>色泽</a:t>
            </a:r>
            <a:endParaRPr lang="zh-CN" altLang="en-US" sz="2195">
              <a:solidFill>
                <a:srgbClr val="000000"/>
              </a:solidFill>
              <a:latin typeface="微软雅黑" panose="020B0503020204020204" charset="-122"/>
              <a:ea typeface="宋体" panose="02010600030101010101" pitchFamily="2" charset="-122"/>
            </a:endParaRPr>
          </a:p>
        </p:txBody>
      </p:sp>
      <p:sp>
        <p:nvSpPr>
          <p:cNvPr id="53" name="TextBox 39"/>
          <p:cNvSpPr txBox="1"/>
          <p:nvPr/>
        </p:nvSpPr>
        <p:spPr>
          <a:xfrm>
            <a:off x="3551809" y="2147544"/>
            <a:ext cx="134652" cy="230832"/>
          </a:xfrm>
          <a:prstGeom prst="rect">
            <a:avLst/>
          </a:prstGeom>
          <a:noFill/>
        </p:spPr>
        <p:txBody>
          <a:bodyPr vert="horz" wrap="none" lIns="0" tIns="0" rIns="0" bIns="0" rtlCol="0">
            <a:spAutoFit/>
          </a:bodyPr>
          <a:lstStyle/>
          <a:p>
            <a:pPr>
              <a:lnSpc>
                <a:spcPts val="1800"/>
              </a:lnSpc>
            </a:pPr>
            <a:r>
              <a:rPr lang="en-US" altLang="zh-CN">
                <a:solidFill>
                  <a:srgbClr val="000000"/>
                </a:solidFill>
                <a:latin typeface="微软雅黑" panose="020B0503020204020204" charset="-122"/>
                <a:ea typeface="宋体" panose="02010600030101010101" pitchFamily="2" charset="-122"/>
              </a:rPr>
              <a:t>1</a:t>
            </a:r>
            <a:endParaRPr lang="zh-CN" altLang="en-US">
              <a:solidFill>
                <a:srgbClr val="000000"/>
              </a:solidFill>
              <a:latin typeface="微软雅黑" panose="020B0503020204020204" charset="-122"/>
              <a:ea typeface="宋体" panose="02010600030101010101" pitchFamily="2" charset="-122"/>
            </a:endParaRPr>
          </a:p>
        </p:txBody>
      </p:sp>
      <p:sp>
        <p:nvSpPr>
          <p:cNvPr id="54" name="TextBox 40"/>
          <p:cNvSpPr txBox="1"/>
          <p:nvPr/>
        </p:nvSpPr>
        <p:spPr>
          <a:xfrm>
            <a:off x="1826641" y="3000095"/>
            <a:ext cx="134652" cy="230832"/>
          </a:xfrm>
          <a:prstGeom prst="rect">
            <a:avLst/>
          </a:prstGeom>
          <a:noFill/>
        </p:spPr>
        <p:txBody>
          <a:bodyPr vert="horz" wrap="none" lIns="0" tIns="0" rIns="0" bIns="0" rtlCol="0">
            <a:spAutoFit/>
          </a:bodyPr>
          <a:lstStyle/>
          <a:p>
            <a:pPr>
              <a:lnSpc>
                <a:spcPts val="1800"/>
              </a:lnSpc>
            </a:pPr>
            <a:r>
              <a:rPr lang="en-US" altLang="zh-CN">
                <a:solidFill>
                  <a:srgbClr val="000000"/>
                </a:solidFill>
                <a:latin typeface="微软雅黑" panose="020B0503020204020204" charset="-122"/>
                <a:ea typeface="宋体" panose="02010600030101010101" pitchFamily="2" charset="-122"/>
              </a:rPr>
              <a:t>2</a:t>
            </a:r>
            <a:endParaRPr lang="zh-CN" altLang="en-US">
              <a:solidFill>
                <a:srgbClr val="000000"/>
              </a:solidFill>
              <a:latin typeface="微软雅黑" panose="020B0503020204020204" charset="-122"/>
              <a:ea typeface="宋体" panose="02010600030101010101" pitchFamily="2" charset="-122"/>
            </a:endParaRPr>
          </a:p>
        </p:txBody>
      </p:sp>
      <p:sp>
        <p:nvSpPr>
          <p:cNvPr id="55" name="TextBox 41"/>
          <p:cNvSpPr txBox="1"/>
          <p:nvPr/>
        </p:nvSpPr>
        <p:spPr>
          <a:xfrm>
            <a:off x="4149216" y="2772130"/>
            <a:ext cx="570669" cy="474489"/>
          </a:xfrm>
          <a:prstGeom prst="rect">
            <a:avLst/>
          </a:prstGeom>
          <a:noFill/>
        </p:spPr>
        <p:txBody>
          <a:bodyPr vert="horz" wrap="none" lIns="0" tIns="0" rIns="0" bIns="0" rtlCol="0">
            <a:spAutoFit/>
          </a:bodyPr>
          <a:lstStyle/>
          <a:p>
            <a:pPr>
              <a:lnSpc>
                <a:spcPts val="1800"/>
              </a:lnSpc>
              <a:tabLst>
                <a:tab pos="431800" algn="l"/>
              </a:tabLst>
              <a:defRPr/>
            </a:pPr>
            <a:r>
              <a:rPr lang="zh-CN" altLang="en-US">
                <a:solidFill>
                  <a:srgbClr val="000000"/>
                </a:solidFill>
                <a:latin typeface="微软雅黑" panose="020B0503020204020204" charset="-122"/>
                <a:ea typeface="宋体" panose="02010600030101010101" pitchFamily="2" charset="-122"/>
              </a:rPr>
              <a:t>稍凹</a:t>
            </a:r>
            <a:endParaRPr lang="zh-CN" altLang="en-US">
              <a:solidFill>
                <a:srgbClr val="000000"/>
              </a:solidFill>
              <a:latin typeface="微软雅黑" panose="020B0503020204020204" charset="-122"/>
              <a:ea typeface="宋体" panose="02010600030101010101" pitchFamily="2" charset="-122"/>
            </a:endParaRPr>
          </a:p>
          <a:p>
            <a:pPr>
              <a:lnSpc>
                <a:spcPts val="1870"/>
              </a:lnSpc>
              <a:tabLst>
                <a:tab pos="431800" algn="l"/>
              </a:tabLst>
              <a:defRPr/>
            </a:pPr>
            <a:r>
              <a:rPr lang="zh-CN" altLang="en-US">
                <a:solidFill>
                  <a:srgbClr val="000000"/>
                </a:solidFill>
                <a:latin typeface="微软雅黑" panose="020B0503020204020204" charset="-122"/>
                <a:ea typeface="宋体" panose="02010600030101010101" pitchFamily="2" charset="-122"/>
              </a:rPr>
              <a:t>	</a:t>
            </a:r>
            <a:r>
              <a:rPr lang="en-US" altLang="zh-CN">
                <a:solidFill>
                  <a:srgbClr val="000000"/>
                </a:solidFill>
                <a:latin typeface="微软雅黑" panose="020B0503020204020204" charset="-122"/>
                <a:ea typeface="宋体" panose="02010600030101010101" pitchFamily="2" charset="-122"/>
              </a:rPr>
              <a:t>3</a:t>
            </a:r>
            <a:endParaRPr lang="zh-CN" altLang="en-US">
              <a:solidFill>
                <a:srgbClr val="000000"/>
              </a:solidFill>
              <a:latin typeface="微软雅黑" panose="020B0503020204020204" charset="-122"/>
              <a:ea typeface="宋体" panose="02010600030101010101" pitchFamily="2" charset="-122"/>
            </a:endParaRPr>
          </a:p>
        </p:txBody>
      </p:sp>
      <p:sp>
        <p:nvSpPr>
          <p:cNvPr id="56" name="TextBox 42"/>
          <p:cNvSpPr txBox="1"/>
          <p:nvPr/>
        </p:nvSpPr>
        <p:spPr>
          <a:xfrm>
            <a:off x="6082919" y="2772130"/>
            <a:ext cx="461665" cy="512961"/>
          </a:xfrm>
          <a:prstGeom prst="rect">
            <a:avLst/>
          </a:prstGeom>
          <a:noFill/>
        </p:spPr>
        <p:txBody>
          <a:bodyPr vert="horz" wrap="none" lIns="0" tIns="0" rIns="0" bIns="0" rtlCol="0">
            <a:spAutoFit/>
          </a:bodyPr>
          <a:lstStyle/>
          <a:p>
            <a:pPr>
              <a:lnSpc>
                <a:spcPts val="1800"/>
              </a:lnSpc>
              <a:tabLst>
                <a:tab pos="266700" algn="l"/>
              </a:tabLst>
              <a:defRPr/>
            </a:pPr>
            <a:r>
              <a:rPr lang="zh-CN" altLang="en-US">
                <a:solidFill>
                  <a:srgbClr val="000000"/>
                </a:solidFill>
                <a:latin typeface="微软雅黑" panose="020B0503020204020204" charset="-122"/>
                <a:ea typeface="宋体" panose="02010600030101010101" pitchFamily="2" charset="-122"/>
              </a:rPr>
              <a:t>平坦</a:t>
            </a:r>
            <a:endParaRPr lang="zh-CN" altLang="en-US">
              <a:solidFill>
                <a:srgbClr val="000000"/>
              </a:solidFill>
              <a:latin typeface="微软雅黑" panose="020B0503020204020204" charset="-122"/>
              <a:ea typeface="宋体" panose="02010600030101010101" pitchFamily="2" charset="-122"/>
            </a:endParaRPr>
          </a:p>
          <a:p>
            <a:pPr>
              <a:lnSpc>
                <a:spcPts val="2240"/>
              </a:lnSpc>
              <a:tabLst>
                <a:tab pos="266700" algn="l"/>
              </a:tabLst>
              <a:defRPr/>
            </a:pPr>
            <a:r>
              <a:rPr lang="zh-CN" altLang="en-US">
                <a:solidFill>
                  <a:srgbClr val="000000"/>
                </a:solidFill>
                <a:latin typeface="微软雅黑" panose="020B0503020204020204" charset="-122"/>
                <a:ea typeface="宋体" panose="02010600030101010101" pitchFamily="2" charset="-122"/>
              </a:rPr>
              <a:t>	</a:t>
            </a:r>
            <a:r>
              <a:rPr lang="en-US" altLang="zh-CN">
                <a:solidFill>
                  <a:srgbClr val="000000"/>
                </a:solidFill>
                <a:latin typeface="微软雅黑" panose="020B0503020204020204" charset="-122"/>
                <a:ea typeface="宋体" panose="02010600030101010101" pitchFamily="2" charset="-122"/>
              </a:rPr>
              <a:t>4</a:t>
            </a:r>
            <a:endParaRPr lang="zh-CN" altLang="en-US">
              <a:solidFill>
                <a:srgbClr val="000000"/>
              </a:solidFill>
              <a:latin typeface="微软雅黑" panose="020B0503020204020204" charset="-122"/>
              <a:ea typeface="宋体" panose="02010600030101010101" pitchFamily="2" charset="-122"/>
            </a:endParaRPr>
          </a:p>
        </p:txBody>
      </p:sp>
      <p:sp>
        <p:nvSpPr>
          <p:cNvPr id="57" name="TextBox 43"/>
          <p:cNvSpPr txBox="1"/>
          <p:nvPr/>
        </p:nvSpPr>
        <p:spPr>
          <a:xfrm>
            <a:off x="3668014" y="3670655"/>
            <a:ext cx="859210" cy="692497"/>
          </a:xfrm>
          <a:prstGeom prst="rect">
            <a:avLst/>
          </a:prstGeom>
          <a:noFill/>
        </p:spPr>
        <p:txBody>
          <a:bodyPr vert="horz" wrap="none" lIns="0" tIns="0" rIns="0" bIns="0" rtlCol="0">
            <a:spAutoFit/>
          </a:bodyPr>
          <a:lstStyle/>
          <a:p>
            <a:pPr>
              <a:lnSpc>
                <a:spcPts val="1800"/>
              </a:lnSpc>
              <a:tabLst>
                <a:tab pos="114300" algn="l"/>
                <a:tab pos="393700" algn="l"/>
              </a:tabLst>
              <a:defRPr/>
            </a:pPr>
            <a:r>
              <a:rPr lang="zh-CN" altLang="en-US">
                <a:solidFill>
                  <a:prstClr val="black"/>
                </a:solidFill>
                <a:latin typeface="Calibri" panose="020F0502020204030204"/>
                <a:ea typeface="宋体" panose="02010600030101010101" pitchFamily="2" charset="-122"/>
              </a:rPr>
              <a:t>		</a:t>
            </a:r>
            <a:r>
              <a:rPr lang="zh-CN" altLang="en-US">
                <a:solidFill>
                  <a:srgbClr val="000000"/>
                </a:solidFill>
                <a:latin typeface="微软雅黑" panose="020B0503020204020204" charset="-122"/>
                <a:ea typeface="宋体" panose="02010600030101010101" pitchFamily="2" charset="-122"/>
              </a:rPr>
              <a:t>稍蜷</a:t>
            </a:r>
            <a:endParaRPr lang="zh-CN" altLang="en-US">
              <a:solidFill>
                <a:srgbClr val="000000"/>
              </a:solidFill>
              <a:latin typeface="微软雅黑" panose="020B0503020204020204" charset="-122"/>
              <a:ea typeface="宋体" panose="02010600030101010101" pitchFamily="2" charset="-122"/>
            </a:endParaRPr>
          </a:p>
          <a:p>
            <a:pPr>
              <a:lnSpc>
                <a:spcPts val="1365"/>
              </a:lnSpc>
              <a:tabLst>
                <a:tab pos="114300" algn="l"/>
                <a:tab pos="393700" algn="l"/>
              </a:tabLst>
              <a:defRPr/>
            </a:pPr>
            <a:r>
              <a:rPr lang="en-US" altLang="zh-CN">
                <a:solidFill>
                  <a:srgbClr val="000000"/>
                </a:solidFill>
                <a:latin typeface="微软雅黑" panose="020B0503020204020204" charset="-122"/>
                <a:ea typeface="宋体" panose="02010600030101010101" pitchFamily="2" charset="-122"/>
              </a:rPr>
              <a:t>5</a:t>
            </a:r>
            <a:endParaRPr lang="en-US" altLang="zh-CN">
              <a:solidFill>
                <a:srgbClr val="000000"/>
              </a:solidFill>
              <a:latin typeface="微软雅黑" panose="020B0503020204020204" charset="-122"/>
              <a:ea typeface="宋体" panose="02010600030101010101" pitchFamily="2" charset="-122"/>
            </a:endParaRPr>
          </a:p>
          <a:p>
            <a:pPr>
              <a:lnSpc>
                <a:spcPts val="2230"/>
              </a:lnSpc>
              <a:tabLst>
                <a:tab pos="114300" algn="l"/>
                <a:tab pos="393700" algn="l"/>
              </a:tabLst>
              <a:defRPr/>
            </a:pPr>
            <a:r>
              <a:rPr lang="en-US" altLang="zh-CN">
                <a:solidFill>
                  <a:srgbClr val="000000"/>
                </a:solidFill>
                <a:latin typeface="微软雅黑" panose="020B0503020204020204" charset="-122"/>
                <a:ea typeface="宋体" panose="02010600030101010101" pitchFamily="2" charset="-122"/>
              </a:rPr>
              <a:t>	</a:t>
            </a:r>
            <a:r>
              <a:rPr lang="zh-CN" altLang="en-US" sz="2195">
                <a:solidFill>
                  <a:srgbClr val="0000FF"/>
                </a:solidFill>
                <a:latin typeface="微软雅黑" panose="020B0503020204020204" charset="-122"/>
                <a:ea typeface="宋体" panose="02010600030101010101" pitchFamily="2" charset="-122"/>
              </a:rPr>
              <a:t>色泽</a:t>
            </a:r>
            <a:r>
              <a:rPr lang="en-US" altLang="zh-CN" sz="2400" b="1">
                <a:solidFill>
                  <a:srgbClr val="0000FF"/>
                </a:solidFill>
                <a:latin typeface="微软雅黑" panose="020B0503020204020204" charset="-122"/>
                <a:ea typeface="宋体" panose="02010600030101010101" pitchFamily="2" charset="-122"/>
              </a:rPr>
              <a:t>?</a:t>
            </a:r>
            <a:endParaRPr lang="zh-CN" altLang="en-US" sz="2400" b="1">
              <a:solidFill>
                <a:srgbClr val="0000FF"/>
              </a:solidFill>
              <a:latin typeface="微软雅黑" panose="020B0503020204020204" charset="-122"/>
              <a:ea typeface="宋体" panose="02010600030101010101" pitchFamily="2" charset="-122"/>
            </a:endParaRPr>
          </a:p>
        </p:txBody>
      </p:sp>
      <p:sp>
        <p:nvSpPr>
          <p:cNvPr id="58" name="TextBox 44"/>
          <p:cNvSpPr txBox="1"/>
          <p:nvPr/>
        </p:nvSpPr>
        <p:spPr>
          <a:xfrm>
            <a:off x="6654038" y="4284827"/>
            <a:ext cx="1154162" cy="230832"/>
          </a:xfrm>
          <a:prstGeom prst="rect">
            <a:avLst/>
          </a:prstGeom>
          <a:noFill/>
        </p:spPr>
        <p:txBody>
          <a:bodyPr vert="horz" wrap="none" lIns="0" tIns="0" rIns="0" bIns="0" rtlCol="0">
            <a:spAutoFit/>
          </a:bodyPr>
          <a:lstStyle/>
          <a:p>
            <a:pPr>
              <a:lnSpc>
                <a:spcPts val="1800"/>
              </a:lnSpc>
            </a:pPr>
            <a:r>
              <a:rPr lang="zh-CN" altLang="en-US">
                <a:solidFill>
                  <a:srgbClr val="FF0000"/>
                </a:solidFill>
                <a:latin typeface="微软雅黑" panose="020B0503020204020204" charset="-122"/>
                <a:ea typeface="宋体" panose="02010600030101010101" pitchFamily="2" charset="-122"/>
              </a:rPr>
              <a:t>验证集精度</a:t>
            </a:r>
            <a:endParaRPr lang="zh-CN" altLang="en-US">
              <a:solidFill>
                <a:srgbClr val="FF0000"/>
              </a:solidFill>
              <a:latin typeface="微软雅黑" panose="020B0503020204020204" charset="-122"/>
              <a:ea typeface="宋体" panose="02010600030101010101" pitchFamily="2" charset="-122"/>
            </a:endParaRPr>
          </a:p>
        </p:txBody>
      </p:sp>
      <p:sp>
        <p:nvSpPr>
          <p:cNvPr id="59" name="TextBox 45"/>
          <p:cNvSpPr txBox="1"/>
          <p:nvPr/>
        </p:nvSpPr>
        <p:spPr>
          <a:xfrm>
            <a:off x="6654038" y="4620107"/>
            <a:ext cx="1482778" cy="230832"/>
          </a:xfrm>
          <a:prstGeom prst="rect">
            <a:avLst/>
          </a:prstGeom>
          <a:noFill/>
        </p:spPr>
        <p:txBody>
          <a:bodyPr vert="horz" wrap="none" lIns="0" tIns="0" rIns="0" bIns="0" rtlCol="0">
            <a:spAutoFit/>
          </a:bodyPr>
          <a:lstStyle/>
          <a:p>
            <a:pPr>
              <a:lnSpc>
                <a:spcPts val="1800"/>
              </a:lnSpc>
            </a:pPr>
            <a:r>
              <a:rPr lang="zh-CN" altLang="en-US">
                <a:solidFill>
                  <a:srgbClr val="FF0000"/>
                </a:solidFill>
                <a:latin typeface="微软雅黑" panose="020B0503020204020204" charset="-122"/>
                <a:ea typeface="宋体" panose="02010600030101010101" pitchFamily="2" charset="-122"/>
              </a:rPr>
              <a:t>剪枝前</a:t>
            </a:r>
            <a:r>
              <a:rPr lang="en-US" altLang="zh-CN">
                <a:solidFill>
                  <a:srgbClr val="FF0000"/>
                </a:solidFill>
                <a:latin typeface="微软雅黑" panose="020B0503020204020204" charset="-122"/>
                <a:ea typeface="宋体" panose="02010600030101010101" pitchFamily="2" charset="-122"/>
              </a:rPr>
              <a:t>: 57.1%</a:t>
            </a:r>
            <a:endParaRPr lang="zh-CN" altLang="en-US">
              <a:solidFill>
                <a:srgbClr val="FF0000"/>
              </a:solidFill>
              <a:latin typeface="微软雅黑" panose="020B0503020204020204" charset="-122"/>
              <a:ea typeface="宋体" panose="02010600030101010101" pitchFamily="2" charset="-122"/>
            </a:endParaRPr>
          </a:p>
        </p:txBody>
      </p:sp>
      <p:sp>
        <p:nvSpPr>
          <p:cNvPr id="60" name="TextBox 46"/>
          <p:cNvSpPr txBox="1"/>
          <p:nvPr/>
        </p:nvSpPr>
        <p:spPr>
          <a:xfrm>
            <a:off x="6654038" y="4894427"/>
            <a:ext cx="1482778" cy="230832"/>
          </a:xfrm>
          <a:prstGeom prst="rect">
            <a:avLst/>
          </a:prstGeom>
          <a:noFill/>
        </p:spPr>
        <p:txBody>
          <a:bodyPr vert="horz" wrap="none" lIns="0" tIns="0" rIns="0" bIns="0" rtlCol="0">
            <a:spAutoFit/>
          </a:bodyPr>
          <a:lstStyle/>
          <a:p>
            <a:pPr>
              <a:lnSpc>
                <a:spcPts val="1800"/>
              </a:lnSpc>
            </a:pPr>
            <a:r>
              <a:rPr lang="zh-CN" altLang="en-US">
                <a:solidFill>
                  <a:srgbClr val="FF0000"/>
                </a:solidFill>
                <a:latin typeface="微软雅黑" panose="020B0503020204020204" charset="-122"/>
                <a:ea typeface="宋体" panose="02010600030101010101" pitchFamily="2" charset="-122"/>
              </a:rPr>
              <a:t>剪枝后</a:t>
            </a:r>
            <a:r>
              <a:rPr lang="en-US" altLang="zh-CN">
                <a:solidFill>
                  <a:srgbClr val="FF0000"/>
                </a:solidFill>
                <a:latin typeface="微软雅黑" panose="020B0503020204020204" charset="-122"/>
                <a:ea typeface="宋体" panose="02010600030101010101" pitchFamily="2" charset="-122"/>
              </a:rPr>
              <a:t>: 57.1%</a:t>
            </a:r>
            <a:endParaRPr lang="zh-CN" altLang="en-US">
              <a:solidFill>
                <a:srgbClr val="FF0000"/>
              </a:solidFill>
              <a:latin typeface="微软雅黑" panose="020B0503020204020204" charset="-122"/>
              <a:ea typeface="宋体" panose="02010600030101010101" pitchFamily="2" charset="-122"/>
            </a:endParaRPr>
          </a:p>
        </p:txBody>
      </p:sp>
      <p:sp>
        <p:nvSpPr>
          <p:cNvPr id="61" name="TextBox 47"/>
          <p:cNvSpPr txBox="1"/>
          <p:nvPr/>
        </p:nvSpPr>
        <p:spPr>
          <a:xfrm>
            <a:off x="6208140" y="5192242"/>
            <a:ext cx="2433358" cy="230832"/>
          </a:xfrm>
          <a:prstGeom prst="rect">
            <a:avLst/>
          </a:prstGeom>
          <a:noFill/>
        </p:spPr>
        <p:txBody>
          <a:bodyPr vert="horz" wrap="none" lIns="0" tIns="0" rIns="0" bIns="0" rtlCol="0">
            <a:spAutoFit/>
          </a:bodyPr>
          <a:lstStyle/>
          <a:p>
            <a:pPr>
              <a:lnSpc>
                <a:spcPts val="1800"/>
              </a:lnSpc>
            </a:pPr>
            <a:r>
              <a:rPr lang="zh-CN" altLang="en-US" dirty="0">
                <a:solidFill>
                  <a:srgbClr val="FF0000"/>
                </a:solidFill>
                <a:latin typeface="微软雅黑" panose="020B0503020204020204" charset="-122"/>
                <a:ea typeface="宋体" panose="02010600030101010101" pitchFamily="2" charset="-122"/>
              </a:rPr>
              <a:t>后剪枝决策</a:t>
            </a:r>
            <a:r>
              <a:rPr lang="en-US" altLang="zh-CN" dirty="0">
                <a:solidFill>
                  <a:srgbClr val="FF0000"/>
                </a:solidFill>
                <a:latin typeface="微软雅黑" panose="020B0503020204020204" charset="-122"/>
                <a:ea typeface="宋体" panose="02010600030101010101" pitchFamily="2" charset="-122"/>
              </a:rPr>
              <a:t>: </a:t>
            </a:r>
            <a:r>
              <a:rPr lang="zh-CN" altLang="en-US" dirty="0">
                <a:solidFill>
                  <a:srgbClr val="FF0000"/>
                </a:solidFill>
                <a:latin typeface="微软雅黑" panose="020B0503020204020204" charset="-122"/>
                <a:ea typeface="宋体" panose="02010600030101010101" pitchFamily="2" charset="-122"/>
              </a:rPr>
              <a:t>可以不剪枝</a:t>
            </a:r>
            <a:endParaRPr lang="zh-CN" altLang="en-US" dirty="0">
              <a:solidFill>
                <a:srgbClr val="FF0000"/>
              </a:solidFill>
              <a:latin typeface="微软雅黑" panose="020B0503020204020204" charset="-122"/>
              <a:ea typeface="宋体" panose="02010600030101010101" pitchFamily="2" charset="-122"/>
            </a:endParaRPr>
          </a:p>
        </p:txBody>
      </p:sp>
      <p:sp>
        <p:nvSpPr>
          <p:cNvPr id="62" name="TextBox 48"/>
          <p:cNvSpPr txBox="1"/>
          <p:nvPr/>
        </p:nvSpPr>
        <p:spPr>
          <a:xfrm>
            <a:off x="4003547" y="4989413"/>
            <a:ext cx="359073" cy="169085"/>
          </a:xfrm>
          <a:prstGeom prst="rect">
            <a:avLst/>
          </a:prstGeom>
          <a:noFill/>
        </p:spPr>
        <p:txBody>
          <a:bodyPr vert="horz" wrap="none" lIns="0" tIns="0" rIns="0" bIns="0" rtlCol="0">
            <a:spAutoFit/>
          </a:bodyPr>
          <a:lstStyle/>
          <a:p>
            <a:pPr>
              <a:lnSpc>
                <a:spcPts val="1350"/>
              </a:lnSpc>
            </a:pPr>
            <a:r>
              <a:rPr lang="zh-CN" altLang="en-US" sz="1405">
                <a:solidFill>
                  <a:srgbClr val="000000"/>
                </a:solidFill>
                <a:latin typeface="微软雅黑" panose="020B0503020204020204" charset="-122"/>
                <a:ea typeface="宋体" panose="02010600030101010101" pitchFamily="2" charset="-122"/>
              </a:rPr>
              <a:t>好瓜</a:t>
            </a:r>
            <a:endParaRPr lang="zh-CN" altLang="en-US" sz="1405">
              <a:solidFill>
                <a:srgbClr val="000000"/>
              </a:solidFill>
              <a:latin typeface="微软雅黑" panose="020B0503020204020204" charset="-122"/>
              <a:ea typeface="宋体" panose="02010600030101010101" pitchFamily="2" charset="-122"/>
            </a:endParaRPr>
          </a:p>
        </p:txBody>
      </p:sp>
      <p:sp>
        <p:nvSpPr>
          <p:cNvPr id="63" name="TextBox 49"/>
          <p:cNvSpPr txBox="1"/>
          <p:nvPr/>
        </p:nvSpPr>
        <p:spPr>
          <a:xfrm>
            <a:off x="351739" y="1253271"/>
            <a:ext cx="1692771" cy="270843"/>
          </a:xfrm>
          <a:prstGeom prst="rect">
            <a:avLst/>
          </a:prstGeom>
          <a:noFill/>
        </p:spPr>
        <p:txBody>
          <a:bodyPr vert="horz" wrap="none" lIns="0" tIns="0" rIns="0" bIns="0" rtlCol="0">
            <a:spAutoFit/>
          </a:bodyPr>
          <a:lstStyle/>
          <a:p>
            <a:pPr>
              <a:lnSpc>
                <a:spcPts val="2110"/>
              </a:lnSpc>
            </a:pPr>
            <a:r>
              <a:rPr lang="zh-CN" altLang="en-US" sz="2195">
                <a:solidFill>
                  <a:srgbClr val="000000"/>
                </a:solidFill>
                <a:latin typeface="微软雅黑" panose="020B0503020204020204" charset="-122"/>
                <a:ea typeface="宋体" panose="02010600030101010101" pitchFamily="2" charset="-122"/>
              </a:rPr>
              <a:t>然后考虑结点</a:t>
            </a:r>
            <a:endParaRPr lang="zh-CN" altLang="en-US" sz="2195">
              <a:solidFill>
                <a:srgbClr val="000000"/>
              </a:solidFill>
              <a:latin typeface="微软雅黑" panose="020B0503020204020204" charset="-122"/>
              <a:ea typeface="宋体" panose="02010600030101010101" pitchFamily="2" charset="-122"/>
            </a:endParaRPr>
          </a:p>
        </p:txBody>
      </p:sp>
      <p:sp>
        <p:nvSpPr>
          <p:cNvPr id="64" name="TextBox 50"/>
          <p:cNvSpPr txBox="1"/>
          <p:nvPr/>
        </p:nvSpPr>
        <p:spPr>
          <a:xfrm>
            <a:off x="2397621" y="1268760"/>
            <a:ext cx="5992025" cy="269304"/>
          </a:xfrm>
          <a:prstGeom prst="rect">
            <a:avLst/>
          </a:prstGeom>
          <a:noFill/>
        </p:spPr>
        <p:txBody>
          <a:bodyPr vert="horz" wrap="none" lIns="0" tIns="0" rIns="0" bIns="0" rtlCol="0">
            <a:spAutoFit/>
          </a:bodyPr>
          <a:lstStyle/>
          <a:p>
            <a:pPr>
              <a:lnSpc>
                <a:spcPts val="2110"/>
              </a:lnSpc>
            </a:pPr>
            <a:r>
              <a:rPr lang="en-US" altLang="zh-CN" sz="2195">
                <a:solidFill>
                  <a:srgbClr val="000000"/>
                </a:solidFill>
                <a:latin typeface="微软雅黑" panose="020B0503020204020204" charset="-122"/>
                <a:ea typeface="宋体" panose="02010600030101010101" pitchFamily="2" charset="-122"/>
              </a:rPr>
              <a:t>,</a:t>
            </a:r>
            <a:r>
              <a:rPr lang="zh-CN" altLang="en-US" sz="2195">
                <a:solidFill>
                  <a:srgbClr val="000000"/>
                </a:solidFill>
                <a:latin typeface="微软雅黑" panose="020B0503020204020204" charset="-122"/>
                <a:ea typeface="宋体" panose="02010600030101010101" pitchFamily="2" charset="-122"/>
              </a:rPr>
              <a:t>若将其替换为叶结点，根据落在其上的训练样例</a:t>
            </a:r>
            <a:endParaRPr lang="zh-CN" altLang="en-US" sz="2195">
              <a:solidFill>
                <a:srgbClr val="000000"/>
              </a:solidFill>
              <a:latin typeface="微软雅黑" panose="020B0503020204020204" charset="-122"/>
              <a:ea typeface="宋体" panose="02010600030101010101" pitchFamily="2" charset="-122"/>
            </a:endParaRPr>
          </a:p>
        </p:txBody>
      </p:sp>
      <p:sp>
        <p:nvSpPr>
          <p:cNvPr id="65" name="TextBox 51"/>
          <p:cNvSpPr txBox="1"/>
          <p:nvPr/>
        </p:nvSpPr>
        <p:spPr>
          <a:xfrm>
            <a:off x="1506605" y="1628800"/>
            <a:ext cx="6953827" cy="307777"/>
          </a:xfrm>
          <a:prstGeom prst="rect">
            <a:avLst/>
          </a:prstGeom>
          <a:noFill/>
        </p:spPr>
        <p:txBody>
          <a:bodyPr vert="horz" wrap="none" lIns="0" tIns="0" rIns="0" bIns="0" rtlCol="0">
            <a:spAutoFit/>
          </a:bodyPr>
          <a:lstStyle/>
          <a:p>
            <a:pPr>
              <a:lnSpc>
                <a:spcPts val="2430"/>
              </a:lnSpc>
            </a:pPr>
            <a:r>
              <a:rPr lang="zh-CN" altLang="en-US" sz="2195">
                <a:solidFill>
                  <a:srgbClr val="000000"/>
                </a:solidFill>
                <a:latin typeface="微软雅黑" panose="020B0503020204020204" charset="-122"/>
                <a:ea typeface="宋体" panose="02010600030101010101" pitchFamily="2" charset="-122"/>
              </a:rPr>
              <a:t>将其标记为“好瓜”，测得验证集精度仍为 </a:t>
            </a:r>
            <a:r>
              <a:rPr lang="en-US" altLang="zh-CN" sz="2005">
                <a:solidFill>
                  <a:srgbClr val="000000"/>
                </a:solidFill>
                <a:latin typeface="Times New Roman" panose="02020603050405020304"/>
                <a:ea typeface="宋体" panose="02010600030101010101" pitchFamily="2" charset="-122"/>
              </a:rPr>
              <a:t>57.1%</a:t>
            </a:r>
            <a:r>
              <a:rPr lang="zh-CN" altLang="en-US" sz="2195">
                <a:solidFill>
                  <a:srgbClr val="000000"/>
                </a:solidFill>
                <a:latin typeface="微软雅黑" panose="020B0503020204020204" charset="-122"/>
                <a:ea typeface="宋体" panose="02010600030101010101" pitchFamily="2" charset="-122"/>
              </a:rPr>
              <a:t>，可以</a:t>
            </a:r>
            <a:endParaRPr lang="zh-CN" altLang="en-US" sz="2195">
              <a:solidFill>
                <a:srgbClr val="000000"/>
              </a:solidFill>
              <a:latin typeface="微软雅黑" panose="020B0503020204020204" charset="-122"/>
              <a:ea typeface="宋体" panose="02010600030101010101" pitchFamily="2" charset="-122"/>
            </a:endParaRPr>
          </a:p>
        </p:txBody>
      </p:sp>
      <p:sp>
        <p:nvSpPr>
          <p:cNvPr id="66" name="TextBox 52"/>
          <p:cNvSpPr txBox="1"/>
          <p:nvPr/>
        </p:nvSpPr>
        <p:spPr>
          <a:xfrm>
            <a:off x="351739" y="1990637"/>
            <a:ext cx="846386" cy="270972"/>
          </a:xfrm>
          <a:prstGeom prst="rect">
            <a:avLst/>
          </a:prstGeom>
          <a:noFill/>
        </p:spPr>
        <p:txBody>
          <a:bodyPr vert="horz" wrap="none" lIns="0" tIns="0" rIns="0" bIns="0" rtlCol="0">
            <a:spAutoFit/>
          </a:bodyPr>
          <a:lstStyle/>
          <a:p>
            <a:pPr>
              <a:lnSpc>
                <a:spcPts val="2115"/>
              </a:lnSpc>
            </a:pPr>
            <a:r>
              <a:rPr lang="zh-CN" altLang="en-US" sz="2200">
                <a:solidFill>
                  <a:srgbClr val="000000"/>
                </a:solidFill>
                <a:latin typeface="微软雅黑" panose="020B0503020204020204" charset="-122"/>
                <a:ea typeface="宋体" panose="02010600030101010101" pitchFamily="2" charset="-122"/>
              </a:rPr>
              <a:t>不剪枝</a:t>
            </a:r>
            <a:endParaRPr lang="zh-CN" altLang="en-US" sz="2200">
              <a:solidFill>
                <a:srgbClr val="000000"/>
              </a:solidFill>
              <a:latin typeface="微软雅黑" panose="020B0503020204020204" charset="-122"/>
              <a:ea typeface="宋体" panose="02010600030101010101" pitchFamily="2" charset="-122"/>
            </a:endParaRPr>
          </a:p>
        </p:txBody>
      </p:sp>
      <p:sp>
        <p:nvSpPr>
          <p:cNvPr id="67" name="标题 1"/>
          <p:cNvSpPr txBox="1"/>
          <p:nvPr/>
        </p:nvSpPr>
        <p:spPr bwMode="auto">
          <a:xfrm>
            <a:off x="727075" y="125016"/>
            <a:ext cx="8001000" cy="838200"/>
          </a:xfrm>
          <a:prstGeom prst="rect">
            <a:avLst/>
          </a:prstGeom>
          <a:noFill/>
          <a:ln>
            <a:noFill/>
          </a:ln>
        </p:spPr>
        <p:txBody>
          <a:bodyPr vert="horz" wrap="square" lIns="91440" tIns="45720" rIns="91440" bIns="45720" numCol="1" rtlCol="0" anchor="b" anchorCtr="0" compatLnSpc="1">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solidFill>
                  <a:srgbClr val="000000"/>
                </a:solidFill>
                <a:latin typeface="微软雅黑" panose="020B0503020204020204" charset="-122"/>
              </a:rPr>
              <a:t>后剪枝</a:t>
            </a:r>
            <a:endParaRPr lang="zh-CN" altLang="en-US" dirty="0"/>
          </a:p>
        </p:txBody>
      </p:sp>
      <p:sp>
        <p:nvSpPr>
          <p:cNvPr id="68" name="AutoShape 4"/>
          <p:cNvSpPr>
            <a:spLocks noChangeArrowheads="1"/>
          </p:cNvSpPr>
          <p:nvPr/>
        </p:nvSpPr>
        <p:spPr bwMode="auto">
          <a:xfrm>
            <a:off x="609600" y="887016"/>
            <a:ext cx="7958138"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rgbClr val="488465"/>
          </a:solidFill>
          <a:ln w="9525">
            <a:solidFill>
              <a:srgbClr val="488465"/>
            </a:solidFill>
            <a:round/>
          </a:ln>
        </p:spPr>
        <p:txBody>
          <a:bodyPr/>
          <a:lstStyle/>
          <a:p>
            <a:endParaRPr lang="en-US" sz="2400" dirty="0">
              <a:solidFill>
                <a:srgbClr val="000000"/>
              </a:solidFill>
              <a:latin typeface="Times New Roman" panose="02020603050405020304" pitchFamily="18" charset="0"/>
              <a:ea typeface="+mn-ea"/>
              <a:cs typeface="+mn-cs"/>
            </a:endParaRPr>
          </a:p>
        </p:txBody>
      </p:sp>
      <p:sp>
        <p:nvSpPr>
          <p:cNvPr id="69" name="Line 5"/>
          <p:cNvSpPr>
            <a:spLocks noChangeShapeType="1"/>
          </p:cNvSpPr>
          <p:nvPr/>
        </p:nvSpPr>
        <p:spPr bwMode="auto">
          <a:xfrm flipV="1">
            <a:off x="609600" y="6408117"/>
            <a:ext cx="7924800" cy="0"/>
          </a:xfrm>
          <a:prstGeom prst="line">
            <a:avLst/>
          </a:prstGeom>
          <a:noFill/>
          <a:ln w="3175">
            <a:solidFill>
              <a:srgbClr val="488465"/>
            </a:solidFill>
            <a:round/>
          </a:ln>
        </p:spPr>
        <p:txBody>
          <a:bodyPr/>
          <a:lstStyle/>
          <a:p>
            <a:endParaRPr lang="en-US" sz="2400">
              <a:solidFill>
                <a:srgbClr val="000000"/>
              </a:solidFill>
              <a:latin typeface="Times New Roman" panose="02020603050405020304" pitchFamily="18" charset="0"/>
              <a:ea typeface="+mn-ea"/>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pic>
        <p:nvPicPr>
          <p:cNvPr id="33" name="图片 32" descr="ws_EE0F.tmp"/>
          <p:cNvPicPr/>
          <p:nvPr/>
        </p:nvPicPr>
        <p:blipFill>
          <a:blip r:embed="rId1" cstate="print"/>
          <a:stretch>
            <a:fillRect/>
          </a:stretch>
        </p:blipFill>
        <p:spPr>
          <a:xfrm>
            <a:off x="0" y="0"/>
            <a:ext cx="9144000" cy="6858000"/>
          </a:xfrm>
          <a:prstGeom prst="rect">
            <a:avLst/>
          </a:prstGeom>
        </p:spPr>
      </p:pic>
      <p:pic>
        <p:nvPicPr>
          <p:cNvPr id="34" name="图片 33" descr="ws_EE20.tmp"/>
          <p:cNvPicPr/>
          <p:nvPr/>
        </p:nvPicPr>
        <p:blipFill>
          <a:blip r:embed="rId2" cstate="print"/>
          <a:stretch>
            <a:fillRect/>
          </a:stretch>
        </p:blipFill>
        <p:spPr>
          <a:xfrm>
            <a:off x="1219200" y="1257300"/>
            <a:ext cx="266700" cy="279400"/>
          </a:xfrm>
          <a:prstGeom prst="rect">
            <a:avLst/>
          </a:prstGeom>
        </p:spPr>
      </p:pic>
      <p:pic>
        <p:nvPicPr>
          <p:cNvPr id="35" name="图片 34" descr="ws_EE30.tmp"/>
          <p:cNvPicPr/>
          <p:nvPr/>
        </p:nvPicPr>
        <p:blipFill>
          <a:blip r:embed="rId3" cstate="print"/>
          <a:stretch>
            <a:fillRect/>
          </a:stretch>
        </p:blipFill>
        <p:spPr>
          <a:xfrm>
            <a:off x="1333500" y="1676400"/>
            <a:ext cx="152400" cy="203200"/>
          </a:xfrm>
          <a:prstGeom prst="rect">
            <a:avLst/>
          </a:prstGeom>
        </p:spPr>
      </p:pic>
      <p:pic>
        <p:nvPicPr>
          <p:cNvPr id="36" name="图片 35" descr="ws_EE31.tmp"/>
          <p:cNvPicPr/>
          <p:nvPr/>
        </p:nvPicPr>
        <p:blipFill>
          <a:blip r:embed="rId4" cstate="print"/>
          <a:stretch>
            <a:fillRect/>
          </a:stretch>
        </p:blipFill>
        <p:spPr>
          <a:xfrm>
            <a:off x="1638300" y="3644900"/>
            <a:ext cx="457200" cy="1168400"/>
          </a:xfrm>
          <a:prstGeom prst="rect">
            <a:avLst/>
          </a:prstGeom>
        </p:spPr>
      </p:pic>
      <p:sp>
        <p:nvSpPr>
          <p:cNvPr id="38" name="TextBox 28"/>
          <p:cNvSpPr txBox="1"/>
          <p:nvPr/>
        </p:nvSpPr>
        <p:spPr>
          <a:xfrm>
            <a:off x="3039110" y="4978110"/>
            <a:ext cx="359073" cy="169085"/>
          </a:xfrm>
          <a:prstGeom prst="rect">
            <a:avLst/>
          </a:prstGeom>
          <a:noFill/>
        </p:spPr>
        <p:txBody>
          <a:bodyPr vert="horz" wrap="none" lIns="0" tIns="0" rIns="0" bIns="0" rtlCol="0">
            <a:spAutoFit/>
          </a:bodyPr>
          <a:lstStyle/>
          <a:p>
            <a:pPr>
              <a:lnSpc>
                <a:spcPts val="1350"/>
              </a:lnSpc>
            </a:pPr>
            <a:r>
              <a:rPr lang="zh-CN" altLang="en-US" sz="1405">
                <a:solidFill>
                  <a:srgbClr val="000000"/>
                </a:solidFill>
                <a:latin typeface="微软雅黑" panose="020B0503020204020204" charset="-122"/>
                <a:ea typeface="宋体" panose="02010600030101010101" pitchFamily="2" charset="-122"/>
              </a:rPr>
              <a:t>好瓜</a:t>
            </a:r>
            <a:endParaRPr lang="zh-CN" altLang="en-US" sz="1405">
              <a:solidFill>
                <a:srgbClr val="000000"/>
              </a:solidFill>
              <a:latin typeface="微软雅黑" panose="020B0503020204020204" charset="-122"/>
              <a:ea typeface="宋体" panose="02010600030101010101" pitchFamily="2" charset="-122"/>
            </a:endParaRPr>
          </a:p>
        </p:txBody>
      </p:sp>
      <p:sp>
        <p:nvSpPr>
          <p:cNvPr id="39" name="TextBox 29"/>
          <p:cNvSpPr txBox="1"/>
          <p:nvPr/>
        </p:nvSpPr>
        <p:spPr>
          <a:xfrm>
            <a:off x="4873116" y="4978110"/>
            <a:ext cx="359073" cy="169085"/>
          </a:xfrm>
          <a:prstGeom prst="rect">
            <a:avLst/>
          </a:prstGeom>
          <a:noFill/>
        </p:spPr>
        <p:txBody>
          <a:bodyPr vert="horz" wrap="none" lIns="0" tIns="0" rIns="0" bIns="0" rtlCol="0">
            <a:spAutoFit/>
          </a:bodyPr>
          <a:lstStyle/>
          <a:p>
            <a:pPr>
              <a:lnSpc>
                <a:spcPts val="1350"/>
              </a:lnSpc>
            </a:pPr>
            <a:r>
              <a:rPr lang="zh-CN" altLang="en-US" sz="1405">
                <a:solidFill>
                  <a:srgbClr val="000000"/>
                </a:solidFill>
                <a:latin typeface="微软雅黑" panose="020B0503020204020204" charset="-122"/>
                <a:ea typeface="宋体" panose="02010600030101010101" pitchFamily="2" charset="-122"/>
              </a:rPr>
              <a:t>好瓜</a:t>
            </a:r>
            <a:endParaRPr lang="zh-CN" altLang="en-US" sz="1405">
              <a:solidFill>
                <a:srgbClr val="000000"/>
              </a:solidFill>
              <a:latin typeface="微软雅黑" panose="020B0503020204020204" charset="-122"/>
              <a:ea typeface="宋体" panose="02010600030101010101" pitchFamily="2" charset="-122"/>
            </a:endParaRPr>
          </a:p>
        </p:txBody>
      </p:sp>
      <p:sp>
        <p:nvSpPr>
          <p:cNvPr id="40" name="TextBox 30"/>
          <p:cNvSpPr txBox="1"/>
          <p:nvPr/>
        </p:nvSpPr>
        <p:spPr>
          <a:xfrm>
            <a:off x="4189221" y="4549622"/>
            <a:ext cx="1130118" cy="230832"/>
          </a:xfrm>
          <a:prstGeom prst="rect">
            <a:avLst/>
          </a:prstGeom>
          <a:noFill/>
        </p:spPr>
        <p:txBody>
          <a:bodyPr vert="horz" wrap="none" lIns="0" tIns="0" rIns="0" bIns="0" rtlCol="0">
            <a:spAutoFit/>
          </a:bodyPr>
          <a:lstStyle/>
          <a:p>
            <a:pPr>
              <a:lnSpc>
                <a:spcPts val="1800"/>
              </a:lnSpc>
            </a:pPr>
            <a:r>
              <a:rPr lang="zh-CN" altLang="en-US">
                <a:solidFill>
                  <a:srgbClr val="000000"/>
                </a:solidFill>
                <a:latin typeface="微软雅黑" panose="020B0503020204020204" charset="-122"/>
                <a:ea typeface="宋体" panose="02010600030101010101" pitchFamily="2" charset="-122"/>
              </a:rPr>
              <a:t>乌黑   浅白</a:t>
            </a:r>
            <a:endParaRPr lang="zh-CN" altLang="en-US">
              <a:solidFill>
                <a:srgbClr val="000000"/>
              </a:solidFill>
              <a:latin typeface="微软雅黑" panose="020B0503020204020204" charset="-122"/>
              <a:ea typeface="宋体" panose="02010600030101010101" pitchFamily="2" charset="-122"/>
            </a:endParaRPr>
          </a:p>
        </p:txBody>
      </p:sp>
      <p:sp>
        <p:nvSpPr>
          <p:cNvPr id="41" name="TextBox 31"/>
          <p:cNvSpPr txBox="1"/>
          <p:nvPr/>
        </p:nvSpPr>
        <p:spPr>
          <a:xfrm>
            <a:off x="3141852" y="4549622"/>
            <a:ext cx="461665" cy="230832"/>
          </a:xfrm>
          <a:prstGeom prst="rect">
            <a:avLst/>
          </a:prstGeom>
          <a:noFill/>
        </p:spPr>
        <p:txBody>
          <a:bodyPr vert="horz" wrap="none" lIns="0" tIns="0" rIns="0" bIns="0" rtlCol="0">
            <a:spAutoFit/>
          </a:bodyPr>
          <a:lstStyle/>
          <a:p>
            <a:pPr>
              <a:lnSpc>
                <a:spcPts val="1800"/>
              </a:lnSpc>
            </a:pPr>
            <a:r>
              <a:rPr lang="zh-CN" altLang="en-US">
                <a:solidFill>
                  <a:srgbClr val="000000"/>
                </a:solidFill>
                <a:latin typeface="微软雅黑" panose="020B0503020204020204" charset="-122"/>
                <a:ea typeface="宋体" panose="02010600030101010101" pitchFamily="2" charset="-122"/>
              </a:rPr>
              <a:t>青绿</a:t>
            </a:r>
            <a:endParaRPr lang="zh-CN" altLang="en-US">
              <a:solidFill>
                <a:srgbClr val="000000"/>
              </a:solidFill>
              <a:latin typeface="微软雅黑" panose="020B0503020204020204" charset="-122"/>
              <a:ea typeface="宋体" panose="02010600030101010101" pitchFamily="2" charset="-122"/>
            </a:endParaRPr>
          </a:p>
        </p:txBody>
      </p:sp>
      <p:sp>
        <p:nvSpPr>
          <p:cNvPr id="42" name="TextBox 32"/>
          <p:cNvSpPr txBox="1"/>
          <p:nvPr/>
        </p:nvSpPr>
        <p:spPr>
          <a:xfrm>
            <a:off x="4873116" y="3670655"/>
            <a:ext cx="1360950" cy="615553"/>
          </a:xfrm>
          <a:prstGeom prst="rect">
            <a:avLst/>
          </a:prstGeom>
          <a:noFill/>
        </p:spPr>
        <p:txBody>
          <a:bodyPr vert="horz" wrap="none" lIns="0" tIns="0" rIns="0" bIns="0" rtlCol="0">
            <a:spAutoFit/>
          </a:bodyPr>
          <a:lstStyle/>
          <a:p>
            <a:pPr>
              <a:lnSpc>
                <a:spcPts val="1800"/>
              </a:lnSpc>
              <a:tabLst>
                <a:tab pos="228600" algn="l"/>
              </a:tabLst>
              <a:defRPr/>
            </a:pPr>
            <a:r>
              <a:rPr lang="zh-CN" altLang="en-US">
                <a:solidFill>
                  <a:prstClr val="black"/>
                </a:solidFill>
                <a:latin typeface="Calibri" panose="020F0502020204030204"/>
                <a:ea typeface="宋体" panose="02010600030101010101" pitchFamily="2" charset="-122"/>
              </a:rPr>
              <a:t>	</a:t>
            </a:r>
            <a:r>
              <a:rPr lang="zh-CN" altLang="en-US">
                <a:solidFill>
                  <a:srgbClr val="000000"/>
                </a:solidFill>
                <a:latin typeface="微软雅黑" panose="020B0503020204020204" charset="-122"/>
                <a:ea typeface="宋体" panose="02010600030101010101" pitchFamily="2" charset="-122"/>
              </a:rPr>
              <a:t>蜷缩   硬挺</a:t>
            </a:r>
            <a:endParaRPr lang="zh-CN" altLang="en-US">
              <a:solidFill>
                <a:srgbClr val="000000"/>
              </a:solidFill>
              <a:latin typeface="微软雅黑" panose="020B0503020204020204" charset="-122"/>
              <a:ea typeface="宋体" panose="02010600030101010101" pitchFamily="2" charset="-122"/>
            </a:endParaRPr>
          </a:p>
          <a:p>
            <a:pPr>
              <a:lnSpc>
                <a:spcPts val="1000"/>
              </a:lnSpc>
              <a:tabLst>
                <a:tab pos="228600" algn="l"/>
              </a:tabLst>
              <a:defRPr/>
            </a:pPr>
            <a:endParaRPr lang="zh-CN" altLang="en-US">
              <a:solidFill>
                <a:srgbClr val="000000"/>
              </a:solidFill>
              <a:latin typeface="微软雅黑" panose="020B0503020204020204" charset="-122"/>
              <a:ea typeface="宋体" panose="02010600030101010101" pitchFamily="2" charset="-122"/>
            </a:endParaRPr>
          </a:p>
          <a:p>
            <a:pPr>
              <a:lnSpc>
                <a:spcPts val="1965"/>
              </a:lnSpc>
              <a:tabLst>
                <a:tab pos="228600" algn="l"/>
              </a:tabLst>
              <a:defRPr/>
            </a:pPr>
            <a:r>
              <a:rPr lang="zh-CN" altLang="en-US" sz="1405">
                <a:solidFill>
                  <a:srgbClr val="000000"/>
                </a:solidFill>
                <a:latin typeface="微软雅黑" panose="020B0503020204020204" charset="-122"/>
                <a:ea typeface="宋体" panose="02010600030101010101" pitchFamily="2" charset="-122"/>
              </a:rPr>
              <a:t>坏瓜          好瓜</a:t>
            </a:r>
            <a:endParaRPr lang="zh-CN" altLang="en-US" sz="1405">
              <a:solidFill>
                <a:srgbClr val="000000"/>
              </a:solidFill>
              <a:latin typeface="微软雅黑" panose="020B0503020204020204" charset="-122"/>
              <a:ea typeface="宋体" panose="02010600030101010101" pitchFamily="2" charset="-122"/>
            </a:endParaRPr>
          </a:p>
        </p:txBody>
      </p:sp>
      <p:sp>
        <p:nvSpPr>
          <p:cNvPr id="43" name="TextBox 33"/>
          <p:cNvSpPr txBox="1"/>
          <p:nvPr/>
        </p:nvSpPr>
        <p:spPr>
          <a:xfrm>
            <a:off x="3854196" y="3670655"/>
            <a:ext cx="666849" cy="654025"/>
          </a:xfrm>
          <a:prstGeom prst="rect">
            <a:avLst/>
          </a:prstGeom>
          <a:noFill/>
        </p:spPr>
        <p:txBody>
          <a:bodyPr vert="horz" wrap="none" lIns="0" tIns="0" rIns="0" bIns="0" rtlCol="0">
            <a:spAutoFit/>
          </a:bodyPr>
          <a:lstStyle/>
          <a:p>
            <a:pPr>
              <a:lnSpc>
                <a:spcPts val="1800"/>
              </a:lnSpc>
              <a:tabLst>
                <a:tab pos="203200" algn="l"/>
              </a:tabLst>
              <a:defRPr/>
            </a:pPr>
            <a:r>
              <a:rPr lang="zh-CN" altLang="en-US">
                <a:solidFill>
                  <a:prstClr val="black"/>
                </a:solidFill>
                <a:latin typeface="Calibri" panose="020F0502020204030204"/>
                <a:ea typeface="宋体" panose="02010600030101010101" pitchFamily="2" charset="-122"/>
              </a:rPr>
              <a:t>	</a:t>
            </a:r>
            <a:r>
              <a:rPr lang="zh-CN" altLang="en-US">
                <a:solidFill>
                  <a:srgbClr val="000000"/>
                </a:solidFill>
                <a:latin typeface="微软雅黑" panose="020B0503020204020204" charset="-122"/>
                <a:ea typeface="宋体" panose="02010600030101010101" pitchFamily="2" charset="-122"/>
              </a:rPr>
              <a:t>稍蜷</a:t>
            </a:r>
            <a:endParaRPr lang="zh-CN" altLang="en-US">
              <a:solidFill>
                <a:srgbClr val="000000"/>
              </a:solidFill>
              <a:latin typeface="微软雅黑" panose="020B0503020204020204" charset="-122"/>
              <a:ea typeface="宋体" panose="02010600030101010101" pitchFamily="2" charset="-122"/>
            </a:endParaRPr>
          </a:p>
          <a:p>
            <a:pPr>
              <a:lnSpc>
                <a:spcPts val="1000"/>
              </a:lnSpc>
              <a:tabLst>
                <a:tab pos="203200" algn="l"/>
              </a:tabLst>
              <a:defRPr/>
            </a:pPr>
            <a:endParaRPr lang="zh-CN" altLang="en-US">
              <a:solidFill>
                <a:srgbClr val="000000"/>
              </a:solidFill>
              <a:latin typeface="微软雅黑" panose="020B0503020204020204" charset="-122"/>
              <a:ea typeface="宋体" panose="02010600030101010101" pitchFamily="2" charset="-122"/>
            </a:endParaRPr>
          </a:p>
          <a:p>
            <a:pPr>
              <a:lnSpc>
                <a:spcPts val="2340"/>
              </a:lnSpc>
              <a:tabLst>
                <a:tab pos="203200" algn="l"/>
              </a:tabLst>
              <a:defRPr/>
            </a:pPr>
            <a:r>
              <a:rPr lang="zh-CN" altLang="en-US" sz="2195">
                <a:solidFill>
                  <a:srgbClr val="000000"/>
                </a:solidFill>
                <a:latin typeface="微软雅黑" panose="020B0503020204020204" charset="-122"/>
                <a:ea typeface="宋体" panose="02010600030101010101" pitchFamily="2" charset="-122"/>
              </a:rPr>
              <a:t>色泽</a:t>
            </a:r>
            <a:endParaRPr lang="zh-CN" altLang="en-US" sz="2195">
              <a:solidFill>
                <a:srgbClr val="000000"/>
              </a:solidFill>
              <a:latin typeface="微软雅黑" panose="020B0503020204020204" charset="-122"/>
              <a:ea typeface="宋体" panose="02010600030101010101" pitchFamily="2" charset="-122"/>
            </a:endParaRPr>
          </a:p>
        </p:txBody>
      </p:sp>
      <p:sp>
        <p:nvSpPr>
          <p:cNvPr id="44" name="TextBox 34"/>
          <p:cNvSpPr txBox="1"/>
          <p:nvPr/>
        </p:nvSpPr>
        <p:spPr>
          <a:xfrm>
            <a:off x="4778628" y="3181766"/>
            <a:ext cx="564257" cy="270843"/>
          </a:xfrm>
          <a:prstGeom prst="rect">
            <a:avLst/>
          </a:prstGeom>
          <a:noFill/>
        </p:spPr>
        <p:txBody>
          <a:bodyPr vert="horz" wrap="none" lIns="0" tIns="0" rIns="0" bIns="0" rtlCol="0">
            <a:spAutoFit/>
          </a:bodyPr>
          <a:lstStyle/>
          <a:p>
            <a:pPr>
              <a:lnSpc>
                <a:spcPts val="2110"/>
              </a:lnSpc>
            </a:pPr>
            <a:r>
              <a:rPr lang="zh-CN" altLang="en-US" sz="2195">
                <a:solidFill>
                  <a:srgbClr val="000000"/>
                </a:solidFill>
                <a:latin typeface="微软雅黑" panose="020B0503020204020204" charset="-122"/>
                <a:ea typeface="宋体" panose="02010600030101010101" pitchFamily="2" charset="-122"/>
              </a:rPr>
              <a:t>根蒂</a:t>
            </a:r>
            <a:endParaRPr lang="zh-CN" altLang="en-US" sz="2195">
              <a:solidFill>
                <a:srgbClr val="000000"/>
              </a:solidFill>
              <a:latin typeface="微软雅黑" panose="020B0503020204020204" charset="-122"/>
              <a:ea typeface="宋体" panose="02010600030101010101" pitchFamily="2" charset="-122"/>
            </a:endParaRPr>
          </a:p>
        </p:txBody>
      </p:sp>
      <p:sp>
        <p:nvSpPr>
          <p:cNvPr id="45" name="TextBox 35"/>
          <p:cNvSpPr txBox="1"/>
          <p:nvPr/>
        </p:nvSpPr>
        <p:spPr>
          <a:xfrm>
            <a:off x="2108326" y="3672171"/>
            <a:ext cx="1373774" cy="615553"/>
          </a:xfrm>
          <a:prstGeom prst="rect">
            <a:avLst/>
          </a:prstGeom>
          <a:noFill/>
        </p:spPr>
        <p:txBody>
          <a:bodyPr vert="horz" wrap="none" lIns="0" tIns="0" rIns="0" bIns="0" rtlCol="0">
            <a:spAutoFit/>
          </a:bodyPr>
          <a:lstStyle/>
          <a:p>
            <a:pPr>
              <a:lnSpc>
                <a:spcPts val="1800"/>
              </a:lnSpc>
              <a:tabLst>
                <a:tab pos="241300" algn="l"/>
              </a:tabLst>
              <a:defRPr/>
            </a:pPr>
            <a:r>
              <a:rPr lang="zh-CN" altLang="en-US">
                <a:solidFill>
                  <a:prstClr val="black"/>
                </a:solidFill>
                <a:latin typeface="Calibri" panose="020F0502020204030204"/>
                <a:ea typeface="宋体" panose="02010600030101010101" pitchFamily="2" charset="-122"/>
              </a:rPr>
              <a:t>	</a:t>
            </a:r>
            <a:r>
              <a:rPr lang="zh-CN" altLang="en-US" sz="1800">
                <a:solidFill>
                  <a:srgbClr val="000000"/>
                </a:solidFill>
                <a:latin typeface="微软雅黑" panose="020B0503020204020204" charset="-122"/>
                <a:ea typeface="宋体" panose="02010600030101010101" pitchFamily="2" charset="-122"/>
              </a:rPr>
              <a:t>乌黑   浅白</a:t>
            </a:r>
            <a:endParaRPr lang="zh-CN" altLang="en-US" sz="1800">
              <a:solidFill>
                <a:srgbClr val="000000"/>
              </a:solidFill>
              <a:latin typeface="微软雅黑" panose="020B0503020204020204" charset="-122"/>
              <a:ea typeface="宋体" panose="02010600030101010101" pitchFamily="2" charset="-122"/>
            </a:endParaRPr>
          </a:p>
          <a:p>
            <a:pPr>
              <a:lnSpc>
                <a:spcPts val="1000"/>
              </a:lnSpc>
              <a:tabLst>
                <a:tab pos="241300" algn="l"/>
              </a:tabLst>
              <a:defRPr/>
            </a:pPr>
            <a:endParaRPr lang="zh-CN" altLang="en-US" sz="1800">
              <a:solidFill>
                <a:srgbClr val="000000"/>
              </a:solidFill>
              <a:latin typeface="微软雅黑" panose="020B0503020204020204" charset="-122"/>
              <a:ea typeface="宋体" panose="02010600030101010101" pitchFamily="2" charset="-122"/>
            </a:endParaRPr>
          </a:p>
          <a:p>
            <a:pPr>
              <a:lnSpc>
                <a:spcPts val="2030"/>
              </a:lnSpc>
              <a:tabLst>
                <a:tab pos="241300" algn="l"/>
              </a:tabLst>
              <a:defRPr/>
            </a:pPr>
            <a:r>
              <a:rPr lang="zh-CN" altLang="en-US" sz="1405">
                <a:solidFill>
                  <a:srgbClr val="000000"/>
                </a:solidFill>
                <a:latin typeface="微软雅黑" panose="020B0503020204020204" charset="-122"/>
                <a:ea typeface="宋体" panose="02010600030101010101" pitchFamily="2" charset="-122"/>
              </a:rPr>
              <a:t>好瓜          坏瓜</a:t>
            </a:r>
            <a:endParaRPr lang="zh-CN" altLang="en-US" sz="1405">
              <a:solidFill>
                <a:srgbClr val="000000"/>
              </a:solidFill>
              <a:latin typeface="微软雅黑" panose="020B0503020204020204" charset="-122"/>
              <a:ea typeface="宋体" panose="02010600030101010101" pitchFamily="2" charset="-122"/>
            </a:endParaRPr>
          </a:p>
        </p:txBody>
      </p:sp>
      <p:sp>
        <p:nvSpPr>
          <p:cNvPr id="46" name="TextBox 36"/>
          <p:cNvSpPr txBox="1"/>
          <p:nvPr/>
        </p:nvSpPr>
        <p:spPr>
          <a:xfrm>
            <a:off x="1207008" y="3672171"/>
            <a:ext cx="564257" cy="615553"/>
          </a:xfrm>
          <a:prstGeom prst="rect">
            <a:avLst/>
          </a:prstGeom>
          <a:noFill/>
        </p:spPr>
        <p:txBody>
          <a:bodyPr vert="horz" wrap="none" lIns="0" tIns="0" rIns="0" bIns="0" rtlCol="0">
            <a:spAutoFit/>
          </a:bodyPr>
          <a:lstStyle/>
          <a:p>
            <a:pPr>
              <a:lnSpc>
                <a:spcPts val="1800"/>
              </a:lnSpc>
              <a:tabLst>
                <a:tab pos="101600" algn="l"/>
              </a:tabLst>
              <a:defRPr/>
            </a:pPr>
            <a:r>
              <a:rPr lang="zh-CN" altLang="en-US">
                <a:solidFill>
                  <a:prstClr val="black"/>
                </a:solidFill>
                <a:latin typeface="Calibri" panose="020F0502020204030204"/>
                <a:ea typeface="宋体" panose="02010600030101010101" pitchFamily="2" charset="-122"/>
              </a:rPr>
              <a:t>	</a:t>
            </a:r>
            <a:r>
              <a:rPr lang="zh-CN" altLang="en-US" sz="1800">
                <a:solidFill>
                  <a:srgbClr val="000000"/>
                </a:solidFill>
                <a:latin typeface="微软雅黑" panose="020B0503020204020204" charset="-122"/>
                <a:ea typeface="宋体" panose="02010600030101010101" pitchFamily="2" charset="-122"/>
              </a:rPr>
              <a:t>青绿</a:t>
            </a:r>
            <a:endParaRPr lang="zh-CN" altLang="en-US" sz="1800">
              <a:solidFill>
                <a:srgbClr val="000000"/>
              </a:solidFill>
              <a:latin typeface="微软雅黑" panose="020B0503020204020204" charset="-122"/>
              <a:ea typeface="宋体" panose="02010600030101010101" pitchFamily="2" charset="-122"/>
            </a:endParaRPr>
          </a:p>
          <a:p>
            <a:pPr>
              <a:lnSpc>
                <a:spcPts val="1000"/>
              </a:lnSpc>
              <a:tabLst>
                <a:tab pos="101600" algn="l"/>
              </a:tabLst>
              <a:defRPr/>
            </a:pPr>
            <a:endParaRPr lang="zh-CN" altLang="en-US" sz="1800">
              <a:solidFill>
                <a:srgbClr val="000000"/>
              </a:solidFill>
              <a:latin typeface="微软雅黑" panose="020B0503020204020204" charset="-122"/>
              <a:ea typeface="宋体" panose="02010600030101010101" pitchFamily="2" charset="-122"/>
            </a:endParaRPr>
          </a:p>
          <a:p>
            <a:pPr>
              <a:lnSpc>
                <a:spcPts val="2030"/>
              </a:lnSpc>
              <a:tabLst>
                <a:tab pos="101600" algn="l"/>
              </a:tabLst>
              <a:defRPr/>
            </a:pPr>
            <a:r>
              <a:rPr lang="zh-CN" altLang="en-US" sz="1405">
                <a:solidFill>
                  <a:srgbClr val="000000"/>
                </a:solidFill>
                <a:latin typeface="微软雅黑" panose="020B0503020204020204" charset="-122"/>
                <a:ea typeface="宋体" panose="02010600030101010101" pitchFamily="2" charset="-122"/>
              </a:rPr>
              <a:t>好瓜</a:t>
            </a:r>
            <a:endParaRPr lang="zh-CN" altLang="en-US" sz="1405">
              <a:solidFill>
                <a:srgbClr val="000000"/>
              </a:solidFill>
              <a:latin typeface="微软雅黑" panose="020B0503020204020204" charset="-122"/>
              <a:ea typeface="宋体" panose="02010600030101010101" pitchFamily="2" charset="-122"/>
            </a:endParaRPr>
          </a:p>
        </p:txBody>
      </p:sp>
      <p:sp>
        <p:nvSpPr>
          <p:cNvPr id="47" name="TextBox 37"/>
          <p:cNvSpPr txBox="1"/>
          <p:nvPr/>
        </p:nvSpPr>
        <p:spPr>
          <a:xfrm>
            <a:off x="6635750" y="3230082"/>
            <a:ext cx="359073" cy="169085"/>
          </a:xfrm>
          <a:prstGeom prst="rect">
            <a:avLst/>
          </a:prstGeom>
          <a:noFill/>
        </p:spPr>
        <p:txBody>
          <a:bodyPr vert="horz" wrap="none" lIns="0" tIns="0" rIns="0" bIns="0" rtlCol="0">
            <a:spAutoFit/>
          </a:bodyPr>
          <a:lstStyle/>
          <a:p>
            <a:pPr>
              <a:lnSpc>
                <a:spcPts val="1350"/>
              </a:lnSpc>
            </a:pPr>
            <a:r>
              <a:rPr lang="zh-CN" altLang="en-US" sz="1405">
                <a:solidFill>
                  <a:srgbClr val="000000"/>
                </a:solidFill>
                <a:latin typeface="微软雅黑" panose="020B0503020204020204" charset="-122"/>
                <a:ea typeface="宋体" panose="02010600030101010101" pitchFamily="2" charset="-122"/>
              </a:rPr>
              <a:t>坏瓜</a:t>
            </a:r>
            <a:endParaRPr lang="zh-CN" altLang="en-US" sz="1405">
              <a:solidFill>
                <a:srgbClr val="000000"/>
              </a:solidFill>
              <a:latin typeface="微软雅黑" panose="020B0503020204020204" charset="-122"/>
              <a:ea typeface="宋体" panose="02010600030101010101" pitchFamily="2" charset="-122"/>
            </a:endParaRPr>
          </a:p>
        </p:txBody>
      </p:sp>
      <p:sp>
        <p:nvSpPr>
          <p:cNvPr id="48" name="TextBox 38"/>
          <p:cNvSpPr txBox="1"/>
          <p:nvPr/>
        </p:nvSpPr>
        <p:spPr>
          <a:xfrm>
            <a:off x="3881882" y="2315884"/>
            <a:ext cx="564257" cy="270972"/>
          </a:xfrm>
          <a:prstGeom prst="rect">
            <a:avLst/>
          </a:prstGeom>
          <a:noFill/>
        </p:spPr>
        <p:txBody>
          <a:bodyPr vert="horz" wrap="none" lIns="0" tIns="0" rIns="0" bIns="0" rtlCol="0">
            <a:spAutoFit/>
          </a:bodyPr>
          <a:lstStyle/>
          <a:p>
            <a:pPr>
              <a:lnSpc>
                <a:spcPts val="2115"/>
              </a:lnSpc>
            </a:pPr>
            <a:r>
              <a:rPr lang="zh-CN" altLang="en-US" sz="2200">
                <a:solidFill>
                  <a:srgbClr val="000000"/>
                </a:solidFill>
                <a:latin typeface="微软雅黑" panose="020B0503020204020204" charset="-122"/>
                <a:ea typeface="宋体" panose="02010600030101010101" pitchFamily="2" charset="-122"/>
              </a:rPr>
              <a:t>脐部</a:t>
            </a:r>
            <a:endParaRPr lang="zh-CN" altLang="en-US" sz="2200">
              <a:solidFill>
                <a:srgbClr val="000000"/>
              </a:solidFill>
              <a:latin typeface="微软雅黑" panose="020B0503020204020204" charset="-122"/>
              <a:ea typeface="宋体" panose="02010600030101010101" pitchFamily="2" charset="-122"/>
            </a:endParaRPr>
          </a:p>
        </p:txBody>
      </p:sp>
      <p:sp>
        <p:nvSpPr>
          <p:cNvPr id="49" name="TextBox 39"/>
          <p:cNvSpPr txBox="1"/>
          <p:nvPr/>
        </p:nvSpPr>
        <p:spPr>
          <a:xfrm>
            <a:off x="3551809" y="2147544"/>
            <a:ext cx="134652" cy="230832"/>
          </a:xfrm>
          <a:prstGeom prst="rect">
            <a:avLst/>
          </a:prstGeom>
          <a:noFill/>
        </p:spPr>
        <p:txBody>
          <a:bodyPr vert="horz" wrap="none" lIns="0" tIns="0" rIns="0" bIns="0" rtlCol="0">
            <a:spAutoFit/>
          </a:bodyPr>
          <a:lstStyle/>
          <a:p>
            <a:pPr>
              <a:lnSpc>
                <a:spcPts val="1800"/>
              </a:lnSpc>
            </a:pPr>
            <a:r>
              <a:rPr lang="en-US" altLang="zh-CN">
                <a:solidFill>
                  <a:srgbClr val="000000"/>
                </a:solidFill>
                <a:latin typeface="微软雅黑" panose="020B0503020204020204" charset="-122"/>
                <a:ea typeface="宋体" panose="02010600030101010101" pitchFamily="2" charset="-122"/>
              </a:rPr>
              <a:t>1</a:t>
            </a:r>
            <a:endParaRPr lang="zh-CN" altLang="en-US">
              <a:solidFill>
                <a:srgbClr val="000000"/>
              </a:solidFill>
              <a:latin typeface="微软雅黑" panose="020B0503020204020204" charset="-122"/>
              <a:ea typeface="宋体" panose="02010600030101010101" pitchFamily="2" charset="-122"/>
            </a:endParaRPr>
          </a:p>
        </p:txBody>
      </p:sp>
      <p:sp>
        <p:nvSpPr>
          <p:cNvPr id="50" name="TextBox 40"/>
          <p:cNvSpPr txBox="1"/>
          <p:nvPr/>
        </p:nvSpPr>
        <p:spPr>
          <a:xfrm>
            <a:off x="1826641" y="2772130"/>
            <a:ext cx="1154162" cy="718145"/>
          </a:xfrm>
          <a:prstGeom prst="rect">
            <a:avLst/>
          </a:prstGeom>
          <a:noFill/>
        </p:spPr>
        <p:txBody>
          <a:bodyPr vert="horz" wrap="none" lIns="0" tIns="0" rIns="0" bIns="0" rtlCol="0">
            <a:spAutoFit/>
          </a:bodyPr>
          <a:lstStyle/>
          <a:p>
            <a:pPr>
              <a:lnSpc>
                <a:spcPts val="1800"/>
              </a:lnSpc>
              <a:tabLst>
                <a:tab pos="114300" algn="l"/>
                <a:tab pos="685800" algn="l"/>
              </a:tabLst>
              <a:defRPr/>
            </a:pPr>
            <a:r>
              <a:rPr lang="zh-CN" altLang="en-US">
                <a:solidFill>
                  <a:prstClr val="black"/>
                </a:solidFill>
                <a:latin typeface="Calibri" panose="020F0502020204030204"/>
                <a:ea typeface="宋体" panose="02010600030101010101" pitchFamily="2" charset="-122"/>
              </a:rPr>
              <a:t>		</a:t>
            </a:r>
            <a:r>
              <a:rPr lang="zh-CN" altLang="en-US">
                <a:solidFill>
                  <a:srgbClr val="000000"/>
                </a:solidFill>
                <a:latin typeface="微软雅黑" panose="020B0503020204020204" charset="-122"/>
                <a:ea typeface="宋体" panose="02010600030101010101" pitchFamily="2" charset="-122"/>
              </a:rPr>
              <a:t>凹陷</a:t>
            </a:r>
            <a:endParaRPr lang="zh-CN" altLang="en-US">
              <a:solidFill>
                <a:srgbClr val="000000"/>
              </a:solidFill>
              <a:latin typeface="微软雅黑" panose="020B0503020204020204" charset="-122"/>
              <a:ea typeface="宋体" panose="02010600030101010101" pitchFamily="2" charset="-122"/>
            </a:endParaRPr>
          </a:p>
          <a:p>
            <a:pPr>
              <a:lnSpc>
                <a:spcPts val="1795"/>
              </a:lnSpc>
              <a:tabLst>
                <a:tab pos="114300" algn="l"/>
                <a:tab pos="685800" algn="l"/>
              </a:tabLst>
              <a:defRPr/>
            </a:pPr>
            <a:r>
              <a:rPr lang="en-US" altLang="zh-CN">
                <a:solidFill>
                  <a:srgbClr val="000000"/>
                </a:solidFill>
                <a:latin typeface="微软雅黑" panose="020B0503020204020204" charset="-122"/>
                <a:ea typeface="宋体" panose="02010600030101010101" pitchFamily="2" charset="-122"/>
              </a:rPr>
              <a:t>2</a:t>
            </a:r>
            <a:endParaRPr lang="en-US" altLang="zh-CN">
              <a:solidFill>
                <a:srgbClr val="000000"/>
              </a:solidFill>
              <a:latin typeface="微软雅黑" panose="020B0503020204020204" charset="-122"/>
              <a:ea typeface="宋体" panose="02010600030101010101" pitchFamily="2" charset="-122"/>
            </a:endParaRPr>
          </a:p>
          <a:p>
            <a:pPr>
              <a:lnSpc>
                <a:spcPts val="1995"/>
              </a:lnSpc>
              <a:tabLst>
                <a:tab pos="114300" algn="l"/>
                <a:tab pos="685800" algn="l"/>
              </a:tabLst>
              <a:defRPr/>
            </a:pPr>
            <a:r>
              <a:rPr lang="en-US" altLang="zh-CN">
                <a:solidFill>
                  <a:srgbClr val="000000"/>
                </a:solidFill>
                <a:latin typeface="微软雅黑" panose="020B0503020204020204" charset="-122"/>
                <a:ea typeface="宋体" panose="02010600030101010101" pitchFamily="2" charset="-122"/>
              </a:rPr>
              <a:t>	</a:t>
            </a:r>
            <a:r>
              <a:rPr lang="zh-CN" altLang="en-US" sz="2195">
                <a:solidFill>
                  <a:srgbClr val="0000FF"/>
                </a:solidFill>
                <a:latin typeface="微软雅黑" panose="020B0503020204020204" charset="-122"/>
                <a:ea typeface="宋体" panose="02010600030101010101" pitchFamily="2" charset="-122"/>
              </a:rPr>
              <a:t>色泽</a:t>
            </a:r>
            <a:r>
              <a:rPr lang="en-US" altLang="zh-CN" sz="2400" b="1">
                <a:solidFill>
                  <a:srgbClr val="0000FF"/>
                </a:solidFill>
                <a:latin typeface="微软雅黑" panose="020B0503020204020204" charset="-122"/>
                <a:ea typeface="宋体" panose="02010600030101010101" pitchFamily="2" charset="-122"/>
              </a:rPr>
              <a:t>?</a:t>
            </a:r>
            <a:endParaRPr lang="zh-CN" altLang="en-US" sz="2400" b="1">
              <a:solidFill>
                <a:srgbClr val="0000FF"/>
              </a:solidFill>
              <a:latin typeface="微软雅黑" panose="020B0503020204020204" charset="-122"/>
              <a:ea typeface="宋体" panose="02010600030101010101" pitchFamily="2" charset="-122"/>
            </a:endParaRPr>
          </a:p>
        </p:txBody>
      </p:sp>
      <p:sp>
        <p:nvSpPr>
          <p:cNvPr id="51" name="TextBox 41"/>
          <p:cNvSpPr txBox="1"/>
          <p:nvPr/>
        </p:nvSpPr>
        <p:spPr>
          <a:xfrm>
            <a:off x="4149216" y="2772130"/>
            <a:ext cx="570669" cy="474489"/>
          </a:xfrm>
          <a:prstGeom prst="rect">
            <a:avLst/>
          </a:prstGeom>
          <a:noFill/>
        </p:spPr>
        <p:txBody>
          <a:bodyPr vert="horz" wrap="none" lIns="0" tIns="0" rIns="0" bIns="0" rtlCol="0">
            <a:spAutoFit/>
          </a:bodyPr>
          <a:lstStyle/>
          <a:p>
            <a:pPr>
              <a:lnSpc>
                <a:spcPts val="1800"/>
              </a:lnSpc>
              <a:tabLst>
                <a:tab pos="431800" algn="l"/>
              </a:tabLst>
              <a:defRPr/>
            </a:pPr>
            <a:r>
              <a:rPr lang="zh-CN" altLang="en-US">
                <a:solidFill>
                  <a:srgbClr val="000000"/>
                </a:solidFill>
                <a:latin typeface="微软雅黑" panose="020B0503020204020204" charset="-122"/>
                <a:ea typeface="宋体" panose="02010600030101010101" pitchFamily="2" charset="-122"/>
              </a:rPr>
              <a:t>稍凹</a:t>
            </a:r>
            <a:endParaRPr lang="zh-CN" altLang="en-US">
              <a:solidFill>
                <a:srgbClr val="000000"/>
              </a:solidFill>
              <a:latin typeface="微软雅黑" panose="020B0503020204020204" charset="-122"/>
              <a:ea typeface="宋体" panose="02010600030101010101" pitchFamily="2" charset="-122"/>
            </a:endParaRPr>
          </a:p>
          <a:p>
            <a:pPr>
              <a:lnSpc>
                <a:spcPts val="1870"/>
              </a:lnSpc>
              <a:tabLst>
                <a:tab pos="431800" algn="l"/>
              </a:tabLst>
              <a:defRPr/>
            </a:pPr>
            <a:r>
              <a:rPr lang="zh-CN" altLang="en-US">
                <a:solidFill>
                  <a:srgbClr val="000000"/>
                </a:solidFill>
                <a:latin typeface="微软雅黑" panose="020B0503020204020204" charset="-122"/>
                <a:ea typeface="宋体" panose="02010600030101010101" pitchFamily="2" charset="-122"/>
              </a:rPr>
              <a:t>	</a:t>
            </a:r>
            <a:r>
              <a:rPr lang="en-US" altLang="zh-CN">
                <a:solidFill>
                  <a:srgbClr val="000000"/>
                </a:solidFill>
                <a:latin typeface="微软雅黑" panose="020B0503020204020204" charset="-122"/>
                <a:ea typeface="宋体" panose="02010600030101010101" pitchFamily="2" charset="-122"/>
              </a:rPr>
              <a:t>3</a:t>
            </a:r>
            <a:endParaRPr lang="zh-CN" altLang="en-US">
              <a:solidFill>
                <a:srgbClr val="000000"/>
              </a:solidFill>
              <a:latin typeface="微软雅黑" panose="020B0503020204020204" charset="-122"/>
              <a:ea typeface="宋体" panose="02010600030101010101" pitchFamily="2" charset="-122"/>
            </a:endParaRPr>
          </a:p>
        </p:txBody>
      </p:sp>
      <p:sp>
        <p:nvSpPr>
          <p:cNvPr id="52" name="TextBox 42"/>
          <p:cNvSpPr txBox="1"/>
          <p:nvPr/>
        </p:nvSpPr>
        <p:spPr>
          <a:xfrm>
            <a:off x="6082919" y="2772130"/>
            <a:ext cx="461665" cy="512961"/>
          </a:xfrm>
          <a:prstGeom prst="rect">
            <a:avLst/>
          </a:prstGeom>
          <a:noFill/>
        </p:spPr>
        <p:txBody>
          <a:bodyPr vert="horz" wrap="none" lIns="0" tIns="0" rIns="0" bIns="0" rtlCol="0">
            <a:spAutoFit/>
          </a:bodyPr>
          <a:lstStyle/>
          <a:p>
            <a:pPr>
              <a:lnSpc>
                <a:spcPts val="1800"/>
              </a:lnSpc>
              <a:tabLst>
                <a:tab pos="266700" algn="l"/>
              </a:tabLst>
              <a:defRPr/>
            </a:pPr>
            <a:r>
              <a:rPr lang="zh-CN" altLang="en-US">
                <a:solidFill>
                  <a:srgbClr val="000000"/>
                </a:solidFill>
                <a:latin typeface="微软雅黑" panose="020B0503020204020204" charset="-122"/>
                <a:ea typeface="宋体" panose="02010600030101010101" pitchFamily="2" charset="-122"/>
              </a:rPr>
              <a:t>平坦</a:t>
            </a:r>
            <a:endParaRPr lang="zh-CN" altLang="en-US">
              <a:solidFill>
                <a:srgbClr val="000000"/>
              </a:solidFill>
              <a:latin typeface="微软雅黑" panose="020B0503020204020204" charset="-122"/>
              <a:ea typeface="宋体" panose="02010600030101010101" pitchFamily="2" charset="-122"/>
            </a:endParaRPr>
          </a:p>
          <a:p>
            <a:pPr>
              <a:lnSpc>
                <a:spcPts val="2240"/>
              </a:lnSpc>
              <a:tabLst>
                <a:tab pos="266700" algn="l"/>
              </a:tabLst>
              <a:defRPr/>
            </a:pPr>
            <a:r>
              <a:rPr lang="zh-CN" altLang="en-US">
                <a:solidFill>
                  <a:srgbClr val="000000"/>
                </a:solidFill>
                <a:latin typeface="微软雅黑" panose="020B0503020204020204" charset="-122"/>
                <a:ea typeface="宋体" panose="02010600030101010101" pitchFamily="2" charset="-122"/>
              </a:rPr>
              <a:t>	</a:t>
            </a:r>
            <a:r>
              <a:rPr lang="en-US" altLang="zh-CN">
                <a:solidFill>
                  <a:srgbClr val="000000"/>
                </a:solidFill>
                <a:latin typeface="微软雅黑" panose="020B0503020204020204" charset="-122"/>
                <a:ea typeface="宋体" panose="02010600030101010101" pitchFamily="2" charset="-122"/>
              </a:rPr>
              <a:t>4</a:t>
            </a:r>
            <a:endParaRPr lang="zh-CN" altLang="en-US">
              <a:solidFill>
                <a:srgbClr val="000000"/>
              </a:solidFill>
              <a:latin typeface="微软雅黑" panose="020B0503020204020204" charset="-122"/>
              <a:ea typeface="宋体" panose="02010600030101010101" pitchFamily="2" charset="-122"/>
            </a:endParaRPr>
          </a:p>
        </p:txBody>
      </p:sp>
      <p:sp>
        <p:nvSpPr>
          <p:cNvPr id="53" name="TextBox 43"/>
          <p:cNvSpPr txBox="1"/>
          <p:nvPr/>
        </p:nvSpPr>
        <p:spPr>
          <a:xfrm>
            <a:off x="3668014" y="3844010"/>
            <a:ext cx="134652" cy="230832"/>
          </a:xfrm>
          <a:prstGeom prst="rect">
            <a:avLst/>
          </a:prstGeom>
          <a:noFill/>
        </p:spPr>
        <p:txBody>
          <a:bodyPr vert="horz" wrap="none" lIns="0" tIns="0" rIns="0" bIns="0" rtlCol="0">
            <a:spAutoFit/>
          </a:bodyPr>
          <a:lstStyle/>
          <a:p>
            <a:pPr>
              <a:lnSpc>
                <a:spcPts val="1800"/>
              </a:lnSpc>
            </a:pPr>
            <a:r>
              <a:rPr lang="en-US" altLang="zh-CN">
                <a:solidFill>
                  <a:srgbClr val="000000"/>
                </a:solidFill>
                <a:latin typeface="微软雅黑" panose="020B0503020204020204" charset="-122"/>
                <a:ea typeface="宋体" panose="02010600030101010101" pitchFamily="2" charset="-122"/>
              </a:rPr>
              <a:t>5</a:t>
            </a:r>
            <a:endParaRPr lang="zh-CN" altLang="en-US">
              <a:solidFill>
                <a:srgbClr val="000000"/>
              </a:solidFill>
              <a:latin typeface="微软雅黑" panose="020B0503020204020204" charset="-122"/>
              <a:ea typeface="宋体" panose="02010600030101010101" pitchFamily="2" charset="-122"/>
            </a:endParaRPr>
          </a:p>
        </p:txBody>
      </p:sp>
      <p:sp>
        <p:nvSpPr>
          <p:cNvPr id="54" name="TextBox 44"/>
          <p:cNvSpPr txBox="1"/>
          <p:nvPr/>
        </p:nvSpPr>
        <p:spPr>
          <a:xfrm>
            <a:off x="583009" y="4849955"/>
            <a:ext cx="1970091" cy="538609"/>
          </a:xfrm>
          <a:prstGeom prst="rect">
            <a:avLst/>
          </a:prstGeom>
          <a:noFill/>
        </p:spPr>
        <p:txBody>
          <a:bodyPr vert="horz" wrap="none" lIns="0" tIns="0" rIns="0" bIns="0" rtlCol="0">
            <a:spAutoFit/>
          </a:bodyPr>
          <a:lstStyle/>
          <a:p>
            <a:pPr>
              <a:lnSpc>
                <a:spcPts val="1800"/>
              </a:lnSpc>
              <a:tabLst>
                <a:tab pos="482600" algn="l"/>
              </a:tabLst>
              <a:defRPr/>
            </a:pPr>
            <a:r>
              <a:rPr lang="zh-CN" altLang="en-US" sz="1800">
                <a:solidFill>
                  <a:srgbClr val="FF0000"/>
                </a:solidFill>
                <a:latin typeface="微软雅黑" panose="020B0503020204020204" charset="-122"/>
                <a:ea typeface="宋体" panose="02010600030101010101" pitchFamily="2" charset="-122"/>
              </a:rPr>
              <a:t>验证集精度</a:t>
            </a:r>
            <a:endParaRPr lang="zh-CN" altLang="en-US" sz="1800">
              <a:solidFill>
                <a:srgbClr val="FF0000"/>
              </a:solidFill>
              <a:latin typeface="微软雅黑" panose="020B0503020204020204" charset="-122"/>
              <a:ea typeface="宋体" panose="02010600030101010101" pitchFamily="2" charset="-122"/>
            </a:endParaRPr>
          </a:p>
          <a:p>
            <a:pPr>
              <a:lnSpc>
                <a:spcPts val="2355"/>
              </a:lnSpc>
              <a:tabLst>
                <a:tab pos="482600" algn="l"/>
              </a:tabLst>
              <a:defRPr/>
            </a:pPr>
            <a:r>
              <a:rPr lang="zh-CN" altLang="en-US" sz="1800">
                <a:solidFill>
                  <a:srgbClr val="FF0000"/>
                </a:solidFill>
                <a:latin typeface="微软雅黑" panose="020B0503020204020204" charset="-122"/>
                <a:ea typeface="宋体" panose="02010600030101010101" pitchFamily="2" charset="-122"/>
              </a:rPr>
              <a:t>	</a:t>
            </a:r>
            <a:r>
              <a:rPr lang="zh-CN" altLang="en-US">
                <a:solidFill>
                  <a:srgbClr val="FF0000"/>
                </a:solidFill>
                <a:latin typeface="微软雅黑" panose="020B0503020204020204" charset="-122"/>
                <a:ea typeface="宋体" panose="02010600030101010101" pitchFamily="2" charset="-122"/>
              </a:rPr>
              <a:t>剪枝前</a:t>
            </a:r>
            <a:r>
              <a:rPr lang="en-US" altLang="zh-CN">
                <a:solidFill>
                  <a:srgbClr val="FF0000"/>
                </a:solidFill>
                <a:latin typeface="微软雅黑" panose="020B0503020204020204" charset="-122"/>
                <a:ea typeface="宋体" panose="02010600030101010101" pitchFamily="2" charset="-122"/>
              </a:rPr>
              <a:t>: 57.1%</a:t>
            </a:r>
            <a:endParaRPr lang="zh-CN" altLang="en-US">
              <a:solidFill>
                <a:srgbClr val="FF0000"/>
              </a:solidFill>
              <a:latin typeface="微软雅黑" panose="020B0503020204020204" charset="-122"/>
              <a:ea typeface="宋体" panose="02010600030101010101" pitchFamily="2" charset="-122"/>
            </a:endParaRPr>
          </a:p>
        </p:txBody>
      </p:sp>
      <p:sp>
        <p:nvSpPr>
          <p:cNvPr id="55" name="TextBox 45"/>
          <p:cNvSpPr txBox="1"/>
          <p:nvPr/>
        </p:nvSpPr>
        <p:spPr>
          <a:xfrm>
            <a:off x="624157" y="5423495"/>
            <a:ext cx="1931619" cy="525785"/>
          </a:xfrm>
          <a:prstGeom prst="rect">
            <a:avLst/>
          </a:prstGeom>
          <a:noFill/>
        </p:spPr>
        <p:txBody>
          <a:bodyPr vert="horz" wrap="none" lIns="0" tIns="0" rIns="0" bIns="0" rtlCol="0">
            <a:spAutoFit/>
          </a:bodyPr>
          <a:lstStyle/>
          <a:p>
            <a:pPr>
              <a:lnSpc>
                <a:spcPts val="1800"/>
              </a:lnSpc>
              <a:tabLst>
                <a:tab pos="444500" algn="l"/>
              </a:tabLst>
              <a:defRPr/>
            </a:pPr>
            <a:r>
              <a:rPr lang="zh-CN" altLang="en-US">
                <a:solidFill>
                  <a:prstClr val="black"/>
                </a:solidFill>
                <a:latin typeface="Calibri" panose="020F0502020204030204"/>
                <a:ea typeface="宋体" panose="02010600030101010101" pitchFamily="2" charset="-122"/>
              </a:rPr>
              <a:t>	</a:t>
            </a:r>
            <a:r>
              <a:rPr lang="zh-CN" altLang="en-US">
                <a:solidFill>
                  <a:srgbClr val="FF0000"/>
                </a:solidFill>
                <a:latin typeface="微软雅黑" panose="020B0503020204020204" charset="-122"/>
                <a:ea typeface="宋体" panose="02010600030101010101" pitchFamily="2" charset="-122"/>
              </a:rPr>
              <a:t>剪枝后</a:t>
            </a:r>
            <a:r>
              <a:rPr lang="en-US" altLang="zh-CN">
                <a:solidFill>
                  <a:srgbClr val="FF0000"/>
                </a:solidFill>
                <a:latin typeface="微软雅黑" panose="020B0503020204020204" charset="-122"/>
                <a:ea typeface="宋体" panose="02010600030101010101" pitchFamily="2" charset="-122"/>
              </a:rPr>
              <a:t>: 71.4%</a:t>
            </a:r>
            <a:endParaRPr lang="en-US" altLang="zh-CN">
              <a:solidFill>
                <a:srgbClr val="FF0000"/>
              </a:solidFill>
              <a:latin typeface="微软雅黑" panose="020B0503020204020204" charset="-122"/>
              <a:ea typeface="宋体" panose="02010600030101010101" pitchFamily="2" charset="-122"/>
            </a:endParaRPr>
          </a:p>
          <a:p>
            <a:pPr>
              <a:lnSpc>
                <a:spcPts val="2345"/>
              </a:lnSpc>
              <a:tabLst>
                <a:tab pos="444500" algn="l"/>
              </a:tabLst>
              <a:defRPr/>
            </a:pPr>
            <a:r>
              <a:rPr lang="zh-CN" altLang="en-US">
                <a:solidFill>
                  <a:srgbClr val="FF0000"/>
                </a:solidFill>
                <a:latin typeface="微软雅黑" panose="020B0503020204020204" charset="-122"/>
                <a:ea typeface="宋体" panose="02010600030101010101" pitchFamily="2" charset="-122"/>
              </a:rPr>
              <a:t>后剪枝决策</a:t>
            </a:r>
            <a:r>
              <a:rPr lang="en-US" altLang="zh-CN">
                <a:solidFill>
                  <a:srgbClr val="FF0000"/>
                </a:solidFill>
                <a:latin typeface="微软雅黑" panose="020B0503020204020204" charset="-122"/>
                <a:ea typeface="宋体" panose="02010600030101010101" pitchFamily="2" charset="-122"/>
              </a:rPr>
              <a:t>: </a:t>
            </a:r>
            <a:r>
              <a:rPr lang="zh-CN" altLang="en-US">
                <a:solidFill>
                  <a:srgbClr val="FF0000"/>
                </a:solidFill>
                <a:latin typeface="微软雅黑" panose="020B0503020204020204" charset="-122"/>
                <a:ea typeface="宋体" panose="02010600030101010101" pitchFamily="2" charset="-122"/>
              </a:rPr>
              <a:t>剪枝</a:t>
            </a:r>
            <a:endParaRPr lang="zh-CN" altLang="en-US">
              <a:solidFill>
                <a:srgbClr val="FF0000"/>
              </a:solidFill>
              <a:latin typeface="微软雅黑" panose="020B0503020204020204" charset="-122"/>
              <a:ea typeface="宋体" panose="02010600030101010101" pitchFamily="2" charset="-122"/>
            </a:endParaRPr>
          </a:p>
        </p:txBody>
      </p:sp>
      <p:sp>
        <p:nvSpPr>
          <p:cNvPr id="56" name="TextBox 46"/>
          <p:cNvSpPr txBox="1"/>
          <p:nvPr/>
        </p:nvSpPr>
        <p:spPr>
          <a:xfrm>
            <a:off x="3957192" y="4985984"/>
            <a:ext cx="359073" cy="169085"/>
          </a:xfrm>
          <a:prstGeom prst="rect">
            <a:avLst/>
          </a:prstGeom>
          <a:noFill/>
        </p:spPr>
        <p:txBody>
          <a:bodyPr vert="horz" wrap="none" lIns="0" tIns="0" rIns="0" bIns="0" rtlCol="0">
            <a:spAutoFit/>
          </a:bodyPr>
          <a:lstStyle/>
          <a:p>
            <a:pPr>
              <a:lnSpc>
                <a:spcPts val="1350"/>
              </a:lnSpc>
            </a:pPr>
            <a:r>
              <a:rPr lang="zh-CN" altLang="en-US" sz="1405">
                <a:solidFill>
                  <a:srgbClr val="000000"/>
                </a:solidFill>
                <a:latin typeface="微软雅黑" panose="020B0503020204020204" charset="-122"/>
                <a:ea typeface="宋体" panose="02010600030101010101" pitchFamily="2" charset="-122"/>
              </a:rPr>
              <a:t>好瓜</a:t>
            </a:r>
            <a:endParaRPr lang="zh-CN" altLang="en-US" sz="1405">
              <a:solidFill>
                <a:srgbClr val="000000"/>
              </a:solidFill>
              <a:latin typeface="微软雅黑" panose="020B0503020204020204" charset="-122"/>
              <a:ea typeface="宋体" panose="02010600030101010101" pitchFamily="2" charset="-122"/>
            </a:endParaRPr>
          </a:p>
        </p:txBody>
      </p:sp>
      <p:sp>
        <p:nvSpPr>
          <p:cNvPr id="57" name="TextBox 47"/>
          <p:cNvSpPr txBox="1"/>
          <p:nvPr/>
        </p:nvSpPr>
        <p:spPr>
          <a:xfrm>
            <a:off x="351739" y="1253271"/>
            <a:ext cx="846386" cy="270843"/>
          </a:xfrm>
          <a:prstGeom prst="rect">
            <a:avLst/>
          </a:prstGeom>
          <a:noFill/>
        </p:spPr>
        <p:txBody>
          <a:bodyPr vert="horz" wrap="none" lIns="0" tIns="0" rIns="0" bIns="0" rtlCol="0">
            <a:spAutoFit/>
          </a:bodyPr>
          <a:lstStyle/>
          <a:p>
            <a:pPr>
              <a:lnSpc>
                <a:spcPts val="2110"/>
              </a:lnSpc>
            </a:pPr>
            <a:r>
              <a:rPr lang="zh-CN" altLang="en-US" sz="2195">
                <a:solidFill>
                  <a:srgbClr val="000000"/>
                </a:solidFill>
                <a:latin typeface="微软雅黑" panose="020B0503020204020204" charset="-122"/>
                <a:ea typeface="宋体" panose="02010600030101010101" pitchFamily="2" charset="-122"/>
              </a:rPr>
              <a:t>对结点</a:t>
            </a:r>
            <a:endParaRPr lang="zh-CN" altLang="en-US" sz="2195">
              <a:solidFill>
                <a:srgbClr val="000000"/>
              </a:solidFill>
              <a:latin typeface="微软雅黑" panose="020B0503020204020204" charset="-122"/>
              <a:ea typeface="宋体" panose="02010600030101010101" pitchFamily="2" charset="-122"/>
            </a:endParaRPr>
          </a:p>
        </p:txBody>
      </p:sp>
      <p:sp>
        <p:nvSpPr>
          <p:cNvPr id="58" name="TextBox 48"/>
          <p:cNvSpPr txBox="1"/>
          <p:nvPr/>
        </p:nvSpPr>
        <p:spPr>
          <a:xfrm>
            <a:off x="1485900" y="1334815"/>
            <a:ext cx="7043595" cy="654025"/>
          </a:xfrm>
          <a:prstGeom prst="rect">
            <a:avLst/>
          </a:prstGeom>
          <a:noFill/>
        </p:spPr>
        <p:txBody>
          <a:bodyPr vert="horz" wrap="none" lIns="0" tIns="0" rIns="0" bIns="0" rtlCol="0">
            <a:spAutoFit/>
          </a:bodyPr>
          <a:lstStyle/>
          <a:p>
            <a:pPr>
              <a:lnSpc>
                <a:spcPts val="2110"/>
              </a:lnSpc>
              <a:tabLst>
                <a:tab pos="139700" algn="l"/>
              </a:tabLst>
              <a:defRPr/>
            </a:pPr>
            <a:r>
              <a:rPr lang="zh-CN" altLang="en-US" sz="2195">
                <a:solidFill>
                  <a:srgbClr val="000000"/>
                </a:solidFill>
                <a:latin typeface="微软雅黑" panose="020B0503020204020204" charset="-122"/>
                <a:ea typeface="宋体" panose="02010600030101010101" pitchFamily="2" charset="-122"/>
              </a:rPr>
              <a:t>，若将其替换为叶结点，根据落在其上的训练样例</a:t>
            </a:r>
            <a:endParaRPr lang="zh-CN" altLang="en-US" sz="2195">
              <a:solidFill>
                <a:srgbClr val="000000"/>
              </a:solidFill>
              <a:latin typeface="微软雅黑" panose="020B0503020204020204" charset="-122"/>
              <a:ea typeface="宋体" panose="02010600030101010101" pitchFamily="2" charset="-122"/>
            </a:endParaRPr>
          </a:p>
          <a:p>
            <a:pPr>
              <a:lnSpc>
                <a:spcPts val="3010"/>
              </a:lnSpc>
              <a:tabLst>
                <a:tab pos="139700" algn="l"/>
              </a:tabLst>
              <a:defRPr/>
            </a:pPr>
            <a:r>
              <a:rPr lang="zh-CN" altLang="en-US" sz="2195">
                <a:solidFill>
                  <a:srgbClr val="000000"/>
                </a:solidFill>
                <a:latin typeface="微软雅黑" panose="020B0503020204020204" charset="-122"/>
                <a:ea typeface="宋体" panose="02010600030101010101" pitchFamily="2" charset="-122"/>
              </a:rPr>
              <a:t>	，将其标记为“好瓜”，测得验证集精度提升至 </a:t>
            </a:r>
            <a:r>
              <a:rPr lang="en-US" altLang="zh-CN" sz="2005">
                <a:solidFill>
                  <a:srgbClr val="000000"/>
                </a:solidFill>
                <a:latin typeface="Times New Roman" panose="02020603050405020304"/>
                <a:ea typeface="宋体" panose="02010600030101010101" pitchFamily="2" charset="-122"/>
              </a:rPr>
              <a:t>71.4%</a:t>
            </a:r>
            <a:r>
              <a:rPr lang="zh-CN" altLang="en-US" sz="2195">
                <a:solidFill>
                  <a:srgbClr val="000000"/>
                </a:solidFill>
                <a:latin typeface="微软雅黑" panose="020B0503020204020204" charset="-122"/>
                <a:ea typeface="宋体" panose="02010600030101010101" pitchFamily="2" charset="-122"/>
              </a:rPr>
              <a:t>，</a:t>
            </a:r>
            <a:endParaRPr lang="zh-CN" altLang="en-US" sz="2195">
              <a:solidFill>
                <a:srgbClr val="000000"/>
              </a:solidFill>
              <a:latin typeface="微软雅黑" panose="020B0503020204020204" charset="-122"/>
              <a:ea typeface="宋体" panose="02010600030101010101" pitchFamily="2" charset="-122"/>
            </a:endParaRPr>
          </a:p>
        </p:txBody>
      </p:sp>
      <p:sp>
        <p:nvSpPr>
          <p:cNvPr id="59" name="TextBox 49"/>
          <p:cNvSpPr txBox="1"/>
          <p:nvPr/>
        </p:nvSpPr>
        <p:spPr>
          <a:xfrm>
            <a:off x="351739" y="1990637"/>
            <a:ext cx="1128514" cy="270972"/>
          </a:xfrm>
          <a:prstGeom prst="rect">
            <a:avLst/>
          </a:prstGeom>
          <a:noFill/>
        </p:spPr>
        <p:txBody>
          <a:bodyPr vert="horz" wrap="none" lIns="0" tIns="0" rIns="0" bIns="0" rtlCol="0">
            <a:spAutoFit/>
          </a:bodyPr>
          <a:lstStyle/>
          <a:p>
            <a:pPr>
              <a:lnSpc>
                <a:spcPts val="2115"/>
              </a:lnSpc>
            </a:pPr>
            <a:r>
              <a:rPr lang="zh-CN" altLang="en-US" sz="2200">
                <a:solidFill>
                  <a:srgbClr val="000000"/>
                </a:solidFill>
                <a:latin typeface="微软雅黑" panose="020B0503020204020204" charset="-122"/>
                <a:ea typeface="宋体" panose="02010600030101010101" pitchFamily="2" charset="-122"/>
              </a:rPr>
              <a:t>决定剪枝</a:t>
            </a:r>
            <a:endParaRPr lang="zh-CN" altLang="en-US" sz="2200">
              <a:solidFill>
                <a:srgbClr val="000000"/>
              </a:solidFill>
              <a:latin typeface="微软雅黑" panose="020B0503020204020204" charset="-122"/>
              <a:ea typeface="宋体" panose="02010600030101010101" pitchFamily="2" charset="-122"/>
            </a:endParaRPr>
          </a:p>
        </p:txBody>
      </p:sp>
      <p:pic>
        <p:nvPicPr>
          <p:cNvPr id="6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3476" y="2979957"/>
            <a:ext cx="6223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标题 1"/>
          <p:cNvSpPr txBox="1"/>
          <p:nvPr/>
        </p:nvSpPr>
        <p:spPr bwMode="auto">
          <a:xfrm>
            <a:off x="727075" y="125016"/>
            <a:ext cx="8001000" cy="838200"/>
          </a:xfrm>
          <a:prstGeom prst="rect">
            <a:avLst/>
          </a:prstGeom>
          <a:noFill/>
          <a:ln>
            <a:noFill/>
          </a:ln>
        </p:spPr>
        <p:txBody>
          <a:bodyPr vert="horz" wrap="square" lIns="91440" tIns="45720" rIns="91440" bIns="45720" numCol="1" rtlCol="0" anchor="b" anchorCtr="0" compatLnSpc="1">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solidFill>
                  <a:srgbClr val="000000"/>
                </a:solidFill>
                <a:latin typeface="微软雅黑" panose="020B0503020204020204" charset="-122"/>
              </a:rPr>
              <a:t>后剪枝</a:t>
            </a:r>
            <a:endParaRPr lang="zh-CN" altLang="en-US" dirty="0"/>
          </a:p>
        </p:txBody>
      </p:sp>
      <p:sp>
        <p:nvSpPr>
          <p:cNvPr id="62" name="AutoShape 4"/>
          <p:cNvSpPr>
            <a:spLocks noChangeArrowheads="1"/>
          </p:cNvSpPr>
          <p:nvPr/>
        </p:nvSpPr>
        <p:spPr bwMode="auto">
          <a:xfrm>
            <a:off x="609600" y="887016"/>
            <a:ext cx="7958138"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rgbClr val="488465"/>
          </a:solidFill>
          <a:ln w="9525">
            <a:solidFill>
              <a:srgbClr val="488465"/>
            </a:solidFill>
            <a:round/>
          </a:ln>
        </p:spPr>
        <p:txBody>
          <a:bodyPr/>
          <a:lstStyle/>
          <a:p>
            <a:endParaRPr lang="en-US" sz="2400" dirty="0">
              <a:solidFill>
                <a:srgbClr val="000000"/>
              </a:solidFill>
              <a:latin typeface="Times New Roman" panose="02020603050405020304" pitchFamily="18" charset="0"/>
              <a:ea typeface="+mn-ea"/>
              <a:cs typeface="+mn-cs"/>
            </a:endParaRPr>
          </a:p>
        </p:txBody>
      </p:sp>
      <p:sp>
        <p:nvSpPr>
          <p:cNvPr id="63" name="Line 5"/>
          <p:cNvSpPr>
            <a:spLocks noChangeShapeType="1"/>
          </p:cNvSpPr>
          <p:nvPr/>
        </p:nvSpPr>
        <p:spPr bwMode="auto">
          <a:xfrm flipV="1">
            <a:off x="609600" y="6408117"/>
            <a:ext cx="7924800" cy="0"/>
          </a:xfrm>
          <a:prstGeom prst="line">
            <a:avLst/>
          </a:prstGeom>
          <a:noFill/>
          <a:ln w="3175">
            <a:solidFill>
              <a:srgbClr val="488465"/>
            </a:solidFill>
            <a:round/>
          </a:ln>
        </p:spPr>
        <p:txBody>
          <a:bodyPr/>
          <a:lstStyle/>
          <a:p>
            <a:endParaRPr lang="en-US" sz="2400">
              <a:solidFill>
                <a:srgbClr val="000000"/>
              </a:solidFill>
              <a:latin typeface="Times New Roman" panose="02020603050405020304" pitchFamily="18"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决策树</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6" name="Content Placeholder 2"/>
          <p:cNvSpPr txBox="1"/>
          <p:nvPr/>
        </p:nvSpPr>
        <p:spPr bwMode="auto">
          <a:xfrm>
            <a:off x="574675" y="1124744"/>
            <a:ext cx="8317805" cy="2160240"/>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ea"/>
                <a:ea typeface="+mj-ea"/>
              </a:rPr>
              <a:t>决策树是一种典型的分类方法</a:t>
            </a:r>
            <a:endParaRPr lang="zh-CN" altLang="en-US" sz="2400" dirty="0">
              <a:latin typeface="+mj-ea"/>
              <a:ea typeface="+mj-ea"/>
            </a:endParaRPr>
          </a:p>
          <a:p>
            <a:pPr lvl="1"/>
            <a:r>
              <a:rPr lang="zh-CN" altLang="en-US" sz="2400" dirty="0">
                <a:latin typeface="+mj-ea"/>
                <a:ea typeface="+mj-ea"/>
              </a:rPr>
              <a:t>首先对数据进行处理，利用归纳算法生成可读的规则和决策树</a:t>
            </a:r>
            <a:endParaRPr lang="en-US" altLang="zh-CN" sz="2400" dirty="0">
              <a:latin typeface="+mj-ea"/>
              <a:ea typeface="+mj-ea"/>
            </a:endParaRPr>
          </a:p>
          <a:p>
            <a:pPr lvl="1"/>
            <a:r>
              <a:rPr lang="zh-CN" altLang="en-US" sz="2400" dirty="0">
                <a:latin typeface="+mj-ea"/>
                <a:ea typeface="+mj-ea"/>
              </a:rPr>
              <a:t>然后使用决策对新数据进行分析</a:t>
            </a:r>
            <a:endParaRPr lang="en-US" altLang="zh-CN" sz="2400" dirty="0">
              <a:latin typeface="+mj-ea"/>
              <a:ea typeface="+mj-ea"/>
            </a:endParaRPr>
          </a:p>
          <a:p>
            <a:pPr marL="471170" lvl="1" indent="0">
              <a:buNone/>
            </a:pPr>
            <a:r>
              <a:rPr lang="zh-CN" altLang="en-US" sz="2400" dirty="0">
                <a:latin typeface="+mj-ea"/>
                <a:ea typeface="+mj-ea"/>
              </a:rPr>
              <a:t>本质上</a:t>
            </a:r>
            <a:r>
              <a:rPr lang="zh-CN" altLang="en-US" sz="2400" b="1" dirty="0">
                <a:solidFill>
                  <a:srgbClr val="00B050"/>
                </a:solidFill>
                <a:latin typeface="+mj-ea"/>
                <a:ea typeface="+mj-ea"/>
              </a:rPr>
              <a:t>决策树是通过一系列规则对数据进行分类的过程</a:t>
            </a:r>
            <a:r>
              <a:rPr lang="zh-CN" altLang="en-US" sz="2400" dirty="0">
                <a:latin typeface="+mj-ea"/>
                <a:ea typeface="+mj-ea"/>
              </a:rPr>
              <a:t>。</a:t>
            </a:r>
            <a:endParaRPr lang="zh-CN" altLang="en-US" sz="2400" dirty="0">
              <a:latin typeface="+mj-ea"/>
              <a:ea typeface="+mj-ea"/>
            </a:endParaRPr>
          </a:p>
          <a:p>
            <a:pPr lvl="1"/>
            <a:endParaRPr lang="en-US" altLang="zh-CN" sz="2400" dirty="0">
              <a:latin typeface="+mj-ea"/>
              <a:ea typeface="+mj-ea"/>
            </a:endParaRPr>
          </a:p>
          <a:p>
            <a:endParaRPr lang="en-US" altLang="zh-CN" sz="2400" dirty="0">
              <a:latin typeface="+mj-ea"/>
              <a:ea typeface="+mj-ea"/>
            </a:endParaRPr>
          </a:p>
        </p:txBody>
      </p:sp>
      <p:sp>
        <p:nvSpPr>
          <p:cNvPr id="10" name="Content Placeholder 2"/>
          <p:cNvSpPr txBox="1"/>
          <p:nvPr/>
        </p:nvSpPr>
        <p:spPr bwMode="auto">
          <a:xfrm>
            <a:off x="574674" y="3429000"/>
            <a:ext cx="8317805" cy="2736304"/>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ea"/>
                <a:ea typeface="+mj-ea"/>
              </a:rPr>
              <a:t>决策树的优点</a:t>
            </a:r>
            <a:endParaRPr lang="zh-CN" altLang="en-US" sz="2400" dirty="0">
              <a:latin typeface="+mj-ea"/>
              <a:ea typeface="+mj-ea"/>
            </a:endParaRPr>
          </a:p>
          <a:p>
            <a:pPr lvl="1"/>
            <a:r>
              <a:rPr lang="zh-CN" altLang="en-US" sz="2400" dirty="0">
                <a:latin typeface="+mj-ea"/>
                <a:ea typeface="+mj-ea"/>
              </a:rPr>
              <a:t>推理过程</a:t>
            </a:r>
            <a:r>
              <a:rPr lang="zh-CN" altLang="en-US" sz="2400" b="1" dirty="0">
                <a:solidFill>
                  <a:srgbClr val="00B050"/>
                </a:solidFill>
                <a:latin typeface="+mj-ea"/>
                <a:ea typeface="+mj-ea"/>
              </a:rPr>
              <a:t>容易理解</a:t>
            </a:r>
            <a:r>
              <a:rPr lang="zh-CN" altLang="en-US" sz="2400" dirty="0">
                <a:latin typeface="+mj-ea"/>
                <a:ea typeface="+mj-ea"/>
              </a:rPr>
              <a:t>，决策推理过程可以表示成</a:t>
            </a:r>
            <a:r>
              <a:rPr lang="en-US" altLang="zh-CN" sz="2400" dirty="0">
                <a:latin typeface="+mj-lt"/>
                <a:ea typeface="+mj-ea"/>
              </a:rPr>
              <a:t>If Then</a:t>
            </a:r>
            <a:r>
              <a:rPr lang="zh-CN" altLang="en-US" sz="2400" dirty="0">
                <a:latin typeface="+mj-ea"/>
                <a:ea typeface="+mj-ea"/>
              </a:rPr>
              <a:t>形式；</a:t>
            </a:r>
            <a:endParaRPr lang="zh-CN" altLang="en-US" sz="2400" dirty="0">
              <a:latin typeface="+mj-ea"/>
              <a:ea typeface="+mj-ea"/>
            </a:endParaRPr>
          </a:p>
          <a:p>
            <a:pPr lvl="1"/>
            <a:r>
              <a:rPr lang="zh-CN" altLang="en-US" sz="2400" dirty="0">
                <a:latin typeface="+mj-ea"/>
                <a:ea typeface="+mj-ea"/>
              </a:rPr>
              <a:t>推理过程</a:t>
            </a:r>
            <a:r>
              <a:rPr lang="zh-CN" altLang="en-US" sz="2400" b="1" dirty="0">
                <a:solidFill>
                  <a:srgbClr val="00B050"/>
                </a:solidFill>
                <a:latin typeface="+mj-ea"/>
                <a:ea typeface="+mj-ea"/>
              </a:rPr>
              <a:t>完全依赖</a:t>
            </a:r>
            <a:r>
              <a:rPr lang="zh-CN" altLang="en-US" sz="2400" dirty="0">
                <a:latin typeface="+mj-ea"/>
                <a:ea typeface="+mj-ea"/>
              </a:rPr>
              <a:t>于属性变量的</a:t>
            </a:r>
            <a:r>
              <a:rPr lang="zh-CN" altLang="en-US" sz="2400" b="1" dirty="0">
                <a:solidFill>
                  <a:srgbClr val="00B050"/>
                </a:solidFill>
                <a:latin typeface="+mj-ea"/>
                <a:ea typeface="+mj-ea"/>
              </a:rPr>
              <a:t>取值</a:t>
            </a:r>
            <a:r>
              <a:rPr lang="zh-CN" altLang="en-US" sz="2400" dirty="0">
                <a:latin typeface="+mj-ea"/>
                <a:ea typeface="+mj-ea"/>
              </a:rPr>
              <a:t>特点；</a:t>
            </a:r>
            <a:endParaRPr lang="en-US" altLang="zh-CN" sz="2400" dirty="0">
              <a:latin typeface="+mj-ea"/>
              <a:ea typeface="+mj-ea"/>
            </a:endParaRPr>
          </a:p>
          <a:p>
            <a:pPr lvl="1"/>
            <a:r>
              <a:rPr lang="zh-CN" altLang="en-US" sz="2400" dirty="0">
                <a:latin typeface="+mj-ea"/>
                <a:ea typeface="+mj-ea"/>
              </a:rPr>
              <a:t>可自动忽略目标变量没有贡献的属性变量，也为判断</a:t>
            </a:r>
            <a:r>
              <a:rPr lang="zh-CN" altLang="en-US" sz="2400" b="1" dirty="0">
                <a:solidFill>
                  <a:srgbClr val="00B050"/>
                </a:solidFill>
                <a:latin typeface="+mj-ea"/>
                <a:ea typeface="+mj-ea"/>
              </a:rPr>
              <a:t>属性</a:t>
            </a:r>
            <a:r>
              <a:rPr lang="zh-CN" altLang="en-US" sz="2400" dirty="0">
                <a:latin typeface="+mj-ea"/>
                <a:ea typeface="+mj-ea"/>
              </a:rPr>
              <a:t>变量的</a:t>
            </a:r>
            <a:r>
              <a:rPr lang="zh-CN" altLang="en-US" sz="2400" b="1" dirty="0">
                <a:solidFill>
                  <a:srgbClr val="00B050"/>
                </a:solidFill>
                <a:latin typeface="+mj-ea"/>
                <a:ea typeface="+mj-ea"/>
              </a:rPr>
              <a:t>重要性</a:t>
            </a:r>
            <a:r>
              <a:rPr lang="zh-CN" altLang="en-US" sz="2400" dirty="0">
                <a:latin typeface="+mj-ea"/>
                <a:ea typeface="+mj-ea"/>
              </a:rPr>
              <a:t>，减少变量的数目提供参考。</a:t>
            </a:r>
            <a:endParaRPr lang="en-US" altLang="zh-CN" sz="2400" dirty="0">
              <a:latin typeface="+mj-ea"/>
              <a:ea typeface="+mj-ea"/>
            </a:endParaRPr>
          </a:p>
          <a:p>
            <a:endParaRPr lang="en-US" altLang="zh-CN" sz="2400" dirty="0">
              <a:latin typeface="+mj-ea"/>
              <a:ea typeface="+mj-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pic>
        <p:nvPicPr>
          <p:cNvPr id="5" name="图片 4" descr="ws_F67D.tmp"/>
          <p:cNvPicPr/>
          <p:nvPr/>
        </p:nvPicPr>
        <p:blipFill>
          <a:blip r:embed="rId1" cstate="print"/>
          <a:stretch>
            <a:fillRect/>
          </a:stretch>
        </p:blipFill>
        <p:spPr>
          <a:xfrm>
            <a:off x="0" y="0"/>
            <a:ext cx="9144000" cy="6858000"/>
          </a:xfrm>
          <a:prstGeom prst="rect">
            <a:avLst/>
          </a:prstGeom>
        </p:spPr>
      </p:pic>
      <p:pic>
        <p:nvPicPr>
          <p:cNvPr id="6" name="图片 5" descr="ws_F68E.tmp"/>
          <p:cNvPicPr/>
          <p:nvPr/>
        </p:nvPicPr>
        <p:blipFill>
          <a:blip r:embed="rId2" cstate="print"/>
          <a:stretch>
            <a:fillRect/>
          </a:stretch>
        </p:blipFill>
        <p:spPr>
          <a:xfrm>
            <a:off x="1193800" y="1257300"/>
            <a:ext cx="254000" cy="279400"/>
          </a:xfrm>
          <a:prstGeom prst="rect">
            <a:avLst/>
          </a:prstGeom>
        </p:spPr>
      </p:pic>
      <p:pic>
        <p:nvPicPr>
          <p:cNvPr id="7" name="图片 6" descr="ws_F69E.tmp"/>
          <p:cNvPicPr/>
          <p:nvPr/>
        </p:nvPicPr>
        <p:blipFill>
          <a:blip r:embed="rId3" cstate="print"/>
          <a:stretch>
            <a:fillRect/>
          </a:stretch>
        </p:blipFill>
        <p:spPr>
          <a:xfrm>
            <a:off x="1778000" y="1257300"/>
            <a:ext cx="266700" cy="279400"/>
          </a:xfrm>
          <a:prstGeom prst="rect">
            <a:avLst/>
          </a:prstGeom>
        </p:spPr>
      </p:pic>
      <p:sp>
        <p:nvSpPr>
          <p:cNvPr id="9" name="TextBox 27"/>
          <p:cNvSpPr txBox="1"/>
          <p:nvPr/>
        </p:nvSpPr>
        <p:spPr>
          <a:xfrm>
            <a:off x="3039110" y="4978110"/>
            <a:ext cx="359073" cy="169085"/>
          </a:xfrm>
          <a:prstGeom prst="rect">
            <a:avLst/>
          </a:prstGeom>
          <a:noFill/>
        </p:spPr>
        <p:txBody>
          <a:bodyPr vert="horz" wrap="none" lIns="0" tIns="0" rIns="0" bIns="0" rtlCol="0">
            <a:spAutoFit/>
          </a:bodyPr>
          <a:lstStyle/>
          <a:p>
            <a:pPr>
              <a:lnSpc>
                <a:spcPts val="1350"/>
              </a:lnSpc>
            </a:pPr>
            <a:r>
              <a:rPr lang="zh-CN" altLang="en-US" sz="1405">
                <a:solidFill>
                  <a:srgbClr val="000000"/>
                </a:solidFill>
                <a:latin typeface="微软雅黑" panose="020B0503020204020204" charset="-122"/>
                <a:ea typeface="宋体" panose="02010600030101010101" pitchFamily="2" charset="-122"/>
              </a:rPr>
              <a:t>好瓜</a:t>
            </a:r>
            <a:endParaRPr lang="zh-CN" altLang="en-US" sz="1405">
              <a:solidFill>
                <a:srgbClr val="000000"/>
              </a:solidFill>
              <a:latin typeface="微软雅黑" panose="020B0503020204020204" charset="-122"/>
              <a:ea typeface="宋体" panose="02010600030101010101" pitchFamily="2" charset="-122"/>
            </a:endParaRPr>
          </a:p>
        </p:txBody>
      </p:sp>
      <p:sp>
        <p:nvSpPr>
          <p:cNvPr id="10" name="TextBox 28"/>
          <p:cNvSpPr txBox="1"/>
          <p:nvPr/>
        </p:nvSpPr>
        <p:spPr>
          <a:xfrm>
            <a:off x="4873116" y="4978110"/>
            <a:ext cx="359073" cy="169085"/>
          </a:xfrm>
          <a:prstGeom prst="rect">
            <a:avLst/>
          </a:prstGeom>
          <a:noFill/>
        </p:spPr>
        <p:txBody>
          <a:bodyPr vert="horz" wrap="none" lIns="0" tIns="0" rIns="0" bIns="0" rtlCol="0">
            <a:spAutoFit/>
          </a:bodyPr>
          <a:lstStyle/>
          <a:p>
            <a:pPr>
              <a:lnSpc>
                <a:spcPts val="1350"/>
              </a:lnSpc>
            </a:pPr>
            <a:r>
              <a:rPr lang="zh-CN" altLang="en-US" sz="1405">
                <a:solidFill>
                  <a:srgbClr val="000000"/>
                </a:solidFill>
                <a:latin typeface="微软雅黑" panose="020B0503020204020204" charset="-122"/>
                <a:ea typeface="宋体" panose="02010600030101010101" pitchFamily="2" charset="-122"/>
              </a:rPr>
              <a:t>好瓜</a:t>
            </a:r>
            <a:endParaRPr lang="zh-CN" altLang="en-US" sz="1405">
              <a:solidFill>
                <a:srgbClr val="000000"/>
              </a:solidFill>
              <a:latin typeface="微软雅黑" panose="020B0503020204020204" charset="-122"/>
              <a:ea typeface="宋体" panose="02010600030101010101" pitchFamily="2" charset="-122"/>
            </a:endParaRPr>
          </a:p>
        </p:txBody>
      </p:sp>
      <p:sp>
        <p:nvSpPr>
          <p:cNvPr id="11" name="TextBox 29"/>
          <p:cNvSpPr txBox="1"/>
          <p:nvPr/>
        </p:nvSpPr>
        <p:spPr>
          <a:xfrm>
            <a:off x="4189221" y="4549622"/>
            <a:ext cx="1130118" cy="230832"/>
          </a:xfrm>
          <a:prstGeom prst="rect">
            <a:avLst/>
          </a:prstGeom>
          <a:noFill/>
        </p:spPr>
        <p:txBody>
          <a:bodyPr vert="horz" wrap="none" lIns="0" tIns="0" rIns="0" bIns="0" rtlCol="0">
            <a:spAutoFit/>
          </a:bodyPr>
          <a:lstStyle/>
          <a:p>
            <a:pPr>
              <a:lnSpc>
                <a:spcPts val="1800"/>
              </a:lnSpc>
            </a:pPr>
            <a:r>
              <a:rPr lang="zh-CN" altLang="en-US">
                <a:solidFill>
                  <a:srgbClr val="000000"/>
                </a:solidFill>
                <a:latin typeface="微软雅黑" panose="020B0503020204020204" charset="-122"/>
                <a:ea typeface="宋体" panose="02010600030101010101" pitchFamily="2" charset="-122"/>
              </a:rPr>
              <a:t>乌黑   浅白</a:t>
            </a:r>
            <a:endParaRPr lang="zh-CN" altLang="en-US">
              <a:solidFill>
                <a:srgbClr val="000000"/>
              </a:solidFill>
              <a:latin typeface="微软雅黑" panose="020B0503020204020204" charset="-122"/>
              <a:ea typeface="宋体" panose="02010600030101010101" pitchFamily="2" charset="-122"/>
            </a:endParaRPr>
          </a:p>
        </p:txBody>
      </p:sp>
      <p:sp>
        <p:nvSpPr>
          <p:cNvPr id="12" name="TextBox 30"/>
          <p:cNvSpPr txBox="1"/>
          <p:nvPr/>
        </p:nvSpPr>
        <p:spPr>
          <a:xfrm>
            <a:off x="3141852" y="4549622"/>
            <a:ext cx="461665" cy="230832"/>
          </a:xfrm>
          <a:prstGeom prst="rect">
            <a:avLst/>
          </a:prstGeom>
          <a:noFill/>
        </p:spPr>
        <p:txBody>
          <a:bodyPr vert="horz" wrap="none" lIns="0" tIns="0" rIns="0" bIns="0" rtlCol="0">
            <a:spAutoFit/>
          </a:bodyPr>
          <a:lstStyle/>
          <a:p>
            <a:pPr>
              <a:lnSpc>
                <a:spcPts val="1800"/>
              </a:lnSpc>
            </a:pPr>
            <a:r>
              <a:rPr lang="zh-CN" altLang="en-US">
                <a:solidFill>
                  <a:srgbClr val="000000"/>
                </a:solidFill>
                <a:latin typeface="微软雅黑" panose="020B0503020204020204" charset="-122"/>
                <a:ea typeface="宋体" panose="02010600030101010101" pitchFamily="2" charset="-122"/>
              </a:rPr>
              <a:t>青绿</a:t>
            </a:r>
            <a:endParaRPr lang="zh-CN" altLang="en-US">
              <a:solidFill>
                <a:srgbClr val="000000"/>
              </a:solidFill>
              <a:latin typeface="微软雅黑" panose="020B0503020204020204" charset="-122"/>
              <a:ea typeface="宋体" panose="02010600030101010101" pitchFamily="2" charset="-122"/>
            </a:endParaRPr>
          </a:p>
        </p:txBody>
      </p:sp>
      <p:sp>
        <p:nvSpPr>
          <p:cNvPr id="13" name="TextBox 31"/>
          <p:cNvSpPr txBox="1"/>
          <p:nvPr/>
        </p:nvSpPr>
        <p:spPr>
          <a:xfrm>
            <a:off x="4873116" y="3670655"/>
            <a:ext cx="1360950" cy="615553"/>
          </a:xfrm>
          <a:prstGeom prst="rect">
            <a:avLst/>
          </a:prstGeom>
          <a:noFill/>
        </p:spPr>
        <p:txBody>
          <a:bodyPr vert="horz" wrap="none" lIns="0" tIns="0" rIns="0" bIns="0" rtlCol="0">
            <a:spAutoFit/>
          </a:bodyPr>
          <a:lstStyle/>
          <a:p>
            <a:pPr>
              <a:lnSpc>
                <a:spcPts val="1800"/>
              </a:lnSpc>
              <a:tabLst>
                <a:tab pos="228600" algn="l"/>
              </a:tabLst>
              <a:defRPr/>
            </a:pPr>
            <a:r>
              <a:rPr lang="zh-CN" altLang="en-US">
                <a:solidFill>
                  <a:prstClr val="black"/>
                </a:solidFill>
                <a:latin typeface="Calibri" panose="020F0502020204030204"/>
                <a:ea typeface="宋体" panose="02010600030101010101" pitchFamily="2" charset="-122"/>
              </a:rPr>
              <a:t>	</a:t>
            </a:r>
            <a:r>
              <a:rPr lang="zh-CN" altLang="en-US">
                <a:solidFill>
                  <a:srgbClr val="000000"/>
                </a:solidFill>
                <a:latin typeface="微软雅黑" panose="020B0503020204020204" charset="-122"/>
                <a:ea typeface="宋体" panose="02010600030101010101" pitchFamily="2" charset="-122"/>
              </a:rPr>
              <a:t>蜷缩   硬挺</a:t>
            </a:r>
            <a:endParaRPr lang="zh-CN" altLang="en-US">
              <a:solidFill>
                <a:srgbClr val="000000"/>
              </a:solidFill>
              <a:latin typeface="微软雅黑" panose="020B0503020204020204" charset="-122"/>
              <a:ea typeface="宋体" panose="02010600030101010101" pitchFamily="2" charset="-122"/>
            </a:endParaRPr>
          </a:p>
          <a:p>
            <a:pPr>
              <a:lnSpc>
                <a:spcPts val="1000"/>
              </a:lnSpc>
              <a:tabLst>
                <a:tab pos="228600" algn="l"/>
              </a:tabLst>
              <a:defRPr/>
            </a:pPr>
            <a:endParaRPr lang="zh-CN" altLang="en-US">
              <a:solidFill>
                <a:srgbClr val="000000"/>
              </a:solidFill>
              <a:latin typeface="微软雅黑" panose="020B0503020204020204" charset="-122"/>
              <a:ea typeface="宋体" panose="02010600030101010101" pitchFamily="2" charset="-122"/>
            </a:endParaRPr>
          </a:p>
          <a:p>
            <a:pPr>
              <a:lnSpc>
                <a:spcPts val="1965"/>
              </a:lnSpc>
              <a:tabLst>
                <a:tab pos="228600" algn="l"/>
              </a:tabLst>
              <a:defRPr/>
            </a:pPr>
            <a:r>
              <a:rPr lang="zh-CN" altLang="en-US" sz="1405">
                <a:solidFill>
                  <a:srgbClr val="000000"/>
                </a:solidFill>
                <a:latin typeface="微软雅黑" panose="020B0503020204020204" charset="-122"/>
                <a:ea typeface="宋体" panose="02010600030101010101" pitchFamily="2" charset="-122"/>
              </a:rPr>
              <a:t>坏瓜          好瓜</a:t>
            </a:r>
            <a:endParaRPr lang="zh-CN" altLang="en-US" sz="1405">
              <a:solidFill>
                <a:srgbClr val="000000"/>
              </a:solidFill>
              <a:latin typeface="微软雅黑" panose="020B0503020204020204" charset="-122"/>
              <a:ea typeface="宋体" panose="02010600030101010101" pitchFamily="2" charset="-122"/>
            </a:endParaRPr>
          </a:p>
        </p:txBody>
      </p:sp>
      <p:sp>
        <p:nvSpPr>
          <p:cNvPr id="14" name="TextBox 32"/>
          <p:cNvSpPr txBox="1"/>
          <p:nvPr/>
        </p:nvSpPr>
        <p:spPr>
          <a:xfrm>
            <a:off x="3854196" y="3670655"/>
            <a:ext cx="666849" cy="654025"/>
          </a:xfrm>
          <a:prstGeom prst="rect">
            <a:avLst/>
          </a:prstGeom>
          <a:noFill/>
        </p:spPr>
        <p:txBody>
          <a:bodyPr vert="horz" wrap="none" lIns="0" tIns="0" rIns="0" bIns="0" rtlCol="0">
            <a:spAutoFit/>
          </a:bodyPr>
          <a:lstStyle/>
          <a:p>
            <a:pPr>
              <a:lnSpc>
                <a:spcPts val="1800"/>
              </a:lnSpc>
              <a:tabLst>
                <a:tab pos="203200" algn="l"/>
              </a:tabLst>
              <a:defRPr/>
            </a:pPr>
            <a:r>
              <a:rPr lang="zh-CN" altLang="en-US">
                <a:solidFill>
                  <a:prstClr val="black"/>
                </a:solidFill>
                <a:latin typeface="Calibri" panose="020F0502020204030204"/>
                <a:ea typeface="宋体" panose="02010600030101010101" pitchFamily="2" charset="-122"/>
              </a:rPr>
              <a:t>	</a:t>
            </a:r>
            <a:r>
              <a:rPr lang="zh-CN" altLang="en-US">
                <a:solidFill>
                  <a:srgbClr val="000000"/>
                </a:solidFill>
                <a:latin typeface="微软雅黑" panose="020B0503020204020204" charset="-122"/>
                <a:ea typeface="宋体" panose="02010600030101010101" pitchFamily="2" charset="-122"/>
              </a:rPr>
              <a:t>稍蜷</a:t>
            </a:r>
            <a:endParaRPr lang="zh-CN" altLang="en-US">
              <a:solidFill>
                <a:srgbClr val="000000"/>
              </a:solidFill>
              <a:latin typeface="微软雅黑" panose="020B0503020204020204" charset="-122"/>
              <a:ea typeface="宋体" panose="02010600030101010101" pitchFamily="2" charset="-122"/>
            </a:endParaRPr>
          </a:p>
          <a:p>
            <a:pPr>
              <a:lnSpc>
                <a:spcPts val="1000"/>
              </a:lnSpc>
              <a:tabLst>
                <a:tab pos="203200" algn="l"/>
              </a:tabLst>
              <a:defRPr/>
            </a:pPr>
            <a:endParaRPr lang="zh-CN" altLang="en-US">
              <a:solidFill>
                <a:srgbClr val="000000"/>
              </a:solidFill>
              <a:latin typeface="微软雅黑" panose="020B0503020204020204" charset="-122"/>
              <a:ea typeface="宋体" panose="02010600030101010101" pitchFamily="2" charset="-122"/>
            </a:endParaRPr>
          </a:p>
          <a:p>
            <a:pPr>
              <a:lnSpc>
                <a:spcPts val="2340"/>
              </a:lnSpc>
              <a:tabLst>
                <a:tab pos="203200" algn="l"/>
              </a:tabLst>
              <a:defRPr/>
            </a:pPr>
            <a:r>
              <a:rPr lang="zh-CN" altLang="en-US" sz="2195">
                <a:solidFill>
                  <a:srgbClr val="000000"/>
                </a:solidFill>
                <a:latin typeface="微软雅黑" panose="020B0503020204020204" charset="-122"/>
                <a:ea typeface="宋体" panose="02010600030101010101" pitchFamily="2" charset="-122"/>
              </a:rPr>
              <a:t>色泽</a:t>
            </a:r>
            <a:endParaRPr lang="zh-CN" altLang="en-US" sz="2195">
              <a:solidFill>
                <a:srgbClr val="000000"/>
              </a:solidFill>
              <a:latin typeface="微软雅黑" panose="020B0503020204020204" charset="-122"/>
              <a:ea typeface="宋体" panose="02010600030101010101" pitchFamily="2" charset="-122"/>
            </a:endParaRPr>
          </a:p>
        </p:txBody>
      </p:sp>
      <p:sp>
        <p:nvSpPr>
          <p:cNvPr id="15" name="TextBox 33"/>
          <p:cNvSpPr txBox="1"/>
          <p:nvPr/>
        </p:nvSpPr>
        <p:spPr>
          <a:xfrm>
            <a:off x="4701794" y="3144705"/>
            <a:ext cx="706925" cy="346249"/>
          </a:xfrm>
          <a:prstGeom prst="rect">
            <a:avLst/>
          </a:prstGeom>
          <a:noFill/>
        </p:spPr>
        <p:txBody>
          <a:bodyPr vert="horz" wrap="none" lIns="0" tIns="0" rIns="0" bIns="0" rtlCol="0">
            <a:spAutoFit/>
          </a:bodyPr>
          <a:lstStyle/>
          <a:p>
            <a:pPr>
              <a:lnSpc>
                <a:spcPts val="2660"/>
              </a:lnSpc>
            </a:pPr>
            <a:r>
              <a:rPr lang="zh-CN" altLang="en-US" sz="2195">
                <a:solidFill>
                  <a:srgbClr val="0000FF"/>
                </a:solidFill>
                <a:latin typeface="微软雅黑" panose="020B0503020204020204" charset="-122"/>
                <a:ea typeface="宋体" panose="02010600030101010101" pitchFamily="2" charset="-122"/>
              </a:rPr>
              <a:t>根蒂</a:t>
            </a:r>
            <a:r>
              <a:rPr lang="en-US" altLang="zh-CN" sz="2400" b="1">
                <a:solidFill>
                  <a:srgbClr val="0000FF"/>
                </a:solidFill>
                <a:latin typeface="微软雅黑" panose="020B0503020204020204" charset="-122"/>
                <a:ea typeface="宋体" panose="02010600030101010101" pitchFamily="2" charset="-122"/>
              </a:rPr>
              <a:t>?</a:t>
            </a:r>
            <a:endParaRPr lang="zh-CN" altLang="en-US" sz="2400" b="1">
              <a:solidFill>
                <a:srgbClr val="0000FF"/>
              </a:solidFill>
              <a:latin typeface="微软雅黑" panose="020B0503020204020204" charset="-122"/>
              <a:ea typeface="宋体" panose="02010600030101010101" pitchFamily="2" charset="-122"/>
            </a:endParaRPr>
          </a:p>
        </p:txBody>
      </p:sp>
      <p:sp>
        <p:nvSpPr>
          <p:cNvPr id="16" name="TextBox 34"/>
          <p:cNvSpPr txBox="1"/>
          <p:nvPr/>
        </p:nvSpPr>
        <p:spPr>
          <a:xfrm>
            <a:off x="6635750" y="3230082"/>
            <a:ext cx="359073" cy="169085"/>
          </a:xfrm>
          <a:prstGeom prst="rect">
            <a:avLst/>
          </a:prstGeom>
          <a:noFill/>
        </p:spPr>
        <p:txBody>
          <a:bodyPr vert="horz" wrap="none" lIns="0" tIns="0" rIns="0" bIns="0" rtlCol="0">
            <a:spAutoFit/>
          </a:bodyPr>
          <a:lstStyle/>
          <a:p>
            <a:pPr>
              <a:lnSpc>
                <a:spcPts val="1350"/>
              </a:lnSpc>
            </a:pPr>
            <a:r>
              <a:rPr lang="zh-CN" altLang="en-US" sz="1405">
                <a:solidFill>
                  <a:srgbClr val="000000"/>
                </a:solidFill>
                <a:latin typeface="微软雅黑" panose="020B0503020204020204" charset="-122"/>
                <a:ea typeface="宋体" panose="02010600030101010101" pitchFamily="2" charset="-122"/>
              </a:rPr>
              <a:t>坏瓜</a:t>
            </a:r>
            <a:endParaRPr lang="zh-CN" altLang="en-US" sz="1405">
              <a:solidFill>
                <a:srgbClr val="000000"/>
              </a:solidFill>
              <a:latin typeface="微软雅黑" panose="020B0503020204020204" charset="-122"/>
              <a:ea typeface="宋体" panose="02010600030101010101" pitchFamily="2" charset="-122"/>
            </a:endParaRPr>
          </a:p>
        </p:txBody>
      </p:sp>
      <p:sp>
        <p:nvSpPr>
          <p:cNvPr id="17" name="TextBox 35"/>
          <p:cNvSpPr txBox="1"/>
          <p:nvPr/>
        </p:nvSpPr>
        <p:spPr>
          <a:xfrm>
            <a:off x="3802634" y="2279073"/>
            <a:ext cx="706925" cy="346249"/>
          </a:xfrm>
          <a:prstGeom prst="rect">
            <a:avLst/>
          </a:prstGeom>
          <a:noFill/>
        </p:spPr>
        <p:txBody>
          <a:bodyPr vert="horz" wrap="none" lIns="0" tIns="0" rIns="0" bIns="0" rtlCol="0">
            <a:spAutoFit/>
          </a:bodyPr>
          <a:lstStyle/>
          <a:p>
            <a:pPr>
              <a:lnSpc>
                <a:spcPts val="2660"/>
              </a:lnSpc>
            </a:pPr>
            <a:r>
              <a:rPr lang="zh-CN" altLang="en-US" sz="2200">
                <a:solidFill>
                  <a:srgbClr val="0000FF"/>
                </a:solidFill>
                <a:latin typeface="微软雅黑" panose="020B0503020204020204" charset="-122"/>
                <a:ea typeface="宋体" panose="02010600030101010101" pitchFamily="2" charset="-122"/>
              </a:rPr>
              <a:t>脐部</a:t>
            </a:r>
            <a:r>
              <a:rPr lang="en-US" altLang="zh-CN" sz="2400" b="1">
                <a:solidFill>
                  <a:srgbClr val="0000FF"/>
                </a:solidFill>
                <a:latin typeface="微软雅黑" panose="020B0503020204020204" charset="-122"/>
                <a:ea typeface="宋体" panose="02010600030101010101" pitchFamily="2" charset="-122"/>
              </a:rPr>
              <a:t>?</a:t>
            </a:r>
            <a:endParaRPr lang="zh-CN" altLang="en-US" sz="2400" b="1">
              <a:solidFill>
                <a:srgbClr val="0000FF"/>
              </a:solidFill>
              <a:latin typeface="微软雅黑" panose="020B0503020204020204" charset="-122"/>
              <a:ea typeface="宋体" panose="02010600030101010101" pitchFamily="2" charset="-122"/>
            </a:endParaRPr>
          </a:p>
        </p:txBody>
      </p:sp>
      <p:sp>
        <p:nvSpPr>
          <p:cNvPr id="18" name="TextBox 36"/>
          <p:cNvSpPr txBox="1"/>
          <p:nvPr/>
        </p:nvSpPr>
        <p:spPr>
          <a:xfrm>
            <a:off x="6082919" y="2772130"/>
            <a:ext cx="461665" cy="230832"/>
          </a:xfrm>
          <a:prstGeom prst="rect">
            <a:avLst/>
          </a:prstGeom>
          <a:noFill/>
        </p:spPr>
        <p:txBody>
          <a:bodyPr vert="horz" wrap="none" lIns="0" tIns="0" rIns="0" bIns="0" rtlCol="0">
            <a:spAutoFit/>
          </a:bodyPr>
          <a:lstStyle/>
          <a:p>
            <a:pPr>
              <a:lnSpc>
                <a:spcPts val="1800"/>
              </a:lnSpc>
            </a:pPr>
            <a:r>
              <a:rPr lang="zh-CN" altLang="en-US">
                <a:solidFill>
                  <a:srgbClr val="000000"/>
                </a:solidFill>
                <a:latin typeface="微软雅黑" panose="020B0503020204020204" charset="-122"/>
                <a:ea typeface="宋体" panose="02010600030101010101" pitchFamily="2" charset="-122"/>
              </a:rPr>
              <a:t>平坦</a:t>
            </a:r>
            <a:endParaRPr lang="zh-CN" altLang="en-US">
              <a:solidFill>
                <a:srgbClr val="000000"/>
              </a:solidFill>
              <a:latin typeface="微软雅黑" panose="020B0503020204020204" charset="-122"/>
              <a:ea typeface="宋体" panose="02010600030101010101" pitchFamily="2" charset="-122"/>
            </a:endParaRPr>
          </a:p>
        </p:txBody>
      </p:sp>
      <p:sp>
        <p:nvSpPr>
          <p:cNvPr id="19" name="TextBox 37"/>
          <p:cNvSpPr txBox="1"/>
          <p:nvPr/>
        </p:nvSpPr>
        <p:spPr>
          <a:xfrm>
            <a:off x="4149216" y="2772130"/>
            <a:ext cx="461665" cy="230832"/>
          </a:xfrm>
          <a:prstGeom prst="rect">
            <a:avLst/>
          </a:prstGeom>
          <a:noFill/>
        </p:spPr>
        <p:txBody>
          <a:bodyPr vert="horz" wrap="none" lIns="0" tIns="0" rIns="0" bIns="0" rtlCol="0">
            <a:spAutoFit/>
          </a:bodyPr>
          <a:lstStyle/>
          <a:p>
            <a:pPr>
              <a:lnSpc>
                <a:spcPts val="1800"/>
              </a:lnSpc>
            </a:pPr>
            <a:r>
              <a:rPr lang="zh-CN" altLang="en-US">
                <a:solidFill>
                  <a:srgbClr val="000000"/>
                </a:solidFill>
                <a:latin typeface="微软雅黑" panose="020B0503020204020204" charset="-122"/>
                <a:ea typeface="宋体" panose="02010600030101010101" pitchFamily="2" charset="-122"/>
              </a:rPr>
              <a:t>稍凹</a:t>
            </a:r>
            <a:endParaRPr lang="zh-CN" altLang="en-US">
              <a:solidFill>
                <a:srgbClr val="000000"/>
              </a:solidFill>
              <a:latin typeface="微软雅黑" panose="020B0503020204020204" charset="-122"/>
              <a:ea typeface="宋体" panose="02010600030101010101" pitchFamily="2" charset="-122"/>
            </a:endParaRPr>
          </a:p>
        </p:txBody>
      </p:sp>
      <p:sp>
        <p:nvSpPr>
          <p:cNvPr id="20" name="TextBox 38"/>
          <p:cNvSpPr txBox="1"/>
          <p:nvPr/>
        </p:nvSpPr>
        <p:spPr>
          <a:xfrm>
            <a:off x="2504820" y="2772130"/>
            <a:ext cx="461665" cy="230832"/>
          </a:xfrm>
          <a:prstGeom prst="rect">
            <a:avLst/>
          </a:prstGeom>
          <a:noFill/>
        </p:spPr>
        <p:txBody>
          <a:bodyPr vert="horz" wrap="none" lIns="0" tIns="0" rIns="0" bIns="0" rtlCol="0">
            <a:spAutoFit/>
          </a:bodyPr>
          <a:lstStyle/>
          <a:p>
            <a:pPr>
              <a:lnSpc>
                <a:spcPts val="1800"/>
              </a:lnSpc>
            </a:pPr>
            <a:r>
              <a:rPr lang="zh-CN" altLang="en-US">
                <a:solidFill>
                  <a:srgbClr val="000000"/>
                </a:solidFill>
                <a:latin typeface="微软雅黑" panose="020B0503020204020204" charset="-122"/>
                <a:ea typeface="宋体" panose="02010600030101010101" pitchFamily="2" charset="-122"/>
              </a:rPr>
              <a:t>凹陷</a:t>
            </a:r>
            <a:endParaRPr lang="zh-CN" altLang="en-US">
              <a:solidFill>
                <a:srgbClr val="000000"/>
              </a:solidFill>
              <a:latin typeface="微软雅黑" panose="020B0503020204020204" charset="-122"/>
              <a:ea typeface="宋体" panose="02010600030101010101" pitchFamily="2" charset="-122"/>
            </a:endParaRPr>
          </a:p>
        </p:txBody>
      </p:sp>
      <p:sp>
        <p:nvSpPr>
          <p:cNvPr id="21" name="TextBox 39"/>
          <p:cNvSpPr txBox="1"/>
          <p:nvPr/>
        </p:nvSpPr>
        <p:spPr>
          <a:xfrm>
            <a:off x="3551809" y="2147544"/>
            <a:ext cx="134652" cy="230832"/>
          </a:xfrm>
          <a:prstGeom prst="rect">
            <a:avLst/>
          </a:prstGeom>
          <a:noFill/>
        </p:spPr>
        <p:txBody>
          <a:bodyPr vert="horz" wrap="none" lIns="0" tIns="0" rIns="0" bIns="0" rtlCol="0">
            <a:spAutoFit/>
          </a:bodyPr>
          <a:lstStyle/>
          <a:p>
            <a:pPr>
              <a:lnSpc>
                <a:spcPts val="1800"/>
              </a:lnSpc>
            </a:pPr>
            <a:r>
              <a:rPr lang="en-US" altLang="zh-CN">
                <a:solidFill>
                  <a:srgbClr val="000000"/>
                </a:solidFill>
                <a:latin typeface="微软雅黑" panose="020B0503020204020204" charset="-122"/>
                <a:ea typeface="宋体" panose="02010600030101010101" pitchFamily="2" charset="-122"/>
              </a:rPr>
              <a:t>1</a:t>
            </a:r>
            <a:endParaRPr lang="zh-CN" altLang="en-US">
              <a:solidFill>
                <a:srgbClr val="000000"/>
              </a:solidFill>
              <a:latin typeface="微软雅黑" panose="020B0503020204020204" charset="-122"/>
              <a:ea typeface="宋体" panose="02010600030101010101" pitchFamily="2" charset="-122"/>
            </a:endParaRPr>
          </a:p>
        </p:txBody>
      </p:sp>
      <p:sp>
        <p:nvSpPr>
          <p:cNvPr id="22" name="TextBox 40"/>
          <p:cNvSpPr txBox="1"/>
          <p:nvPr/>
        </p:nvSpPr>
        <p:spPr>
          <a:xfrm>
            <a:off x="4581778" y="3009874"/>
            <a:ext cx="134652" cy="230832"/>
          </a:xfrm>
          <a:prstGeom prst="rect">
            <a:avLst/>
          </a:prstGeom>
          <a:noFill/>
        </p:spPr>
        <p:txBody>
          <a:bodyPr vert="horz" wrap="none" lIns="0" tIns="0" rIns="0" bIns="0" rtlCol="0">
            <a:spAutoFit/>
          </a:bodyPr>
          <a:lstStyle/>
          <a:p>
            <a:pPr>
              <a:lnSpc>
                <a:spcPts val="1800"/>
              </a:lnSpc>
            </a:pPr>
            <a:r>
              <a:rPr lang="en-US" altLang="zh-CN">
                <a:solidFill>
                  <a:srgbClr val="000000"/>
                </a:solidFill>
                <a:latin typeface="微软雅黑" panose="020B0503020204020204" charset="-122"/>
                <a:ea typeface="宋体" panose="02010600030101010101" pitchFamily="2" charset="-122"/>
              </a:rPr>
              <a:t>3</a:t>
            </a:r>
            <a:endParaRPr lang="zh-CN" altLang="en-US">
              <a:solidFill>
                <a:srgbClr val="000000"/>
              </a:solidFill>
              <a:latin typeface="微软雅黑" panose="020B0503020204020204" charset="-122"/>
              <a:ea typeface="宋体" panose="02010600030101010101" pitchFamily="2" charset="-122"/>
            </a:endParaRPr>
          </a:p>
        </p:txBody>
      </p:sp>
      <p:sp>
        <p:nvSpPr>
          <p:cNvPr id="23" name="TextBox 41"/>
          <p:cNvSpPr txBox="1"/>
          <p:nvPr/>
        </p:nvSpPr>
        <p:spPr>
          <a:xfrm>
            <a:off x="6338570" y="3056737"/>
            <a:ext cx="134652" cy="230832"/>
          </a:xfrm>
          <a:prstGeom prst="rect">
            <a:avLst/>
          </a:prstGeom>
          <a:noFill/>
        </p:spPr>
        <p:txBody>
          <a:bodyPr vert="horz" wrap="none" lIns="0" tIns="0" rIns="0" bIns="0" rtlCol="0">
            <a:spAutoFit/>
          </a:bodyPr>
          <a:lstStyle/>
          <a:p>
            <a:pPr>
              <a:lnSpc>
                <a:spcPts val="1800"/>
              </a:lnSpc>
            </a:pPr>
            <a:r>
              <a:rPr lang="en-US" altLang="zh-CN">
                <a:solidFill>
                  <a:srgbClr val="000000"/>
                </a:solidFill>
                <a:latin typeface="微软雅黑" panose="020B0503020204020204" charset="-122"/>
                <a:ea typeface="宋体" panose="02010600030101010101" pitchFamily="2" charset="-122"/>
              </a:rPr>
              <a:t>4</a:t>
            </a:r>
            <a:endParaRPr lang="zh-CN" altLang="en-US">
              <a:solidFill>
                <a:srgbClr val="000000"/>
              </a:solidFill>
              <a:latin typeface="微软雅黑" panose="020B0503020204020204" charset="-122"/>
              <a:ea typeface="宋体" panose="02010600030101010101" pitchFamily="2" charset="-122"/>
            </a:endParaRPr>
          </a:p>
        </p:txBody>
      </p:sp>
      <p:sp>
        <p:nvSpPr>
          <p:cNvPr id="24" name="TextBox 42"/>
          <p:cNvSpPr txBox="1"/>
          <p:nvPr/>
        </p:nvSpPr>
        <p:spPr>
          <a:xfrm>
            <a:off x="3668014" y="3844010"/>
            <a:ext cx="134652" cy="230832"/>
          </a:xfrm>
          <a:prstGeom prst="rect">
            <a:avLst/>
          </a:prstGeom>
          <a:noFill/>
        </p:spPr>
        <p:txBody>
          <a:bodyPr vert="horz" wrap="none" lIns="0" tIns="0" rIns="0" bIns="0" rtlCol="0">
            <a:spAutoFit/>
          </a:bodyPr>
          <a:lstStyle/>
          <a:p>
            <a:pPr>
              <a:lnSpc>
                <a:spcPts val="1800"/>
              </a:lnSpc>
            </a:pPr>
            <a:r>
              <a:rPr lang="en-US" altLang="zh-CN">
                <a:solidFill>
                  <a:srgbClr val="000000"/>
                </a:solidFill>
                <a:latin typeface="微软雅黑" panose="020B0503020204020204" charset="-122"/>
                <a:ea typeface="宋体" panose="02010600030101010101" pitchFamily="2" charset="-122"/>
              </a:rPr>
              <a:t>5</a:t>
            </a:r>
            <a:endParaRPr lang="zh-CN" altLang="en-US">
              <a:solidFill>
                <a:srgbClr val="000000"/>
              </a:solidFill>
              <a:latin typeface="微软雅黑" panose="020B0503020204020204" charset="-122"/>
              <a:ea typeface="宋体" panose="02010600030101010101" pitchFamily="2" charset="-122"/>
            </a:endParaRPr>
          </a:p>
        </p:txBody>
      </p:sp>
      <p:sp>
        <p:nvSpPr>
          <p:cNvPr id="25" name="TextBox 43"/>
          <p:cNvSpPr txBox="1"/>
          <p:nvPr/>
        </p:nvSpPr>
        <p:spPr>
          <a:xfrm>
            <a:off x="351739" y="1253271"/>
            <a:ext cx="846386" cy="270843"/>
          </a:xfrm>
          <a:prstGeom prst="rect">
            <a:avLst/>
          </a:prstGeom>
          <a:noFill/>
        </p:spPr>
        <p:txBody>
          <a:bodyPr vert="horz" wrap="none" lIns="0" tIns="0" rIns="0" bIns="0" rtlCol="0">
            <a:spAutoFit/>
          </a:bodyPr>
          <a:lstStyle/>
          <a:p>
            <a:pPr>
              <a:lnSpc>
                <a:spcPts val="2110"/>
              </a:lnSpc>
            </a:pPr>
            <a:r>
              <a:rPr lang="zh-CN" altLang="en-US" sz="2195">
                <a:solidFill>
                  <a:srgbClr val="000000"/>
                </a:solidFill>
                <a:latin typeface="微软雅黑" panose="020B0503020204020204" charset="-122"/>
                <a:ea typeface="宋体" panose="02010600030101010101" pitchFamily="2" charset="-122"/>
              </a:rPr>
              <a:t>对结点</a:t>
            </a:r>
            <a:endParaRPr lang="zh-CN" altLang="en-US" sz="2195">
              <a:solidFill>
                <a:srgbClr val="000000"/>
              </a:solidFill>
              <a:latin typeface="微软雅黑" panose="020B0503020204020204" charset="-122"/>
              <a:ea typeface="宋体" panose="02010600030101010101" pitchFamily="2" charset="-122"/>
            </a:endParaRPr>
          </a:p>
        </p:txBody>
      </p:sp>
      <p:sp>
        <p:nvSpPr>
          <p:cNvPr id="26" name="TextBox 44"/>
          <p:cNvSpPr txBox="1"/>
          <p:nvPr/>
        </p:nvSpPr>
        <p:spPr>
          <a:xfrm>
            <a:off x="1485900" y="1253271"/>
            <a:ext cx="282129" cy="270843"/>
          </a:xfrm>
          <a:prstGeom prst="rect">
            <a:avLst/>
          </a:prstGeom>
          <a:noFill/>
        </p:spPr>
        <p:txBody>
          <a:bodyPr vert="horz" wrap="none" lIns="0" tIns="0" rIns="0" bIns="0" rtlCol="0">
            <a:spAutoFit/>
          </a:bodyPr>
          <a:lstStyle/>
          <a:p>
            <a:pPr>
              <a:lnSpc>
                <a:spcPts val="2110"/>
              </a:lnSpc>
            </a:pPr>
            <a:r>
              <a:rPr lang="zh-CN" altLang="en-US" sz="2195">
                <a:solidFill>
                  <a:srgbClr val="000000"/>
                </a:solidFill>
                <a:latin typeface="微软雅黑" panose="020B0503020204020204" charset="-122"/>
                <a:ea typeface="宋体" panose="02010600030101010101" pitchFamily="2" charset="-122"/>
              </a:rPr>
              <a:t>和</a:t>
            </a:r>
            <a:endParaRPr lang="zh-CN" altLang="en-US" sz="2195">
              <a:solidFill>
                <a:srgbClr val="000000"/>
              </a:solidFill>
              <a:latin typeface="微软雅黑" panose="020B0503020204020204" charset="-122"/>
              <a:ea typeface="宋体" panose="02010600030101010101" pitchFamily="2" charset="-122"/>
            </a:endParaRPr>
          </a:p>
        </p:txBody>
      </p:sp>
      <p:sp>
        <p:nvSpPr>
          <p:cNvPr id="27" name="TextBox 45"/>
          <p:cNvSpPr txBox="1"/>
          <p:nvPr/>
        </p:nvSpPr>
        <p:spPr>
          <a:xfrm>
            <a:off x="2128775" y="1268760"/>
            <a:ext cx="6206827" cy="270843"/>
          </a:xfrm>
          <a:prstGeom prst="rect">
            <a:avLst/>
          </a:prstGeom>
          <a:noFill/>
        </p:spPr>
        <p:txBody>
          <a:bodyPr vert="horz" wrap="none" lIns="0" tIns="0" rIns="0" bIns="0" rtlCol="0">
            <a:spAutoFit/>
          </a:bodyPr>
          <a:lstStyle/>
          <a:p>
            <a:pPr>
              <a:lnSpc>
                <a:spcPts val="2110"/>
              </a:lnSpc>
            </a:pPr>
            <a:r>
              <a:rPr lang="zh-CN" altLang="en-US" sz="2195">
                <a:solidFill>
                  <a:srgbClr val="000000"/>
                </a:solidFill>
                <a:latin typeface="微软雅黑" panose="020B0503020204020204" charset="-122"/>
                <a:ea typeface="宋体" panose="02010600030101010101" pitchFamily="2" charset="-122"/>
              </a:rPr>
              <a:t>，先后替换为叶结点，均未测得验证集精度提升，</a:t>
            </a:r>
            <a:endParaRPr lang="zh-CN" altLang="en-US" sz="2195">
              <a:solidFill>
                <a:srgbClr val="000000"/>
              </a:solidFill>
              <a:latin typeface="微软雅黑" panose="020B0503020204020204" charset="-122"/>
              <a:ea typeface="宋体" panose="02010600030101010101" pitchFamily="2" charset="-122"/>
            </a:endParaRPr>
          </a:p>
        </p:txBody>
      </p:sp>
      <p:sp>
        <p:nvSpPr>
          <p:cNvPr id="28" name="TextBox 46"/>
          <p:cNvSpPr txBox="1"/>
          <p:nvPr/>
        </p:nvSpPr>
        <p:spPr>
          <a:xfrm>
            <a:off x="351739" y="1622079"/>
            <a:ext cx="1410643" cy="270843"/>
          </a:xfrm>
          <a:prstGeom prst="rect">
            <a:avLst/>
          </a:prstGeom>
          <a:noFill/>
        </p:spPr>
        <p:txBody>
          <a:bodyPr vert="horz" wrap="none" lIns="0" tIns="0" rIns="0" bIns="0" rtlCol="0">
            <a:spAutoFit/>
          </a:bodyPr>
          <a:lstStyle/>
          <a:p>
            <a:pPr>
              <a:lnSpc>
                <a:spcPts val="2110"/>
              </a:lnSpc>
            </a:pPr>
            <a:r>
              <a:rPr lang="zh-CN" altLang="en-US" sz="2195" dirty="0">
                <a:solidFill>
                  <a:srgbClr val="000000"/>
                </a:solidFill>
                <a:latin typeface="微软雅黑" panose="020B0503020204020204" charset="-122"/>
                <a:ea typeface="宋体" panose="02010600030101010101" pitchFamily="2" charset="-122"/>
              </a:rPr>
              <a:t>于是不剪枝</a:t>
            </a:r>
            <a:endParaRPr lang="zh-CN" altLang="en-US" sz="2195" dirty="0">
              <a:solidFill>
                <a:srgbClr val="000000"/>
              </a:solidFill>
              <a:latin typeface="微软雅黑" panose="020B0503020204020204" charset="-122"/>
              <a:ea typeface="宋体" panose="02010600030101010101" pitchFamily="2" charset="-122"/>
            </a:endParaRPr>
          </a:p>
        </p:txBody>
      </p:sp>
      <p:sp>
        <p:nvSpPr>
          <p:cNvPr id="29" name="TextBox 47"/>
          <p:cNvSpPr txBox="1"/>
          <p:nvPr/>
        </p:nvSpPr>
        <p:spPr>
          <a:xfrm>
            <a:off x="2142108" y="3227923"/>
            <a:ext cx="359073" cy="169085"/>
          </a:xfrm>
          <a:prstGeom prst="rect">
            <a:avLst/>
          </a:prstGeom>
          <a:noFill/>
        </p:spPr>
        <p:txBody>
          <a:bodyPr vert="horz" wrap="none" lIns="0" tIns="0" rIns="0" bIns="0" rtlCol="0">
            <a:spAutoFit/>
          </a:bodyPr>
          <a:lstStyle/>
          <a:p>
            <a:pPr>
              <a:lnSpc>
                <a:spcPts val="1350"/>
              </a:lnSpc>
            </a:pPr>
            <a:r>
              <a:rPr lang="zh-CN" altLang="en-US" sz="1405">
                <a:solidFill>
                  <a:srgbClr val="FF0000"/>
                </a:solidFill>
                <a:latin typeface="微软雅黑" panose="020B0503020204020204" charset="-122"/>
                <a:ea typeface="宋体" panose="02010600030101010101" pitchFamily="2" charset="-122"/>
              </a:rPr>
              <a:t>好瓜</a:t>
            </a:r>
            <a:endParaRPr lang="zh-CN" altLang="en-US" sz="1405">
              <a:solidFill>
                <a:srgbClr val="FF0000"/>
              </a:solidFill>
              <a:latin typeface="微软雅黑" panose="020B0503020204020204" charset="-122"/>
              <a:ea typeface="宋体" panose="02010600030101010101" pitchFamily="2" charset="-122"/>
            </a:endParaRPr>
          </a:p>
        </p:txBody>
      </p:sp>
      <p:sp>
        <p:nvSpPr>
          <p:cNvPr id="30" name="TextBox 48"/>
          <p:cNvSpPr txBox="1"/>
          <p:nvPr/>
        </p:nvSpPr>
        <p:spPr>
          <a:xfrm>
            <a:off x="3977894" y="4986619"/>
            <a:ext cx="359073" cy="169085"/>
          </a:xfrm>
          <a:prstGeom prst="rect">
            <a:avLst/>
          </a:prstGeom>
          <a:noFill/>
        </p:spPr>
        <p:txBody>
          <a:bodyPr vert="horz" wrap="none" lIns="0" tIns="0" rIns="0" bIns="0" rtlCol="0">
            <a:spAutoFit/>
          </a:bodyPr>
          <a:lstStyle/>
          <a:p>
            <a:pPr>
              <a:lnSpc>
                <a:spcPts val="1350"/>
              </a:lnSpc>
            </a:pPr>
            <a:r>
              <a:rPr lang="zh-CN" altLang="en-US" sz="1405">
                <a:solidFill>
                  <a:srgbClr val="FF0000"/>
                </a:solidFill>
                <a:latin typeface="微软雅黑" panose="020B0503020204020204" charset="-122"/>
                <a:ea typeface="宋体" panose="02010600030101010101" pitchFamily="2" charset="-122"/>
              </a:rPr>
              <a:t>好瓜</a:t>
            </a:r>
            <a:endParaRPr lang="zh-CN" altLang="en-US" sz="1405">
              <a:solidFill>
                <a:srgbClr val="FF0000"/>
              </a:solidFill>
              <a:latin typeface="微软雅黑" panose="020B0503020204020204" charset="-122"/>
              <a:ea typeface="宋体" panose="02010600030101010101" pitchFamily="2" charset="-122"/>
            </a:endParaRPr>
          </a:p>
        </p:txBody>
      </p:sp>
      <p:sp>
        <p:nvSpPr>
          <p:cNvPr id="31" name="TextBox 49"/>
          <p:cNvSpPr txBox="1"/>
          <p:nvPr/>
        </p:nvSpPr>
        <p:spPr>
          <a:xfrm>
            <a:off x="1942210" y="3082391"/>
            <a:ext cx="134652" cy="230832"/>
          </a:xfrm>
          <a:prstGeom prst="rect">
            <a:avLst/>
          </a:prstGeom>
          <a:noFill/>
        </p:spPr>
        <p:txBody>
          <a:bodyPr vert="horz" wrap="none" lIns="0" tIns="0" rIns="0" bIns="0" rtlCol="0">
            <a:spAutoFit/>
          </a:bodyPr>
          <a:lstStyle/>
          <a:p>
            <a:pPr>
              <a:lnSpc>
                <a:spcPts val="1800"/>
              </a:lnSpc>
            </a:pPr>
            <a:r>
              <a:rPr lang="en-US" altLang="zh-CN">
                <a:solidFill>
                  <a:srgbClr val="000000"/>
                </a:solidFill>
                <a:latin typeface="微软雅黑" panose="020B0503020204020204" charset="-122"/>
                <a:ea typeface="宋体" panose="02010600030101010101" pitchFamily="2" charset="-122"/>
              </a:rPr>
              <a:t>2</a:t>
            </a:r>
            <a:endParaRPr lang="zh-CN" altLang="en-US">
              <a:solidFill>
                <a:srgbClr val="000000"/>
              </a:solidFill>
              <a:latin typeface="微软雅黑" panose="020B0503020204020204" charset="-122"/>
              <a:ea typeface="宋体" panose="02010600030101010101" pitchFamily="2" charset="-122"/>
            </a:endParaRPr>
          </a:p>
        </p:txBody>
      </p:sp>
      <p:sp>
        <p:nvSpPr>
          <p:cNvPr id="32" name="标题 1"/>
          <p:cNvSpPr txBox="1"/>
          <p:nvPr/>
        </p:nvSpPr>
        <p:spPr bwMode="auto">
          <a:xfrm>
            <a:off x="727075" y="125016"/>
            <a:ext cx="8001000" cy="838200"/>
          </a:xfrm>
          <a:prstGeom prst="rect">
            <a:avLst/>
          </a:prstGeom>
          <a:noFill/>
          <a:ln>
            <a:noFill/>
          </a:ln>
        </p:spPr>
        <p:txBody>
          <a:bodyPr vert="horz" wrap="square" lIns="91440" tIns="45720" rIns="91440" bIns="45720" numCol="1" rtlCol="0" anchor="b" anchorCtr="0" compatLnSpc="1">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dirty="0">
                <a:solidFill>
                  <a:srgbClr val="000000"/>
                </a:solidFill>
                <a:latin typeface="微软雅黑" panose="020B0503020204020204" charset="-122"/>
              </a:rPr>
              <a:t>后剪枝</a:t>
            </a:r>
            <a:endParaRPr lang="zh-CN" altLang="en-US" dirty="0"/>
          </a:p>
        </p:txBody>
      </p:sp>
      <p:sp>
        <p:nvSpPr>
          <p:cNvPr id="33" name="AutoShape 4"/>
          <p:cNvSpPr>
            <a:spLocks noChangeArrowheads="1"/>
          </p:cNvSpPr>
          <p:nvPr/>
        </p:nvSpPr>
        <p:spPr bwMode="auto">
          <a:xfrm>
            <a:off x="609600" y="887016"/>
            <a:ext cx="7958138"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rgbClr val="488465"/>
          </a:solidFill>
          <a:ln w="9525">
            <a:solidFill>
              <a:srgbClr val="488465"/>
            </a:solidFill>
            <a:round/>
          </a:ln>
        </p:spPr>
        <p:txBody>
          <a:bodyPr/>
          <a:lstStyle/>
          <a:p>
            <a:endParaRPr lang="en-US" sz="2400" dirty="0">
              <a:solidFill>
                <a:srgbClr val="000000"/>
              </a:solidFill>
              <a:latin typeface="Times New Roman" panose="02020603050405020304" pitchFamily="18" charset="0"/>
              <a:ea typeface="+mn-ea"/>
              <a:cs typeface="+mn-cs"/>
            </a:endParaRPr>
          </a:p>
        </p:txBody>
      </p:sp>
      <p:sp>
        <p:nvSpPr>
          <p:cNvPr id="34" name="Line 5"/>
          <p:cNvSpPr>
            <a:spLocks noChangeShapeType="1"/>
          </p:cNvSpPr>
          <p:nvPr/>
        </p:nvSpPr>
        <p:spPr bwMode="auto">
          <a:xfrm flipV="1">
            <a:off x="609600" y="6408117"/>
            <a:ext cx="7924800" cy="0"/>
          </a:xfrm>
          <a:prstGeom prst="line">
            <a:avLst/>
          </a:prstGeom>
          <a:noFill/>
          <a:ln w="3175">
            <a:solidFill>
              <a:srgbClr val="488465"/>
            </a:solidFill>
            <a:round/>
          </a:ln>
        </p:spPr>
        <p:txBody>
          <a:bodyPr/>
          <a:lstStyle/>
          <a:p>
            <a:endParaRPr lang="en-US" sz="2400">
              <a:solidFill>
                <a:srgbClr val="000000"/>
              </a:solidFill>
              <a:latin typeface="Times New Roman" panose="02020603050405020304" pitchFamily="18" charset="0"/>
              <a:ea typeface="+mn-ea"/>
              <a:cs typeface="+mn-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000000"/>
                </a:solidFill>
                <a:latin typeface="微软雅黑" panose="020B0503020204020204" charset="-122"/>
              </a:rPr>
              <a:t>后剪枝</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Content Placeholder 2"/>
          <p:cNvSpPr txBox="1"/>
          <p:nvPr/>
        </p:nvSpPr>
        <p:spPr bwMode="auto">
          <a:xfrm>
            <a:off x="574674" y="1124744"/>
            <a:ext cx="8317805" cy="1224136"/>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最终，后剪枝得到的决策树：</a:t>
            </a:r>
            <a:endParaRPr lang="zh-CN" altLang="en-US" sz="2400" dirty="0">
              <a:latin typeface="+mj-lt"/>
              <a:ea typeface="+mj-ea"/>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57959" y="1988840"/>
            <a:ext cx="5428081" cy="3437477"/>
          </a:xfrm>
          <a:prstGeom prst="rect">
            <a:avLst/>
          </a:prstGeom>
        </p:spPr>
      </p:pic>
      <p:sp>
        <p:nvSpPr>
          <p:cNvPr id="8" name="Content Placeholder 2"/>
          <p:cNvSpPr txBox="1"/>
          <p:nvPr/>
        </p:nvSpPr>
        <p:spPr bwMode="auto">
          <a:xfrm>
            <a:off x="107504" y="3769129"/>
            <a:ext cx="2952328" cy="1224136"/>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该决策树的验证集精度为</a:t>
            </a:r>
            <a:r>
              <a:rPr lang="en-US" altLang="zh-CN" sz="2400" dirty="0">
                <a:latin typeface="+mj-lt"/>
                <a:ea typeface="+mj-ea"/>
              </a:rPr>
              <a:t>71.4%</a:t>
            </a:r>
            <a:endParaRPr lang="zh-CN" altLang="en-US" sz="2400" dirty="0">
              <a:solidFill>
                <a:srgbClr val="000000"/>
              </a:solidFill>
              <a:latin typeface="微软雅黑" panose="020B050302020402020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latin typeface="微软雅黑" panose="020B0503020204020204" charset="-122"/>
              </a:rPr>
              <a:t>预剪枝</a:t>
            </a:r>
            <a:r>
              <a:rPr lang="en-US" altLang="zh-CN" dirty="0">
                <a:solidFill>
                  <a:srgbClr val="000000"/>
                </a:solidFill>
                <a:latin typeface="微软雅黑" panose="020B0503020204020204" charset="-122"/>
              </a:rPr>
              <a:t>vs</a:t>
            </a:r>
            <a:r>
              <a:rPr lang="zh-CN" altLang="en-US" dirty="0">
                <a:solidFill>
                  <a:srgbClr val="000000"/>
                </a:solidFill>
                <a:latin typeface="微软雅黑" panose="020B0503020204020204" charset="-122"/>
              </a:rPr>
              <a:t>后剪枝</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6" name="Content Placeholder 2"/>
          <p:cNvSpPr txBox="1"/>
          <p:nvPr/>
        </p:nvSpPr>
        <p:spPr bwMode="auto">
          <a:xfrm>
            <a:off x="490711" y="1124744"/>
            <a:ext cx="8162578" cy="3168352"/>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时间开销：</a:t>
            </a:r>
            <a:endParaRPr lang="en-US" altLang="zh-CN" sz="2400" dirty="0">
              <a:latin typeface="+mj-lt"/>
              <a:ea typeface="+mj-ea"/>
            </a:endParaRPr>
          </a:p>
          <a:p>
            <a:pPr lvl="1" algn="just"/>
            <a:r>
              <a:rPr lang="zh-CN" altLang="en-US" sz="2400" dirty="0">
                <a:latin typeface="+mj-lt"/>
                <a:ea typeface="+mj-ea"/>
              </a:rPr>
              <a:t>预剪枝：训练时间开销降低，测试时间开销降低</a:t>
            </a:r>
            <a:endParaRPr lang="en-US" altLang="zh-CN" sz="2400" dirty="0">
              <a:latin typeface="+mj-lt"/>
              <a:ea typeface="+mj-ea"/>
            </a:endParaRPr>
          </a:p>
          <a:p>
            <a:pPr lvl="1" algn="just"/>
            <a:r>
              <a:rPr lang="zh-CN" altLang="en-US" sz="2400" dirty="0">
                <a:latin typeface="+mj-lt"/>
                <a:ea typeface="+mj-ea"/>
              </a:rPr>
              <a:t>后剪枝：训练时间开销增加，测试时间开销降低</a:t>
            </a:r>
            <a:endParaRPr lang="zh-CN" altLang="en-US" sz="2400" dirty="0">
              <a:latin typeface="+mj-lt"/>
              <a:ea typeface="+mj-ea"/>
            </a:endParaRPr>
          </a:p>
          <a:p>
            <a:r>
              <a:rPr lang="zh-CN" altLang="en-US" sz="2400" dirty="0">
                <a:latin typeface="+mj-lt"/>
                <a:ea typeface="+mj-ea"/>
              </a:rPr>
              <a:t>过</a:t>
            </a:r>
            <a:r>
              <a:rPr lang="en-US" altLang="zh-CN" sz="2400" dirty="0">
                <a:latin typeface="+mj-lt"/>
                <a:ea typeface="+mj-ea"/>
              </a:rPr>
              <a:t>/</a:t>
            </a:r>
            <a:r>
              <a:rPr lang="zh-CN" altLang="en-US" sz="2400" dirty="0">
                <a:latin typeface="+mj-lt"/>
                <a:ea typeface="+mj-ea"/>
              </a:rPr>
              <a:t>欠拟合风险：</a:t>
            </a:r>
            <a:endParaRPr lang="en-US" altLang="zh-CN" sz="2400" dirty="0">
              <a:latin typeface="+mj-lt"/>
              <a:ea typeface="+mj-ea"/>
            </a:endParaRPr>
          </a:p>
          <a:p>
            <a:pPr lvl="1" algn="just"/>
            <a:r>
              <a:rPr lang="zh-CN" altLang="en-US" sz="2400" dirty="0">
                <a:latin typeface="+mj-lt"/>
                <a:ea typeface="+mj-ea"/>
              </a:rPr>
              <a:t>预剪枝：过拟合风险降低，欠拟合风险增加</a:t>
            </a:r>
            <a:endParaRPr lang="en-US" altLang="zh-CN" sz="2400" dirty="0">
              <a:latin typeface="+mj-lt"/>
              <a:ea typeface="+mj-ea"/>
            </a:endParaRPr>
          </a:p>
          <a:p>
            <a:pPr lvl="1" algn="just"/>
            <a:r>
              <a:rPr lang="zh-CN" altLang="en-US" sz="2400" dirty="0">
                <a:latin typeface="+mj-lt"/>
                <a:ea typeface="+mj-ea"/>
              </a:rPr>
              <a:t>后剪枝：过拟合风险降低，欠拟合风险基本不变</a:t>
            </a:r>
            <a:endParaRPr lang="en-US" altLang="zh-CN" sz="2400" dirty="0">
              <a:latin typeface="+mj-lt"/>
              <a:ea typeface="+mj-ea"/>
            </a:endParaRPr>
          </a:p>
          <a:p>
            <a:r>
              <a:rPr lang="zh-CN" altLang="en-US" sz="2400" dirty="0">
                <a:latin typeface="+mj-lt"/>
                <a:ea typeface="+mj-ea"/>
              </a:rPr>
              <a:t>泛化性能：后剪枝 通常优于 预剪枝</a:t>
            </a:r>
            <a:endParaRPr lang="zh-CN" altLang="en-US" sz="2400" dirty="0">
              <a:latin typeface="+mj-lt"/>
              <a:ea typeface="+mj-ea"/>
            </a:endParaRPr>
          </a:p>
          <a:p>
            <a:endParaRPr lang="zh-CN" altLang="en-US" sz="2400" dirty="0">
              <a:latin typeface="+mj-lt"/>
              <a:ea typeface="+mj-ea"/>
            </a:endParaRPr>
          </a:p>
          <a:p>
            <a:endParaRPr lang="zh-CN" altLang="en-US" sz="2400" dirty="0">
              <a:latin typeface="+mj-lt"/>
              <a:ea typeface="+mj-ea"/>
            </a:endParaRPr>
          </a:p>
          <a:p>
            <a:pPr marL="0" marR="0" lvl="0" indent="0" defTabSz="914400" eaLnBrk="1" fontAlgn="auto" latinLnBrk="0" hangingPunct="1">
              <a:lnSpc>
                <a:spcPts val="1000"/>
              </a:lnSpc>
              <a:buClrTx/>
              <a:buSzTx/>
              <a:buNone/>
              <a:tabLst>
                <a:tab pos="381000" algn="l"/>
                <a:tab pos="838200" algn="l"/>
              </a:tabLst>
              <a:defRPr/>
            </a:pPr>
            <a:endParaRPr lang="zh-CN" altLang="en-US" sz="2400" dirty="0">
              <a:solidFill>
                <a:srgbClr val="000000"/>
              </a:solidFill>
              <a:latin typeface="微软雅黑" panose="020B0503020204020204" charset="-122"/>
            </a:endParaRPr>
          </a:p>
        </p:txBody>
      </p:sp>
      <p:sp>
        <p:nvSpPr>
          <p:cNvPr id="8" name="文本框 7"/>
          <p:cNvSpPr txBox="1"/>
          <p:nvPr/>
        </p:nvSpPr>
        <p:spPr>
          <a:xfrm>
            <a:off x="592137" y="4509120"/>
            <a:ext cx="7959725" cy="1323439"/>
          </a:xfrm>
          <a:prstGeom prst="rect">
            <a:avLst/>
          </a:prstGeom>
          <a:gradFill flip="none" rotWithShape="1">
            <a:gsLst>
              <a:gs pos="0">
                <a:srgbClr val="C4F4A1">
                  <a:tint val="66000"/>
                  <a:satMod val="160000"/>
                </a:srgbClr>
              </a:gs>
              <a:gs pos="50000">
                <a:srgbClr val="C4F4A1">
                  <a:tint val="44500"/>
                  <a:satMod val="160000"/>
                </a:srgbClr>
              </a:gs>
              <a:gs pos="100000">
                <a:srgbClr val="C4F4A1">
                  <a:tint val="23500"/>
                  <a:satMod val="160000"/>
                </a:srgbClr>
              </a:gs>
            </a:gsLst>
            <a:lin ang="5400000" scaled="1"/>
            <a:tileRect/>
          </a:gradFill>
          <a:ln>
            <a:solidFill>
              <a:srgbClr val="C4F4A2"/>
            </a:solidFill>
          </a:ln>
        </p:spPr>
        <p:txBody>
          <a:bodyPr wrap="square">
            <a:spAutoFit/>
          </a:bodyPr>
          <a:lstStyle/>
          <a:p>
            <a:pPr marL="285750" indent="-285750">
              <a:buFont typeface="Wingdings" panose="05000000000000000000" pitchFamily="2" charset="2"/>
              <a:buChar char="l"/>
            </a:pPr>
            <a:r>
              <a:rPr lang="zh-CN" altLang="en-US" sz="2000" dirty="0">
                <a:latin typeface="+mj-lt"/>
                <a:ea typeface="+mj-ea"/>
              </a:rPr>
              <a:t>欠拟合是指模型不能在训练集上获得足够低的误差。模型复杂度低，模型在训练集上就表现很差，没法学习到数据背后的规律。</a:t>
            </a:r>
            <a:endParaRPr lang="en-US" altLang="zh-CN" sz="2000" dirty="0">
              <a:latin typeface="+mj-lt"/>
              <a:ea typeface="+mj-ea"/>
            </a:endParaRPr>
          </a:p>
          <a:p>
            <a:pPr marL="285750" indent="-285750">
              <a:buFont typeface="Wingdings" panose="05000000000000000000" pitchFamily="2" charset="2"/>
              <a:buChar char="l"/>
            </a:pPr>
            <a:r>
              <a:rPr lang="zh-CN" altLang="en-US" sz="2000" dirty="0">
                <a:latin typeface="+mj-lt"/>
                <a:ea typeface="+mj-ea"/>
              </a:rPr>
              <a:t>过拟合是指训练误差和测试误差之间的差距太大。模型复杂度高于实际问题，模型在训练集上表现很好，但在测试集上却表现很差。</a:t>
            </a:r>
            <a:endParaRPr lang="zh-CN" altLang="en-US" sz="2000" dirty="0">
              <a:latin typeface="+mj-lt"/>
              <a:ea typeface="+mj-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连续值</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60274" y="2276872"/>
            <a:ext cx="6023452" cy="4084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txBox="1"/>
          <p:nvPr/>
        </p:nvSpPr>
        <p:spPr bwMode="auto">
          <a:xfrm>
            <a:off x="490711" y="1124744"/>
            <a:ext cx="8162578" cy="2664296"/>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时间开销：现实学习任务中常遇到连续值属性</a:t>
            </a:r>
            <a:endParaRPr lang="en-US" altLang="zh-CN" sz="2400" dirty="0">
              <a:latin typeface="+mj-lt"/>
              <a:ea typeface="+mj-ea"/>
            </a:endParaRPr>
          </a:p>
          <a:p>
            <a:pPr lvl="1" algn="just"/>
            <a:r>
              <a:rPr lang="zh-CN" altLang="en-US" sz="2400" dirty="0">
                <a:latin typeface="+mj-lt"/>
                <a:ea typeface="+mj-ea"/>
              </a:rPr>
              <a:t>连续值属性的可取值数目不再有限，无法直接对结点进行划分</a:t>
            </a:r>
            <a:endParaRPr lang="zh-CN" altLang="en-US" sz="2400" dirty="0">
              <a:latin typeface="+mj-lt"/>
              <a:ea typeface="+mj-ea"/>
            </a:endParaRPr>
          </a:p>
          <a:p>
            <a:pPr marL="0" marR="0" lvl="0" indent="0" defTabSz="914400" eaLnBrk="1" fontAlgn="auto" latinLnBrk="0" hangingPunct="1">
              <a:lnSpc>
                <a:spcPts val="1000"/>
              </a:lnSpc>
              <a:buClrTx/>
              <a:buSzTx/>
              <a:buNone/>
              <a:tabLst>
                <a:tab pos="381000" algn="l"/>
                <a:tab pos="838200" algn="l"/>
              </a:tabLst>
              <a:defRPr/>
            </a:pPr>
            <a:endParaRPr lang="zh-CN" altLang="en-US" sz="2400" dirty="0">
              <a:solidFill>
                <a:srgbClr val="000000"/>
              </a:solidFill>
              <a:latin typeface="微软雅黑" panose="020B050302020402020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连续值</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Content Placeholder 2"/>
          <p:cNvSpPr txBox="1"/>
          <p:nvPr/>
        </p:nvSpPr>
        <p:spPr bwMode="auto">
          <a:xfrm>
            <a:off x="490711" y="1124744"/>
            <a:ext cx="8162578" cy="1296144"/>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基本思路：连续属性离散化</a:t>
            </a:r>
            <a:endParaRPr lang="en-US" altLang="zh-CN" sz="2400" dirty="0">
              <a:latin typeface="+mj-lt"/>
              <a:ea typeface="+mj-ea"/>
            </a:endParaRPr>
          </a:p>
          <a:p>
            <a:r>
              <a:rPr lang="zh-CN" altLang="en-US" sz="2400" dirty="0">
                <a:latin typeface="+mj-lt"/>
                <a:ea typeface="+mj-ea"/>
              </a:rPr>
              <a:t>常见做法：二分法 </a:t>
            </a:r>
            <a:r>
              <a:rPr lang="en-US" altLang="zh-CN" sz="2400" dirty="0">
                <a:latin typeface="+mj-lt"/>
                <a:ea typeface="+mj-ea"/>
              </a:rPr>
              <a:t>(bi-partition)</a:t>
            </a:r>
            <a:r>
              <a:rPr lang="zh-CN" altLang="en-US" sz="2400" dirty="0">
                <a:latin typeface="+mj-lt"/>
                <a:ea typeface="+mj-ea"/>
              </a:rPr>
              <a:t>，</a:t>
            </a:r>
            <a:r>
              <a:rPr lang="en-US" altLang="zh-CN" sz="2400" dirty="0">
                <a:latin typeface="+mj-lt"/>
                <a:ea typeface="+mj-ea"/>
              </a:rPr>
              <a:t>C4.5</a:t>
            </a:r>
            <a:r>
              <a:rPr lang="zh-CN" altLang="en-US" sz="2400" dirty="0">
                <a:latin typeface="+mj-lt"/>
                <a:ea typeface="+mj-ea"/>
              </a:rPr>
              <a:t>决策树算法中采用的机制</a:t>
            </a:r>
            <a:endParaRPr lang="en-US" altLang="zh-CN" sz="2400" dirty="0">
              <a:latin typeface="+mj-lt"/>
              <a:ea typeface="+mj-ea"/>
            </a:endParaRPr>
          </a:p>
          <a:p>
            <a:endParaRPr lang="zh-CN" altLang="en-US" sz="2400" dirty="0">
              <a:latin typeface="+mj-lt"/>
              <a:ea typeface="+mj-ea"/>
            </a:endParaRPr>
          </a:p>
        </p:txBody>
      </p:sp>
      <mc:AlternateContent xmlns:mc="http://schemas.openxmlformats.org/markup-compatibility/2006">
        <mc:Choice xmlns:a14="http://schemas.microsoft.com/office/drawing/2010/main" Requires="a14">
          <p:sp>
            <p:nvSpPr>
              <p:cNvPr id="6" name="Content Placeholder 2"/>
              <p:cNvSpPr txBox="1"/>
              <p:nvPr/>
            </p:nvSpPr>
            <p:spPr bwMode="auto">
              <a:xfrm>
                <a:off x="490711" y="2420888"/>
                <a:ext cx="8162578" cy="3168352"/>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pPr lvl="1" algn="just"/>
                <a:r>
                  <a:rPr lang="zh-CN" altLang="en-US" sz="2400" dirty="0">
                    <a:latin typeface="+mj-lt"/>
                    <a:ea typeface="+mj-ea"/>
                  </a:rPr>
                  <a:t>假设连续属性</a:t>
                </a:r>
                <a:r>
                  <a:rPr lang="en-US" altLang="zh-CN" sz="2400" i="1" dirty="0">
                    <a:latin typeface="+mj-lt"/>
                    <a:ea typeface="+mj-ea"/>
                  </a:rPr>
                  <a:t>a</a:t>
                </a:r>
                <a:r>
                  <a:rPr lang="zh-CN" altLang="en-US" sz="2400" dirty="0">
                    <a:latin typeface="+mj-lt"/>
                    <a:ea typeface="+mj-ea"/>
                  </a:rPr>
                  <a:t>有</a:t>
                </a:r>
                <a:r>
                  <a:rPr lang="en-US" altLang="zh-CN" sz="2400" i="1" dirty="0">
                    <a:latin typeface="+mj-lt"/>
                    <a:ea typeface="+mj-ea"/>
                  </a:rPr>
                  <a:t>n</a:t>
                </a:r>
                <a:r>
                  <a:rPr lang="zh-CN" altLang="en-US" sz="2400" dirty="0">
                    <a:latin typeface="+mj-lt"/>
                    <a:ea typeface="+mj-ea"/>
                  </a:rPr>
                  <a:t>种不同的取值，将这些值从小到大进行排序</a:t>
                </a:r>
                <a14:m>
                  <m:oMath xmlns:m="http://schemas.openxmlformats.org/officeDocument/2006/math">
                    <m:r>
                      <a:rPr lang="en-US" altLang="zh-CN" sz="2400" b="0" i="1" smtClean="0">
                        <a:latin typeface="Cambria Math" panose="02040503050406030204" pitchFamily="18" charset="0"/>
                        <a:ea typeface="+mj-ea"/>
                      </a:rPr>
                      <m:t>{</m:t>
                    </m:r>
                    <m:sSup>
                      <m:sSupPr>
                        <m:ctrlPr>
                          <a:rPr lang="en-US" altLang="zh-CN" sz="2400" b="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𝑎</m:t>
                        </m:r>
                      </m:e>
                      <m:sup>
                        <m:r>
                          <a:rPr lang="en-US" altLang="zh-CN" sz="2400" b="0" i="1" smtClean="0">
                            <a:latin typeface="Cambria Math" panose="02040503050406030204" pitchFamily="18" charset="0"/>
                            <a:ea typeface="+mj-ea"/>
                          </a:rPr>
                          <m:t>1</m:t>
                        </m:r>
                      </m:sup>
                    </m:sSup>
                    <m:r>
                      <a:rPr lang="en-US" altLang="zh-CN" sz="2400" b="0" i="1" smtClean="0">
                        <a:latin typeface="Cambria Math" panose="02040503050406030204" pitchFamily="18" charset="0"/>
                        <a:ea typeface="+mj-ea"/>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𝑎</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𝑎</m:t>
                        </m:r>
                      </m:e>
                      <m:sup>
                        <m:r>
                          <a:rPr lang="en-US" altLang="zh-CN" sz="2400" b="0" i="1" smtClean="0">
                            <a:latin typeface="Cambria Math" panose="02040503050406030204" pitchFamily="18" charset="0"/>
                          </a:rPr>
                          <m:t>3</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𝑎</m:t>
                        </m:r>
                      </m:e>
                      <m:sup>
                        <m:r>
                          <a:rPr lang="en-US" altLang="zh-CN" sz="2400" b="0" i="1" smtClean="0">
                            <a:latin typeface="Cambria Math" panose="02040503050406030204" pitchFamily="18" charset="0"/>
                          </a:rPr>
                          <m:t>𝑛</m:t>
                        </m:r>
                      </m:sup>
                    </m:sSup>
                    <m:r>
                      <a:rPr lang="en-US" altLang="zh-CN" sz="2400" b="0" i="1" smtClean="0">
                        <a:latin typeface="Cambria Math" panose="02040503050406030204" pitchFamily="18" charset="0"/>
                        <a:ea typeface="+mj-ea"/>
                      </a:rPr>
                      <m:t>}</m:t>
                    </m:r>
                  </m:oMath>
                </a14:m>
                <a:endParaRPr lang="en-US" altLang="zh-CN" sz="2400" dirty="0">
                  <a:latin typeface="+mj-lt"/>
                  <a:ea typeface="+mj-ea"/>
                </a:endParaRPr>
              </a:p>
              <a:p>
                <a:pPr lvl="1" algn="just"/>
                <a:r>
                  <a:rPr lang="zh-CN" altLang="en-US" sz="2400" dirty="0">
                    <a:latin typeface="+mj-lt"/>
                    <a:ea typeface="+mj-ea"/>
                  </a:rPr>
                  <a:t>我们把每一对相邻的属性取值</a:t>
                </a:r>
                <a14:m>
                  <m:oMath xmlns:m="http://schemas.openxmlformats.org/officeDocument/2006/math">
                    <m:sSup>
                      <m:sSupPr>
                        <m:ctrlPr>
                          <a:rPr lang="en-US" altLang="zh-CN" sz="2400" b="0" i="1" smtClean="0">
                            <a:latin typeface="Cambria Math" panose="02040503050406030204" pitchFamily="18" charset="0"/>
                            <a:ea typeface="+mj-ea"/>
                          </a:rPr>
                        </m:ctrlPr>
                      </m:sSupPr>
                      <m:e>
                        <m:r>
                          <a:rPr lang="en-US" altLang="zh-CN" sz="2400" b="0" i="1" smtClean="0">
                            <a:latin typeface="Cambria Math" panose="02040503050406030204" pitchFamily="18" charset="0"/>
                            <a:ea typeface="+mj-ea"/>
                          </a:rPr>
                          <m:t>𝑎</m:t>
                        </m:r>
                      </m:e>
                      <m:sup>
                        <m:r>
                          <a:rPr lang="en-US" altLang="zh-CN" sz="2400" b="0" i="1" smtClean="0">
                            <a:latin typeface="Cambria Math" panose="02040503050406030204" pitchFamily="18" charset="0"/>
                            <a:ea typeface="+mj-ea"/>
                          </a:rPr>
                          <m:t>𝑖</m:t>
                        </m:r>
                      </m:sup>
                    </m:sSup>
                  </m:oMath>
                </a14:m>
                <a:r>
                  <a:rPr lang="zh-CN" altLang="en-US" sz="2400" dirty="0">
                    <a:latin typeface="+mj-lt"/>
                    <a:ea typeface="+mj-ea"/>
                  </a:rPr>
                  <a:t>和</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𝑎</m:t>
                        </m:r>
                      </m:e>
                      <m:sup>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sup>
                    </m:sSup>
                  </m:oMath>
                </a14:m>
                <a:r>
                  <a:rPr lang="zh-CN" altLang="en-US" sz="2400" dirty="0">
                    <a:latin typeface="+mj-lt"/>
                    <a:ea typeface="+mj-ea"/>
                  </a:rPr>
                  <a:t>的中位点</a:t>
                </a:r>
                <a14:m>
                  <m:oMath xmlns:m="http://schemas.openxmlformats.org/officeDocument/2006/math">
                    <m:f>
                      <m:fPr>
                        <m:ctrlPr>
                          <a:rPr lang="en-US" altLang="zh-CN" sz="2400" i="1" smtClean="0">
                            <a:latin typeface="Cambria Math" panose="02040503050406030204" pitchFamily="18" charset="0"/>
                            <a:ea typeface="+mj-ea"/>
                          </a:rPr>
                        </m:ctrlPr>
                      </m:fPr>
                      <m:num>
                        <m:sSup>
                          <m:sSupPr>
                            <m:ctrlPr>
                              <a:rPr lang="en-US" altLang="zh-CN" sz="2400" i="1">
                                <a:latin typeface="Cambria Math" panose="02040503050406030204" pitchFamily="18" charset="0"/>
                              </a:rPr>
                            </m:ctrlPr>
                          </m:sSup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𝑎</m:t>
                                </m:r>
                              </m:e>
                              <m:sup>
                                <m:r>
                                  <a:rPr lang="en-US" altLang="zh-CN" sz="2400" i="1">
                                    <a:latin typeface="Cambria Math" panose="02040503050406030204" pitchFamily="18" charset="0"/>
                                  </a:rPr>
                                  <m:t>𝑖</m:t>
                                </m:r>
                              </m:sup>
                            </m:sSup>
                            <m:r>
                              <a:rPr lang="en-US" altLang="zh-CN" sz="2400" b="0" i="1" smtClean="0">
                                <a:latin typeface="Cambria Math" panose="02040503050406030204" pitchFamily="18" charset="0"/>
                              </a:rPr>
                              <m:t>+</m:t>
                            </m:r>
                            <m:r>
                              <a:rPr lang="en-US" altLang="zh-CN" sz="2400" i="1">
                                <a:latin typeface="Cambria Math" panose="02040503050406030204" pitchFamily="18" charset="0"/>
                              </a:rPr>
                              <m:t>𝑎</m:t>
                            </m:r>
                          </m:e>
                          <m:sup>
                            <m:r>
                              <a:rPr lang="en-US" altLang="zh-CN" sz="2400" i="1">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sup>
                        </m:sSup>
                      </m:num>
                      <m:den>
                        <m:r>
                          <a:rPr lang="en-US" altLang="zh-CN" sz="2400" b="0" i="1" smtClean="0">
                            <a:latin typeface="Cambria Math" panose="02040503050406030204" pitchFamily="18" charset="0"/>
                            <a:ea typeface="+mj-ea"/>
                          </a:rPr>
                          <m:t>2</m:t>
                        </m:r>
                      </m:den>
                    </m:f>
                  </m:oMath>
                </a14:m>
                <a:r>
                  <a:rPr lang="zh-CN" altLang="en-US" sz="2400" dirty="0">
                    <a:latin typeface="+mj-lt"/>
                    <a:ea typeface="+mj-ea"/>
                  </a:rPr>
                  <a:t>作为划分</a:t>
                </a:r>
                <a:r>
                  <a:rPr lang="en-US" altLang="zh-CN" sz="2400" i="1" dirty="0">
                    <a:latin typeface="+mj-lt"/>
                    <a:ea typeface="+mj-ea"/>
                  </a:rPr>
                  <a:t>t</a:t>
                </a:r>
                <a:r>
                  <a:rPr lang="zh-CN" altLang="en-US" sz="2400" dirty="0">
                    <a:latin typeface="+mj-lt"/>
                    <a:ea typeface="+mj-ea"/>
                  </a:rPr>
                  <a:t>，其中大于划分点</a:t>
                </a:r>
                <a:r>
                  <a:rPr lang="en-US" altLang="zh-CN" sz="2400" i="1" dirty="0">
                    <a:latin typeface="+mj-lt"/>
                    <a:ea typeface="+mj-ea"/>
                  </a:rPr>
                  <a:t>t</a:t>
                </a:r>
                <a:r>
                  <a:rPr lang="zh-CN" altLang="en-US" sz="2400" dirty="0">
                    <a:latin typeface="+mj-lt"/>
                    <a:ea typeface="+mj-ea"/>
                  </a:rPr>
                  <a:t>的集合记作</a:t>
                </a:r>
                <a14:m>
                  <m:oMath xmlns:m="http://schemas.openxmlformats.org/officeDocument/2006/math">
                    <m:sSubSup>
                      <m:sSubSupPr>
                        <m:ctrlPr>
                          <a:rPr lang="en-US" altLang="zh-CN" sz="2400" i="1">
                            <a:latin typeface="Cambria Math" panose="02040503050406030204" pitchFamily="18" charset="0"/>
                            <a:ea typeface="+mj-ea"/>
                          </a:rPr>
                        </m:ctrlPr>
                      </m:sSubSupPr>
                      <m:e>
                        <m:r>
                          <a:rPr lang="en-US" altLang="zh-CN" sz="2400">
                            <a:latin typeface="Cambria Math" panose="02040503050406030204" pitchFamily="18" charset="0"/>
                            <a:ea typeface="+mj-ea"/>
                          </a:rPr>
                          <m:t>𝐷</m:t>
                        </m:r>
                      </m:e>
                      <m:sub>
                        <m:r>
                          <a:rPr lang="en-US" altLang="zh-CN" sz="2400">
                            <a:latin typeface="Cambria Math" panose="02040503050406030204" pitchFamily="18" charset="0"/>
                            <a:ea typeface="+mj-ea"/>
                          </a:rPr>
                          <m:t>𝑡</m:t>
                        </m:r>
                      </m:sub>
                      <m:sup>
                        <m:r>
                          <a:rPr lang="en-US" altLang="zh-CN" sz="2400">
                            <a:latin typeface="Cambria Math" panose="02040503050406030204" pitchFamily="18" charset="0"/>
                            <a:ea typeface="+mj-ea"/>
                          </a:rPr>
                          <m:t>+</m:t>
                        </m:r>
                      </m:sup>
                    </m:sSubSup>
                  </m:oMath>
                </a14:m>
                <a:r>
                  <a:rPr lang="zh-CN" altLang="en-US" sz="2400" dirty="0">
                    <a:latin typeface="+mj-lt"/>
                    <a:ea typeface="+mj-ea"/>
                  </a:rPr>
                  <a:t>，小于划分点</a:t>
                </a:r>
                <a:r>
                  <a:rPr lang="en-US" altLang="zh-CN" sz="2400" dirty="0">
                    <a:latin typeface="+mj-lt"/>
                    <a:ea typeface="+mj-ea"/>
                  </a:rPr>
                  <a:t>t</a:t>
                </a:r>
                <a:r>
                  <a:rPr lang="zh-CN" altLang="en-US" sz="2400" dirty="0">
                    <a:latin typeface="+mj-lt"/>
                    <a:ea typeface="+mj-ea"/>
                  </a:rPr>
                  <a:t>的集合记作</a:t>
                </a:r>
                <a14:m>
                  <m:oMath xmlns:m="http://schemas.openxmlformats.org/officeDocument/2006/math">
                    <m:sSubSup>
                      <m:sSubSupPr>
                        <m:ctrlPr>
                          <a:rPr lang="en-US" altLang="zh-CN" sz="2400" i="1">
                            <a:latin typeface="Cambria Math" panose="02040503050406030204" pitchFamily="18" charset="0"/>
                            <a:ea typeface="+mj-ea"/>
                          </a:rPr>
                        </m:ctrlPr>
                      </m:sSubSupPr>
                      <m:e>
                        <m:r>
                          <a:rPr lang="en-US" altLang="zh-CN" sz="2400">
                            <a:latin typeface="Cambria Math" panose="02040503050406030204" pitchFamily="18" charset="0"/>
                            <a:ea typeface="+mj-ea"/>
                          </a:rPr>
                          <m:t>𝐷</m:t>
                        </m:r>
                      </m:e>
                      <m:sub>
                        <m:r>
                          <a:rPr lang="en-US" altLang="zh-CN" sz="2400">
                            <a:latin typeface="Cambria Math" panose="02040503050406030204" pitchFamily="18" charset="0"/>
                            <a:ea typeface="+mj-ea"/>
                          </a:rPr>
                          <m:t>𝑡</m:t>
                        </m:r>
                      </m:sub>
                      <m:sup>
                        <m:r>
                          <a:rPr lang="en-US" altLang="zh-CN" sz="2400">
                            <a:latin typeface="Cambria Math" panose="02040503050406030204" pitchFamily="18" charset="0"/>
                            <a:ea typeface="+mj-ea"/>
                          </a:rPr>
                          <m:t>−</m:t>
                        </m:r>
                      </m:sup>
                    </m:sSubSup>
                  </m:oMath>
                </a14:m>
                <a:r>
                  <a:rPr lang="zh-CN" altLang="en-US" sz="2400" dirty="0">
                    <a:latin typeface="+mj-lt"/>
                    <a:ea typeface="+mj-ea"/>
                  </a:rPr>
                  <a:t> </a:t>
                </a:r>
                <a:endParaRPr lang="en-US" altLang="zh-CN" sz="2400" dirty="0">
                  <a:latin typeface="+mj-lt"/>
                  <a:ea typeface="+mj-ea"/>
                </a:endParaRPr>
              </a:p>
              <a:p>
                <a:pPr lvl="1" algn="just"/>
                <a:r>
                  <a:rPr lang="zh-CN" altLang="en-US" sz="2400" dirty="0">
                    <a:latin typeface="+mj-lt"/>
                    <a:ea typeface="+mj-ea"/>
                  </a:rPr>
                  <a:t>因此对于连续属性</a:t>
                </a:r>
                <a:r>
                  <a:rPr lang="en-US" altLang="zh-CN" sz="2400" i="1" dirty="0">
                    <a:latin typeface="+mj-lt"/>
                    <a:ea typeface="+mj-ea"/>
                  </a:rPr>
                  <a:t>a</a:t>
                </a:r>
                <a:r>
                  <a:rPr lang="zh-CN" altLang="en-US" sz="2400" dirty="0">
                    <a:latin typeface="+mj-lt"/>
                    <a:ea typeface="+mj-ea"/>
                  </a:rPr>
                  <a:t>，我们可考察包含</a:t>
                </a:r>
                <a:r>
                  <a:rPr lang="en-US" altLang="zh-CN" sz="2400" dirty="0">
                    <a:latin typeface="+mj-lt"/>
                    <a:ea typeface="+mj-ea"/>
                  </a:rPr>
                  <a:t>n-1</a:t>
                </a:r>
                <a:r>
                  <a:rPr lang="zh-CN" altLang="en-US" sz="2400" dirty="0">
                    <a:latin typeface="+mj-lt"/>
                    <a:ea typeface="+mj-ea"/>
                  </a:rPr>
                  <a:t>个元素的候选划分点，使用集合表示：</a:t>
                </a:r>
                <a:endParaRPr lang="zh-CN" altLang="en-US" sz="2400" dirty="0">
                  <a:latin typeface="+mj-lt"/>
                  <a:ea typeface="+mj-ea"/>
                </a:endParaRPr>
              </a:p>
              <a:p>
                <a:endParaRPr lang="zh-CN" altLang="en-US" sz="2400" dirty="0">
                  <a:latin typeface="+mj-lt"/>
                  <a:ea typeface="+mj-ea"/>
                </a:endParaRPr>
              </a:p>
              <a:p>
                <a:pPr marL="0" marR="0" lvl="0" indent="0" defTabSz="914400" eaLnBrk="1" fontAlgn="auto" latinLnBrk="0" hangingPunct="1">
                  <a:lnSpc>
                    <a:spcPts val="1000"/>
                  </a:lnSpc>
                  <a:buClrTx/>
                  <a:buSzTx/>
                  <a:buNone/>
                  <a:tabLst>
                    <a:tab pos="381000" algn="l"/>
                    <a:tab pos="838200" algn="l"/>
                  </a:tabLst>
                  <a:defRPr/>
                </a:pPr>
                <a:endParaRPr lang="zh-CN" altLang="en-US" sz="2400" dirty="0">
                  <a:solidFill>
                    <a:srgbClr val="000000"/>
                  </a:solidFill>
                  <a:latin typeface="微软雅黑" panose="020B0503020204020204" charset="-122"/>
                </a:endParaRPr>
              </a:p>
            </p:txBody>
          </p:sp>
        </mc:Choice>
        <mc:Fallback>
          <p:sp>
            <p:nvSpPr>
              <p:cNvPr id="6" name="Content Placeholder 2"/>
              <p:cNvSpPr txBox="1">
                <a:spLocks noRot="1" noChangeAspect="1" noMove="1" noResize="1" noEditPoints="1" noAdjustHandles="1" noChangeArrowheads="1" noChangeShapeType="1" noTextEdit="1"/>
              </p:cNvSpPr>
              <p:nvPr/>
            </p:nvSpPr>
            <p:spPr bwMode="auto">
              <a:xfrm>
                <a:off x="490711" y="2420888"/>
                <a:ext cx="8162578" cy="3168352"/>
              </a:xfrm>
              <a:prstGeom prst="rect">
                <a:avLst/>
              </a:prstGeom>
              <a:blipFill rotWithShape="1">
                <a:blip r:embed="rId1"/>
                <a:stretch>
                  <a:fillRect l="-6" t="-8" r="2" b="-14712"/>
                </a:stretch>
              </a:blipFill>
              <a:ln>
                <a:noFill/>
              </a:ln>
            </p:spPr>
            <p:txBody>
              <a:bodyPr/>
              <a:lstStyle/>
              <a:p>
                <a:r>
                  <a:rPr lang="zh-CN" altLang="en-US">
                    <a:noFill/>
                  </a:rPr>
                  <a:t> </a:t>
                </a:r>
              </a:p>
            </p:txBody>
          </p:sp>
        </mc:Fallback>
      </mc:AlternateContent>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9812" y="5517232"/>
            <a:ext cx="3384376" cy="69585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连续值</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Content Placeholder 2"/>
          <p:cNvSpPr txBox="1"/>
          <p:nvPr/>
        </p:nvSpPr>
        <p:spPr bwMode="auto">
          <a:xfrm>
            <a:off x="490710" y="1124744"/>
            <a:ext cx="8257753" cy="5356398"/>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选取最优的划分点进行集合的划分对 信息增益 表达式进行稍加改造：</a:t>
            </a:r>
            <a:endParaRPr lang="en-US" altLang="zh-CN" sz="2400" dirty="0">
              <a:latin typeface="+mj-lt"/>
              <a:ea typeface="+mj-ea"/>
            </a:endParaRPr>
          </a:p>
          <a:p>
            <a:endParaRPr lang="en-US" altLang="zh-CN" sz="2400" dirty="0">
              <a:latin typeface="+mj-lt"/>
              <a:ea typeface="+mj-ea"/>
            </a:endParaRPr>
          </a:p>
          <a:p>
            <a:endParaRPr lang="en-US" altLang="zh-CN" sz="2400" dirty="0">
              <a:latin typeface="+mj-lt"/>
              <a:ea typeface="+mj-ea"/>
            </a:endParaRPr>
          </a:p>
          <a:p>
            <a:endParaRPr lang="en-US" altLang="zh-CN" sz="2400" dirty="0">
              <a:latin typeface="+mj-lt"/>
              <a:ea typeface="+mj-ea"/>
            </a:endParaRPr>
          </a:p>
          <a:p>
            <a:endParaRPr lang="en-US" altLang="zh-CN" sz="2400" dirty="0">
              <a:latin typeface="+mj-lt"/>
              <a:ea typeface="+mj-ea"/>
            </a:endParaRPr>
          </a:p>
          <a:p>
            <a:endParaRPr lang="en-US" altLang="zh-CN" sz="2400" dirty="0">
              <a:latin typeface="+mj-lt"/>
              <a:ea typeface="+mj-ea"/>
            </a:endParaRPr>
          </a:p>
          <a:p>
            <a:r>
              <a:rPr lang="zh-CN" altLang="en-US" sz="2400" dirty="0">
                <a:latin typeface="+mj-lt"/>
                <a:ea typeface="+mj-ea"/>
              </a:rPr>
              <a:t>其中</a:t>
            </a:r>
            <a:r>
              <a:rPr lang="en-US" altLang="zh-CN" sz="2400" dirty="0">
                <a:latin typeface="+mj-lt"/>
                <a:ea typeface="+mj-ea"/>
              </a:rPr>
              <a:t>Gain(</a:t>
            </a:r>
            <a:r>
              <a:rPr lang="en-US" altLang="zh-CN" sz="2400" i="1" dirty="0">
                <a:latin typeface="+mj-lt"/>
                <a:ea typeface="+mj-ea"/>
              </a:rPr>
              <a:t>D</a:t>
            </a:r>
            <a:r>
              <a:rPr lang="en-US" altLang="zh-CN" sz="2400" dirty="0">
                <a:latin typeface="+mj-lt"/>
                <a:ea typeface="+mj-ea"/>
              </a:rPr>
              <a:t>, </a:t>
            </a:r>
            <a:r>
              <a:rPr lang="en-US" altLang="zh-CN" sz="2400" i="1" dirty="0">
                <a:latin typeface="+mj-lt"/>
                <a:ea typeface="+mj-ea"/>
              </a:rPr>
              <a:t>a</a:t>
            </a:r>
            <a:r>
              <a:rPr lang="en-US" altLang="zh-CN" sz="2400" dirty="0">
                <a:latin typeface="+mj-lt"/>
                <a:ea typeface="+mj-ea"/>
              </a:rPr>
              <a:t>)</a:t>
            </a:r>
            <a:r>
              <a:rPr lang="en-US" altLang="zh-CN" sz="2400" i="1" dirty="0">
                <a:latin typeface="+mj-lt"/>
                <a:ea typeface="+mj-ea"/>
              </a:rPr>
              <a:t> </a:t>
            </a:r>
            <a:r>
              <a:rPr lang="zh-CN" altLang="en-US" sz="2400" dirty="0">
                <a:latin typeface="+mj-lt"/>
                <a:ea typeface="+mj-ea"/>
              </a:rPr>
              <a:t>是样本集</a:t>
            </a:r>
            <a:r>
              <a:rPr lang="en-US" altLang="zh-CN" sz="2400" i="1" dirty="0">
                <a:latin typeface="+mj-lt"/>
                <a:ea typeface="+mj-ea"/>
              </a:rPr>
              <a:t>D</a:t>
            </a:r>
            <a:r>
              <a:rPr lang="zh-CN" altLang="en-US" sz="2400" dirty="0">
                <a:latin typeface="+mj-lt"/>
                <a:ea typeface="+mj-ea"/>
              </a:rPr>
              <a:t>基于划分点</a:t>
            </a:r>
            <a:r>
              <a:rPr lang="en-US" altLang="zh-CN" sz="2400" i="1" dirty="0">
                <a:latin typeface="+mj-lt"/>
                <a:ea typeface="+mj-ea"/>
              </a:rPr>
              <a:t>t</a:t>
            </a:r>
            <a:r>
              <a:rPr lang="zh-CN" altLang="en-US" sz="2400" dirty="0">
                <a:latin typeface="+mj-lt"/>
                <a:ea typeface="+mj-ea"/>
              </a:rPr>
              <a:t>二分后的信息增益，选择</a:t>
            </a:r>
            <a:r>
              <a:rPr lang="en-US" altLang="zh-CN" sz="2400" dirty="0">
                <a:latin typeface="+mj-lt"/>
                <a:ea typeface="+mj-ea"/>
              </a:rPr>
              <a:t>Gain(</a:t>
            </a:r>
            <a:r>
              <a:rPr lang="en-US" altLang="zh-CN" sz="2400" i="1" dirty="0">
                <a:latin typeface="+mj-lt"/>
                <a:ea typeface="+mj-ea"/>
              </a:rPr>
              <a:t>D</a:t>
            </a:r>
            <a:r>
              <a:rPr lang="en-US" altLang="zh-CN" sz="2400" dirty="0">
                <a:latin typeface="+mj-lt"/>
                <a:ea typeface="+mj-ea"/>
              </a:rPr>
              <a:t>, </a:t>
            </a:r>
            <a:r>
              <a:rPr lang="en-US" altLang="zh-CN" sz="2400" i="1" dirty="0">
                <a:latin typeface="+mj-lt"/>
                <a:ea typeface="+mj-ea"/>
              </a:rPr>
              <a:t>a</a:t>
            </a:r>
            <a:r>
              <a:rPr lang="en-US" altLang="zh-CN" sz="2400" dirty="0">
                <a:latin typeface="+mj-lt"/>
                <a:ea typeface="+mj-ea"/>
              </a:rPr>
              <a:t>,</a:t>
            </a:r>
            <a:r>
              <a:rPr lang="zh-CN" altLang="en-US" sz="2400" dirty="0">
                <a:latin typeface="+mj-lt"/>
                <a:ea typeface="+mj-ea"/>
              </a:rPr>
              <a:t> </a:t>
            </a:r>
            <a:r>
              <a:rPr lang="en-US" altLang="zh-CN" sz="2400" i="1" dirty="0">
                <a:latin typeface="+mj-lt"/>
                <a:ea typeface="+mj-ea"/>
              </a:rPr>
              <a:t>t</a:t>
            </a:r>
            <a:r>
              <a:rPr lang="en-US" altLang="zh-CN" sz="2400" dirty="0">
                <a:latin typeface="+mj-lt"/>
                <a:ea typeface="+mj-ea"/>
              </a:rPr>
              <a:t>)</a:t>
            </a:r>
            <a:r>
              <a:rPr lang="zh-CN" altLang="en-US" sz="2400" dirty="0">
                <a:latin typeface="+mj-lt"/>
                <a:ea typeface="+mj-ea"/>
              </a:rPr>
              <a:t>最大化的划分点</a:t>
            </a:r>
            <a:endParaRPr lang="zh-CN" altLang="en-US" sz="1600" dirty="0"/>
          </a:p>
          <a:p>
            <a:endParaRPr lang="zh-CN" altLang="en-US" sz="2400" dirty="0">
              <a:latin typeface="+mj-lt"/>
              <a:ea typeface="+mj-ea"/>
            </a:endParaRPr>
          </a:p>
          <a:p>
            <a:endParaRPr lang="en-US" altLang="zh-CN" sz="2400" dirty="0">
              <a:latin typeface="+mj-lt"/>
              <a:ea typeface="+mj-ea"/>
            </a:endParaRPr>
          </a:p>
          <a:p>
            <a:endParaRPr lang="zh-CN" altLang="en-US" sz="2400" dirty="0">
              <a:latin typeface="+mj-lt"/>
              <a:ea typeface="+mj-ea"/>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75656" y="2217846"/>
            <a:ext cx="6553768" cy="1585097"/>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z="44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j-cs"/>
              </a:rPr>
              <a:t>连续值</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Content Placeholder 2"/>
          <p:cNvSpPr txBox="1"/>
          <p:nvPr/>
        </p:nvSpPr>
        <p:spPr bwMode="auto">
          <a:xfrm>
            <a:off x="540645" y="1124744"/>
            <a:ext cx="8035030" cy="5112568"/>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举例：对于数据集中的属性“密度”，在决策树开始学习时，根节点包含的</a:t>
            </a:r>
            <a:r>
              <a:rPr lang="en-US" altLang="zh-CN" sz="2400" dirty="0">
                <a:latin typeface="+mj-lt"/>
                <a:ea typeface="+mj-ea"/>
              </a:rPr>
              <a:t>17</a:t>
            </a:r>
            <a:r>
              <a:rPr lang="zh-CN" altLang="en-US" sz="2400" dirty="0">
                <a:latin typeface="+mj-lt"/>
                <a:ea typeface="+mj-ea"/>
              </a:rPr>
              <a:t>个训练样本在该属性上取值均不同。该属性的候选划分点集合包括</a:t>
            </a:r>
            <a:r>
              <a:rPr lang="en-US" altLang="zh-CN" sz="2400" dirty="0">
                <a:latin typeface="+mj-lt"/>
                <a:ea typeface="+mj-ea"/>
              </a:rPr>
              <a:t>16</a:t>
            </a:r>
            <a:r>
              <a:rPr lang="zh-CN" altLang="en-US" sz="2400" dirty="0">
                <a:latin typeface="+mj-lt"/>
                <a:ea typeface="+mj-ea"/>
              </a:rPr>
              <a:t>个候选值：</a:t>
            </a:r>
            <a:endParaRPr lang="en-US" altLang="zh-CN" sz="2400" dirty="0">
              <a:latin typeface="+mj-lt"/>
              <a:ea typeface="+mj-ea"/>
            </a:endParaRPr>
          </a:p>
          <a:p>
            <a:pPr lvl="1" algn="just"/>
            <a:r>
              <a:rPr lang="en-US" altLang="zh-CN" sz="2000" i="1" dirty="0">
                <a:latin typeface="+mj-lt"/>
                <a:ea typeface="+mj-ea"/>
              </a:rPr>
              <a:t>T</a:t>
            </a:r>
            <a:r>
              <a:rPr lang="zh-CN" altLang="en-US" sz="2000" baseline="-25000" dirty="0">
                <a:latin typeface="+mj-lt"/>
                <a:ea typeface="+mj-ea"/>
              </a:rPr>
              <a:t>密度</a:t>
            </a:r>
            <a:r>
              <a:rPr lang="zh-CN" altLang="en-US" sz="2000" dirty="0">
                <a:latin typeface="+mj-lt"/>
                <a:ea typeface="+mj-ea"/>
              </a:rPr>
              <a:t> </a:t>
            </a:r>
            <a:r>
              <a:rPr lang="en-US" altLang="zh-CN" sz="2000" dirty="0">
                <a:latin typeface="+mj-lt"/>
                <a:ea typeface="+mj-ea"/>
              </a:rPr>
              <a:t>= {0.244</a:t>
            </a:r>
            <a:r>
              <a:rPr lang="zh-CN" altLang="en-US" sz="2000" dirty="0">
                <a:latin typeface="+mj-lt"/>
                <a:ea typeface="+mj-ea"/>
              </a:rPr>
              <a:t>，</a:t>
            </a:r>
            <a:r>
              <a:rPr lang="en-US" altLang="zh-CN" sz="2000" dirty="0">
                <a:latin typeface="+mj-lt"/>
                <a:ea typeface="+mj-ea"/>
              </a:rPr>
              <a:t>0.294</a:t>
            </a:r>
            <a:r>
              <a:rPr lang="zh-CN" altLang="en-US" sz="2000" dirty="0">
                <a:latin typeface="+mj-lt"/>
                <a:ea typeface="+mj-ea"/>
              </a:rPr>
              <a:t>，</a:t>
            </a:r>
            <a:r>
              <a:rPr lang="en-US" altLang="zh-CN" sz="2000" dirty="0">
                <a:latin typeface="+mj-lt"/>
                <a:ea typeface="+mj-ea"/>
              </a:rPr>
              <a:t>0.351</a:t>
            </a:r>
            <a:r>
              <a:rPr lang="zh-CN" altLang="en-US" sz="2000" dirty="0">
                <a:latin typeface="+mj-lt"/>
                <a:ea typeface="+mj-ea"/>
              </a:rPr>
              <a:t>，</a:t>
            </a:r>
            <a:r>
              <a:rPr lang="en-US" altLang="zh-CN" sz="2000" dirty="0">
                <a:latin typeface="+mj-lt"/>
                <a:ea typeface="+mj-ea"/>
              </a:rPr>
              <a:t>0.381</a:t>
            </a:r>
            <a:r>
              <a:rPr lang="zh-CN" altLang="en-US" sz="2000" dirty="0">
                <a:latin typeface="+mj-lt"/>
                <a:ea typeface="+mj-ea"/>
              </a:rPr>
              <a:t>，</a:t>
            </a:r>
            <a:r>
              <a:rPr lang="en-US" altLang="zh-CN" sz="2000" dirty="0">
                <a:latin typeface="+mj-lt"/>
                <a:ea typeface="+mj-ea"/>
              </a:rPr>
              <a:t>0.42.</a:t>
            </a:r>
            <a:r>
              <a:rPr lang="zh-CN" altLang="en-US" sz="2000" dirty="0">
                <a:latin typeface="+mj-lt"/>
                <a:ea typeface="+mj-ea"/>
              </a:rPr>
              <a:t>，</a:t>
            </a:r>
            <a:r>
              <a:rPr lang="en-US" altLang="zh-CN" sz="2000" dirty="0">
                <a:latin typeface="+mj-lt"/>
                <a:ea typeface="+mj-ea"/>
              </a:rPr>
              <a:t>0.459</a:t>
            </a:r>
            <a:r>
              <a:rPr lang="zh-CN" altLang="en-US" sz="2000" dirty="0">
                <a:latin typeface="+mj-lt"/>
                <a:ea typeface="+mj-ea"/>
              </a:rPr>
              <a:t>，</a:t>
            </a:r>
            <a:r>
              <a:rPr lang="en-US" altLang="zh-CN" sz="2000" dirty="0">
                <a:latin typeface="+mj-lt"/>
                <a:ea typeface="+mj-ea"/>
              </a:rPr>
              <a:t>0.518</a:t>
            </a:r>
            <a:r>
              <a:rPr lang="zh-CN" altLang="en-US" sz="2000" dirty="0">
                <a:latin typeface="+mj-lt"/>
                <a:ea typeface="+mj-ea"/>
              </a:rPr>
              <a:t>，</a:t>
            </a:r>
            <a:r>
              <a:rPr lang="en-US" altLang="zh-CN" sz="2000" dirty="0">
                <a:latin typeface="+mj-lt"/>
                <a:ea typeface="+mj-ea"/>
              </a:rPr>
              <a:t>0.574</a:t>
            </a:r>
            <a:r>
              <a:rPr lang="zh-CN" altLang="en-US" sz="2000" dirty="0">
                <a:latin typeface="+mj-lt"/>
                <a:ea typeface="+mj-ea"/>
              </a:rPr>
              <a:t>，</a:t>
            </a:r>
            <a:r>
              <a:rPr lang="en-US" altLang="zh-CN" sz="2000" dirty="0">
                <a:latin typeface="+mj-lt"/>
                <a:ea typeface="+mj-ea"/>
              </a:rPr>
              <a:t>0.600</a:t>
            </a:r>
            <a:r>
              <a:rPr lang="zh-CN" altLang="en-US" sz="2000" dirty="0">
                <a:latin typeface="+mj-lt"/>
                <a:ea typeface="+mj-ea"/>
              </a:rPr>
              <a:t>，</a:t>
            </a:r>
            <a:r>
              <a:rPr lang="en-US" altLang="zh-CN" sz="2000" dirty="0">
                <a:latin typeface="+mj-lt"/>
                <a:ea typeface="+mj-ea"/>
              </a:rPr>
              <a:t>0.621</a:t>
            </a:r>
            <a:r>
              <a:rPr lang="zh-CN" altLang="en-US" sz="2000" dirty="0">
                <a:latin typeface="+mj-lt"/>
                <a:ea typeface="+mj-ea"/>
              </a:rPr>
              <a:t>，</a:t>
            </a:r>
            <a:r>
              <a:rPr lang="en-US" altLang="zh-CN" sz="2000" dirty="0">
                <a:latin typeface="+mj-lt"/>
                <a:ea typeface="+mj-ea"/>
              </a:rPr>
              <a:t>0.636</a:t>
            </a:r>
            <a:r>
              <a:rPr lang="zh-CN" altLang="en-US" sz="2000" dirty="0">
                <a:latin typeface="+mj-lt"/>
                <a:ea typeface="+mj-ea"/>
              </a:rPr>
              <a:t>，</a:t>
            </a:r>
            <a:r>
              <a:rPr lang="en-US" altLang="zh-CN" sz="2000" dirty="0">
                <a:latin typeface="+mj-lt"/>
                <a:ea typeface="+mj-ea"/>
              </a:rPr>
              <a:t>0.648</a:t>
            </a:r>
            <a:r>
              <a:rPr lang="zh-CN" altLang="en-US" sz="2000" dirty="0">
                <a:latin typeface="+mj-lt"/>
                <a:ea typeface="+mj-ea"/>
              </a:rPr>
              <a:t>，</a:t>
            </a:r>
            <a:r>
              <a:rPr lang="en-US" altLang="zh-CN" sz="2000" dirty="0">
                <a:latin typeface="+mj-lt"/>
                <a:ea typeface="+mj-ea"/>
              </a:rPr>
              <a:t>0.661</a:t>
            </a:r>
            <a:r>
              <a:rPr lang="zh-CN" altLang="en-US" sz="2000" dirty="0">
                <a:latin typeface="+mj-lt"/>
                <a:ea typeface="+mj-ea"/>
              </a:rPr>
              <a:t>，</a:t>
            </a:r>
            <a:r>
              <a:rPr lang="en-US" altLang="zh-CN" sz="2000" dirty="0">
                <a:latin typeface="+mj-lt"/>
                <a:ea typeface="+mj-ea"/>
              </a:rPr>
              <a:t>0.681</a:t>
            </a:r>
            <a:r>
              <a:rPr lang="zh-CN" altLang="en-US" sz="2000" dirty="0">
                <a:latin typeface="+mj-lt"/>
                <a:ea typeface="+mj-ea"/>
              </a:rPr>
              <a:t>，</a:t>
            </a:r>
            <a:r>
              <a:rPr lang="en-US" altLang="zh-CN" sz="2000" dirty="0">
                <a:latin typeface="+mj-lt"/>
                <a:ea typeface="+mj-ea"/>
              </a:rPr>
              <a:t>0.708</a:t>
            </a:r>
            <a:r>
              <a:rPr lang="zh-CN" altLang="en-US" sz="2000" dirty="0">
                <a:latin typeface="+mj-lt"/>
                <a:ea typeface="+mj-ea"/>
              </a:rPr>
              <a:t>，</a:t>
            </a:r>
            <a:r>
              <a:rPr lang="en-US" altLang="zh-CN" sz="2000" dirty="0">
                <a:latin typeface="+mj-lt"/>
                <a:ea typeface="+mj-ea"/>
              </a:rPr>
              <a:t>0.746}</a:t>
            </a:r>
            <a:endParaRPr lang="en-US" altLang="zh-CN" sz="2000" dirty="0">
              <a:latin typeface="+mj-lt"/>
              <a:ea typeface="+mj-ea"/>
            </a:endParaRPr>
          </a:p>
          <a:p>
            <a:pPr lvl="1" algn="just"/>
            <a:r>
              <a:rPr lang="zh-CN" altLang="en-US" sz="2000" dirty="0">
                <a:latin typeface="+mj-lt"/>
                <a:ea typeface="+mj-ea"/>
              </a:rPr>
              <a:t>计算可知属性“密度”信息增益为</a:t>
            </a:r>
            <a:r>
              <a:rPr lang="en-US" altLang="zh-CN" sz="2000" dirty="0">
                <a:latin typeface="+mj-lt"/>
                <a:ea typeface="+mj-ea"/>
              </a:rPr>
              <a:t>0.262</a:t>
            </a:r>
            <a:r>
              <a:rPr lang="zh-CN" altLang="en-US" sz="2000" dirty="0">
                <a:latin typeface="+mj-lt"/>
                <a:ea typeface="+mj-ea"/>
              </a:rPr>
              <a:t>，对应划分点</a:t>
            </a:r>
            <a:r>
              <a:rPr lang="en-US" altLang="zh-CN" sz="2000" dirty="0">
                <a:latin typeface="+mj-lt"/>
                <a:ea typeface="+mj-ea"/>
              </a:rPr>
              <a:t>0.381</a:t>
            </a:r>
            <a:endParaRPr lang="en-US" altLang="zh-CN" sz="2000" dirty="0">
              <a:latin typeface="+mj-lt"/>
              <a:ea typeface="+mj-ea"/>
            </a:endParaRPr>
          </a:p>
          <a:p>
            <a:r>
              <a:rPr lang="zh-CN" altLang="en-US" sz="2400" dirty="0">
                <a:latin typeface="+mj-lt"/>
                <a:ea typeface="+mj-ea"/>
              </a:rPr>
              <a:t>对属性“含糖率”，其候选划分点集合也包括</a:t>
            </a:r>
            <a:r>
              <a:rPr lang="en-US" altLang="zh-CN" sz="2400" dirty="0">
                <a:latin typeface="+mj-lt"/>
                <a:ea typeface="+mj-ea"/>
              </a:rPr>
              <a:t>16</a:t>
            </a:r>
            <a:r>
              <a:rPr lang="zh-CN" altLang="en-US" sz="2400" dirty="0">
                <a:latin typeface="+mj-lt"/>
                <a:ea typeface="+mj-ea"/>
              </a:rPr>
              <a:t>个候选值：</a:t>
            </a:r>
            <a:endParaRPr lang="en-US" altLang="zh-CN" sz="2400" dirty="0">
              <a:latin typeface="+mj-lt"/>
              <a:ea typeface="+mj-ea"/>
            </a:endParaRPr>
          </a:p>
          <a:p>
            <a:pPr lvl="1" algn="just"/>
            <a:r>
              <a:rPr lang="zh-CN" altLang="en-US" sz="2000" dirty="0">
                <a:latin typeface="+mj-lt"/>
                <a:ea typeface="+mj-ea"/>
              </a:rPr>
              <a:t>连续值属性的可取值数目不再有限，无法直接对结点进行划分</a:t>
            </a:r>
            <a:r>
              <a:rPr lang="en-US" altLang="zh-CN" sz="2000" i="1" dirty="0">
                <a:latin typeface="+mj-lt"/>
                <a:ea typeface="+mj-ea"/>
              </a:rPr>
              <a:t>T</a:t>
            </a:r>
            <a:r>
              <a:rPr lang="zh-CN" altLang="en-US" sz="2000" baseline="-25000" dirty="0">
                <a:latin typeface="+mj-lt"/>
                <a:ea typeface="+mj-ea"/>
              </a:rPr>
              <a:t>含糖率</a:t>
            </a:r>
            <a:r>
              <a:rPr lang="en-US" altLang="zh-CN" sz="2000" dirty="0">
                <a:latin typeface="+mj-lt"/>
                <a:ea typeface="+mj-ea"/>
              </a:rPr>
              <a:t>= {0.049</a:t>
            </a:r>
            <a:r>
              <a:rPr lang="zh-CN" altLang="en-US" sz="2000" dirty="0">
                <a:latin typeface="+mj-lt"/>
                <a:ea typeface="+mj-ea"/>
              </a:rPr>
              <a:t>，</a:t>
            </a:r>
            <a:r>
              <a:rPr lang="en-US" altLang="zh-CN" sz="2000" dirty="0">
                <a:latin typeface="+mj-lt"/>
                <a:ea typeface="+mj-ea"/>
              </a:rPr>
              <a:t>0.074</a:t>
            </a:r>
            <a:r>
              <a:rPr lang="zh-CN" altLang="en-US" sz="2000" dirty="0">
                <a:latin typeface="+mj-lt"/>
                <a:ea typeface="+mj-ea"/>
              </a:rPr>
              <a:t>，</a:t>
            </a:r>
            <a:r>
              <a:rPr lang="en-US" altLang="zh-CN" sz="2000" dirty="0">
                <a:latin typeface="+mj-lt"/>
                <a:ea typeface="+mj-ea"/>
              </a:rPr>
              <a:t>0.095</a:t>
            </a:r>
            <a:r>
              <a:rPr lang="zh-CN" altLang="en-US" sz="2000" dirty="0">
                <a:latin typeface="+mj-lt"/>
                <a:ea typeface="+mj-ea"/>
              </a:rPr>
              <a:t>，</a:t>
            </a:r>
            <a:r>
              <a:rPr lang="en-US" altLang="zh-CN" sz="2000" dirty="0">
                <a:latin typeface="+mj-lt"/>
                <a:ea typeface="+mj-ea"/>
              </a:rPr>
              <a:t>0.101</a:t>
            </a:r>
            <a:r>
              <a:rPr lang="zh-CN" altLang="en-US" sz="2000" dirty="0">
                <a:latin typeface="+mj-lt"/>
                <a:ea typeface="+mj-ea"/>
              </a:rPr>
              <a:t>，</a:t>
            </a:r>
            <a:r>
              <a:rPr lang="en-US" altLang="zh-CN" sz="2000" dirty="0">
                <a:latin typeface="+mj-lt"/>
                <a:ea typeface="+mj-ea"/>
              </a:rPr>
              <a:t>0.126</a:t>
            </a:r>
            <a:r>
              <a:rPr lang="zh-CN" altLang="en-US" sz="2000" dirty="0">
                <a:latin typeface="+mj-lt"/>
                <a:ea typeface="+mj-ea"/>
              </a:rPr>
              <a:t>，</a:t>
            </a:r>
            <a:r>
              <a:rPr lang="en-US" altLang="zh-CN" sz="2000" dirty="0">
                <a:latin typeface="+mj-lt"/>
                <a:ea typeface="+mj-ea"/>
              </a:rPr>
              <a:t>0.155</a:t>
            </a:r>
            <a:r>
              <a:rPr lang="zh-CN" altLang="en-US" sz="2000" dirty="0">
                <a:latin typeface="+mj-lt"/>
                <a:ea typeface="+mj-ea"/>
              </a:rPr>
              <a:t>，</a:t>
            </a:r>
            <a:r>
              <a:rPr lang="en-US" altLang="zh-CN" sz="2000" dirty="0">
                <a:latin typeface="+mj-lt"/>
                <a:ea typeface="+mj-ea"/>
              </a:rPr>
              <a:t>0.179</a:t>
            </a:r>
            <a:r>
              <a:rPr lang="zh-CN" altLang="en-US" sz="2000" dirty="0">
                <a:latin typeface="+mj-lt"/>
                <a:ea typeface="+mj-ea"/>
              </a:rPr>
              <a:t>，</a:t>
            </a:r>
            <a:r>
              <a:rPr lang="en-US" altLang="zh-CN" sz="2000" dirty="0">
                <a:latin typeface="+mj-lt"/>
                <a:ea typeface="+mj-ea"/>
              </a:rPr>
              <a:t>0.204</a:t>
            </a:r>
            <a:r>
              <a:rPr lang="zh-CN" altLang="en-US" sz="2000" dirty="0">
                <a:latin typeface="+mj-lt"/>
                <a:ea typeface="+mj-ea"/>
              </a:rPr>
              <a:t>，</a:t>
            </a:r>
            <a:r>
              <a:rPr lang="en-US" altLang="zh-CN" sz="2000" dirty="0">
                <a:latin typeface="+mj-lt"/>
                <a:ea typeface="+mj-ea"/>
              </a:rPr>
              <a:t>0.213</a:t>
            </a:r>
            <a:r>
              <a:rPr lang="zh-CN" altLang="en-US" sz="2000" dirty="0">
                <a:latin typeface="+mj-lt"/>
                <a:ea typeface="+mj-ea"/>
              </a:rPr>
              <a:t>，</a:t>
            </a:r>
            <a:r>
              <a:rPr lang="en-US" altLang="zh-CN" sz="2000" dirty="0">
                <a:latin typeface="+mj-lt"/>
                <a:ea typeface="+mj-ea"/>
              </a:rPr>
              <a:t>0.226</a:t>
            </a:r>
            <a:r>
              <a:rPr lang="zh-CN" altLang="en-US" sz="2000" dirty="0">
                <a:latin typeface="+mj-lt"/>
                <a:ea typeface="+mj-ea"/>
              </a:rPr>
              <a:t>，</a:t>
            </a:r>
            <a:r>
              <a:rPr lang="en-US" altLang="zh-CN" sz="2000" dirty="0">
                <a:latin typeface="+mj-lt"/>
                <a:ea typeface="+mj-ea"/>
              </a:rPr>
              <a:t>0.250</a:t>
            </a:r>
            <a:r>
              <a:rPr lang="zh-CN" altLang="en-US" sz="2000" dirty="0">
                <a:latin typeface="+mj-lt"/>
                <a:ea typeface="+mj-ea"/>
              </a:rPr>
              <a:t>，</a:t>
            </a:r>
            <a:r>
              <a:rPr lang="en-US" altLang="zh-CN" sz="2000" dirty="0">
                <a:latin typeface="+mj-lt"/>
                <a:ea typeface="+mj-ea"/>
              </a:rPr>
              <a:t>0.265</a:t>
            </a:r>
            <a:r>
              <a:rPr lang="zh-CN" altLang="en-US" sz="2000" dirty="0">
                <a:latin typeface="+mj-lt"/>
                <a:ea typeface="+mj-ea"/>
              </a:rPr>
              <a:t>，</a:t>
            </a:r>
            <a:r>
              <a:rPr lang="en-US" altLang="zh-CN" sz="2000" dirty="0">
                <a:latin typeface="+mj-lt"/>
                <a:ea typeface="+mj-ea"/>
              </a:rPr>
              <a:t>0.292</a:t>
            </a:r>
            <a:r>
              <a:rPr lang="zh-CN" altLang="en-US" sz="2000" dirty="0">
                <a:latin typeface="+mj-lt"/>
                <a:ea typeface="+mj-ea"/>
              </a:rPr>
              <a:t>，</a:t>
            </a:r>
            <a:r>
              <a:rPr lang="en-US" altLang="zh-CN" sz="2000" dirty="0">
                <a:latin typeface="+mj-lt"/>
                <a:ea typeface="+mj-ea"/>
              </a:rPr>
              <a:t>0.344</a:t>
            </a:r>
            <a:r>
              <a:rPr lang="zh-CN" altLang="en-US" sz="2000" dirty="0">
                <a:latin typeface="+mj-lt"/>
                <a:ea typeface="+mj-ea"/>
              </a:rPr>
              <a:t>，</a:t>
            </a:r>
            <a:r>
              <a:rPr lang="en-US" altLang="zh-CN" sz="2000" dirty="0">
                <a:latin typeface="+mj-lt"/>
                <a:ea typeface="+mj-ea"/>
              </a:rPr>
              <a:t>0.373</a:t>
            </a:r>
            <a:r>
              <a:rPr lang="zh-CN" altLang="en-US" sz="2000" dirty="0">
                <a:latin typeface="+mj-lt"/>
                <a:ea typeface="+mj-ea"/>
              </a:rPr>
              <a:t>，</a:t>
            </a:r>
            <a:r>
              <a:rPr lang="en-US" altLang="zh-CN" sz="2000" dirty="0">
                <a:latin typeface="+mj-lt"/>
                <a:ea typeface="+mj-ea"/>
              </a:rPr>
              <a:t>0.418}</a:t>
            </a:r>
            <a:endParaRPr lang="en-US" altLang="zh-CN" sz="2000" dirty="0">
              <a:latin typeface="+mj-lt"/>
              <a:ea typeface="+mj-ea"/>
            </a:endParaRPr>
          </a:p>
          <a:p>
            <a:pPr lvl="1" algn="just"/>
            <a:r>
              <a:rPr lang="zh-CN" altLang="en-US" sz="2000" dirty="0">
                <a:latin typeface="+mj-lt"/>
                <a:ea typeface="+mj-ea"/>
              </a:rPr>
              <a:t>计算可知其信息增益为</a:t>
            </a:r>
            <a:r>
              <a:rPr lang="en-US" altLang="zh-CN" sz="2000" dirty="0">
                <a:latin typeface="+mj-lt"/>
                <a:ea typeface="+mj-ea"/>
              </a:rPr>
              <a:t>0.349</a:t>
            </a:r>
            <a:r>
              <a:rPr lang="zh-CN" altLang="en-US" sz="2000" dirty="0">
                <a:latin typeface="+mj-lt"/>
                <a:ea typeface="+mj-ea"/>
              </a:rPr>
              <a:t>，对应于划分点</a:t>
            </a:r>
            <a:r>
              <a:rPr lang="en-US" altLang="zh-CN" sz="2000" dirty="0">
                <a:latin typeface="+mj-lt"/>
                <a:ea typeface="+mj-ea"/>
              </a:rPr>
              <a:t>0.126</a:t>
            </a:r>
            <a:endParaRPr lang="zh-CN" altLang="en-US" sz="2000" dirty="0">
              <a:latin typeface="+mj-lt"/>
              <a:ea typeface="+mj-ea"/>
            </a:endParaRPr>
          </a:p>
          <a:p>
            <a:pPr lvl="1" algn="just"/>
            <a:endParaRPr lang="en-US" altLang="zh-CN" sz="2400" dirty="0">
              <a:latin typeface="+mj-lt"/>
              <a:ea typeface="+mj-ea"/>
            </a:endParaRPr>
          </a:p>
          <a:p>
            <a:pPr marL="0" marR="0" lvl="0" indent="0" defTabSz="914400" eaLnBrk="1" fontAlgn="auto" latinLnBrk="0" hangingPunct="1">
              <a:lnSpc>
                <a:spcPts val="1000"/>
              </a:lnSpc>
              <a:buClrTx/>
              <a:buSzTx/>
              <a:buNone/>
              <a:tabLst>
                <a:tab pos="381000" algn="l"/>
                <a:tab pos="838200" algn="l"/>
              </a:tabLst>
              <a:defRPr/>
            </a:pPr>
            <a:endParaRPr lang="zh-CN" altLang="en-US" sz="2400" dirty="0">
              <a:solidFill>
                <a:srgbClr val="000000"/>
              </a:solidFill>
              <a:latin typeface="微软雅黑" panose="020B050302020402020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z="44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j-cs"/>
              </a:rPr>
              <a:t>连续值</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Content Placeholder 2"/>
          <p:cNvSpPr txBox="1"/>
          <p:nvPr/>
        </p:nvSpPr>
        <p:spPr bwMode="auto">
          <a:xfrm>
            <a:off x="540645" y="1124744"/>
            <a:ext cx="8035030" cy="5112568"/>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类似的，计算得到的各属性的信息增益值：</a:t>
            </a:r>
            <a:endParaRPr lang="en-US" altLang="zh-CN" sz="2400" dirty="0">
              <a:latin typeface="+mj-lt"/>
              <a:ea typeface="+mj-ea"/>
            </a:endParaRPr>
          </a:p>
          <a:p>
            <a:pPr marL="0" marR="0" lvl="0" indent="0" defTabSz="914400" eaLnBrk="1" fontAlgn="auto" latinLnBrk="0" hangingPunct="1">
              <a:lnSpc>
                <a:spcPts val="1000"/>
              </a:lnSpc>
              <a:buClrTx/>
              <a:buSzTx/>
              <a:buNone/>
              <a:tabLst>
                <a:tab pos="381000" algn="l"/>
                <a:tab pos="838200" algn="l"/>
              </a:tabLst>
              <a:defRPr/>
            </a:pPr>
            <a:endParaRPr lang="zh-CN" altLang="en-US" sz="2400" dirty="0">
              <a:solidFill>
                <a:srgbClr val="000000"/>
              </a:solidFill>
              <a:latin typeface="微软雅黑" panose="020B0503020204020204" charset="-122"/>
            </a:endParaRPr>
          </a:p>
        </p:txBody>
      </p:sp>
      <p:pic>
        <p:nvPicPr>
          <p:cNvPr id="7" name="图片 6" descr="ws_B4C.tmp"/>
          <p:cNvPicPr/>
          <p:nvPr/>
        </p:nvPicPr>
        <p:blipFill>
          <a:blip r:embed="rId1" cstate="print"/>
          <a:stretch>
            <a:fillRect/>
          </a:stretch>
        </p:blipFill>
        <p:spPr>
          <a:xfrm>
            <a:off x="1619672" y="3284984"/>
            <a:ext cx="5626100" cy="2794000"/>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7871" y="1829829"/>
            <a:ext cx="4208258" cy="1311069"/>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z="44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j-cs"/>
              </a:rPr>
              <a:t>缺失值</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Content Placeholder 2"/>
          <p:cNvSpPr txBox="1"/>
          <p:nvPr/>
        </p:nvSpPr>
        <p:spPr bwMode="auto">
          <a:xfrm>
            <a:off x="490711" y="1124744"/>
            <a:ext cx="8162578" cy="3168352"/>
          </a:xfrm>
          <a:prstGeom prst="rect">
            <a:avLst/>
          </a:prstGeom>
          <a:noFill/>
          <a:ln>
            <a:noFill/>
          </a:ln>
        </p:spPr>
        <p:txBody>
          <a:bodyPr vert="horz" wrap="square" lIns="91440" tIns="45720" rIns="91440" bIns="45720" numCol="1" anchor="t" anchorCtr="0" compatLnSpc="1"/>
          <a:lstStyle>
            <a:defPPr>
              <a:defRPr lang="zh-CN"/>
            </a:defPPr>
            <a:lvl1pPr marL="469900" indent="-469900" eaLnBrk="0" fontAlgn="base" hangingPunct="0">
              <a:spcBef>
                <a:spcPct val="20000"/>
              </a:spcBef>
              <a:spcAft>
                <a:spcPct val="0"/>
              </a:spcAft>
              <a:buClr>
                <a:srgbClr val="488465"/>
              </a:buClr>
              <a:buSzPct val="80000"/>
              <a:buFont typeface="Wingdings" panose="05000000000000000000" pitchFamily="2" charset="2"/>
              <a:buChar char="o"/>
              <a:defRPr sz="2400" baseline="0">
                <a:latin typeface="+mj-lt"/>
                <a:ea typeface="+mj-ea"/>
              </a:defRPr>
            </a:lvl1pPr>
            <a:lvl2pPr marL="908050" lvl="1" indent="-436880" algn="just" eaLnBrk="0" fontAlgn="base" hangingPunct="0">
              <a:spcBef>
                <a:spcPct val="20000"/>
              </a:spcBef>
              <a:spcAft>
                <a:spcPct val="0"/>
              </a:spcAft>
              <a:buClr>
                <a:srgbClr val="488465"/>
              </a:buClr>
              <a:buSzPct val="80000"/>
              <a:buFont typeface="Wingdings" panose="05000000000000000000" pitchFamily="2" charset="2"/>
              <a:buChar char="Ø"/>
              <a:defRPr sz="2400">
                <a:latin typeface="+mj-lt"/>
                <a:ea typeface="+mj-ea"/>
              </a:defRPr>
            </a:lvl2pPr>
            <a:lvl3pPr marL="1304925" indent="-395605" eaLnBrk="0" fontAlgn="base" hangingPunct="0">
              <a:spcBef>
                <a:spcPct val="20000"/>
              </a:spcBef>
              <a:spcAft>
                <a:spcPct val="0"/>
              </a:spcAft>
              <a:buClr>
                <a:srgbClr val="488465"/>
              </a:buClr>
              <a:buSzPct val="80000"/>
              <a:buChar char="•"/>
              <a:defRPr sz="2300"/>
            </a:lvl3pPr>
            <a:lvl4pPr marL="1694180" indent="-387350" eaLnBrk="0" fontAlgn="base" hangingPunct="0">
              <a:spcBef>
                <a:spcPct val="20000"/>
              </a:spcBef>
              <a:spcAft>
                <a:spcPct val="0"/>
              </a:spcAft>
              <a:buClr>
                <a:srgbClr val="488465"/>
              </a:buClr>
              <a:buSzPct val="80000"/>
              <a:buFont typeface="Wingdings" panose="05000000000000000000" pitchFamily="2" charset="2"/>
              <a:buChar char="Ø"/>
              <a:defRPr sz="2000"/>
            </a:lvl4pPr>
            <a:lvl5pPr marL="2094230" indent="-398780" eaLnBrk="0" fontAlgn="base" hangingPunct="0">
              <a:spcBef>
                <a:spcPct val="25000"/>
              </a:spcBef>
              <a:spcAft>
                <a:spcPct val="0"/>
              </a:spcAft>
              <a:buClr>
                <a:srgbClr val="488465"/>
              </a:buClr>
              <a:buSzPct val="80000"/>
              <a:buFont typeface="Wingdings" panose="05000000000000000000" pitchFamily="2" charset="2"/>
              <a:buChar char="Ø"/>
              <a:defRPr sz="2000"/>
            </a:lvl5pPr>
            <a:lvl6pPr marL="2551430" indent="-398780" fontAlgn="base">
              <a:spcBef>
                <a:spcPct val="25000"/>
              </a:spcBef>
              <a:spcAft>
                <a:spcPct val="0"/>
              </a:spcAft>
              <a:buClr>
                <a:srgbClr val="488465"/>
              </a:buClr>
              <a:buSzPct val="80000"/>
              <a:buFont typeface="Wingdings" panose="05000000000000000000" pitchFamily="2" charset="2"/>
              <a:buChar char="Ø"/>
              <a:defRPr sz="2000"/>
            </a:lvl6pPr>
            <a:lvl7pPr marL="3008630" indent="-398780" fontAlgn="base">
              <a:spcBef>
                <a:spcPct val="25000"/>
              </a:spcBef>
              <a:spcAft>
                <a:spcPct val="0"/>
              </a:spcAft>
              <a:buClr>
                <a:srgbClr val="488465"/>
              </a:buClr>
              <a:buSzPct val="80000"/>
              <a:buFont typeface="Wingdings" panose="05000000000000000000" pitchFamily="2" charset="2"/>
              <a:buChar char="Ø"/>
              <a:defRPr sz="2000"/>
            </a:lvl7pPr>
            <a:lvl8pPr marL="3465830" indent="-398780" fontAlgn="base">
              <a:spcBef>
                <a:spcPct val="25000"/>
              </a:spcBef>
              <a:spcAft>
                <a:spcPct val="0"/>
              </a:spcAft>
              <a:buClr>
                <a:srgbClr val="488465"/>
              </a:buClr>
              <a:buSzPct val="80000"/>
              <a:buFont typeface="Wingdings" panose="05000000000000000000" pitchFamily="2" charset="2"/>
              <a:buChar char="Ø"/>
              <a:defRPr sz="2000"/>
            </a:lvl8pPr>
            <a:lvl9pPr marL="3923030" indent="-398780" fontAlgn="base">
              <a:spcBef>
                <a:spcPct val="25000"/>
              </a:spcBef>
              <a:spcAft>
                <a:spcPct val="0"/>
              </a:spcAft>
              <a:buClr>
                <a:srgbClr val="488465"/>
              </a:buClr>
              <a:buSzPct val="80000"/>
              <a:buFont typeface="Wingdings" panose="05000000000000000000" pitchFamily="2" charset="2"/>
              <a:buChar char="Ø"/>
              <a:defRPr sz="2000"/>
            </a:lvl9pPr>
          </a:lstStyle>
          <a:p>
            <a:r>
              <a:rPr lang="zh-CN" altLang="en-US" dirty="0"/>
              <a:t>现实应用中，经常会遇到属性值“缺失”</a:t>
            </a:r>
            <a:r>
              <a:rPr lang="en-US" altLang="zh-CN" dirty="0"/>
              <a:t>(missing)</a:t>
            </a:r>
            <a:r>
              <a:rPr lang="zh-CN" altLang="en-US" dirty="0"/>
              <a:t>现象</a:t>
            </a:r>
            <a:endParaRPr lang="zh-CN" altLang="en-US" dirty="0"/>
          </a:p>
          <a:p>
            <a:pPr lvl="1"/>
            <a:r>
              <a:rPr lang="zh-CN" altLang="en-US" dirty="0"/>
              <a:t>仅使用无缺失的样例？对数据的极大浪费！</a:t>
            </a:r>
            <a:endParaRPr lang="zh-CN" altLang="en-US" dirty="0"/>
          </a:p>
          <a:p>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15582" y="2271558"/>
            <a:ext cx="5712836" cy="404307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z="44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j-cs"/>
              </a:rPr>
              <a:t>缺失值</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Content Placeholder 2"/>
          <p:cNvSpPr txBox="1"/>
          <p:nvPr/>
        </p:nvSpPr>
        <p:spPr bwMode="auto">
          <a:xfrm>
            <a:off x="490711" y="1124744"/>
            <a:ext cx="8162578" cy="3168352"/>
          </a:xfrm>
          <a:prstGeom prst="rect">
            <a:avLst/>
          </a:prstGeom>
          <a:noFill/>
          <a:ln>
            <a:noFill/>
          </a:ln>
        </p:spPr>
        <p:txBody>
          <a:bodyPr vert="horz" wrap="square" lIns="91440" tIns="45720" rIns="91440" bIns="45720" numCol="1" anchor="t" anchorCtr="0" compatLnSpc="1"/>
          <a:lstStyle>
            <a:defPPr>
              <a:defRPr lang="zh-CN"/>
            </a:defPPr>
            <a:lvl1pPr marL="469900" indent="-469900" eaLnBrk="0" fontAlgn="base" hangingPunct="0">
              <a:spcBef>
                <a:spcPct val="20000"/>
              </a:spcBef>
              <a:spcAft>
                <a:spcPct val="0"/>
              </a:spcAft>
              <a:buClr>
                <a:srgbClr val="488465"/>
              </a:buClr>
              <a:buSzPct val="80000"/>
              <a:buFont typeface="Wingdings" panose="05000000000000000000" pitchFamily="2" charset="2"/>
              <a:buChar char="o"/>
              <a:defRPr sz="2400" baseline="0">
                <a:latin typeface="+mj-lt"/>
                <a:ea typeface="+mj-ea"/>
              </a:defRPr>
            </a:lvl1pPr>
            <a:lvl2pPr marL="908050" lvl="1" indent="-436880" algn="just" eaLnBrk="0" fontAlgn="base" hangingPunct="0">
              <a:spcBef>
                <a:spcPct val="20000"/>
              </a:spcBef>
              <a:spcAft>
                <a:spcPct val="0"/>
              </a:spcAft>
              <a:buClr>
                <a:srgbClr val="488465"/>
              </a:buClr>
              <a:buSzPct val="80000"/>
              <a:buFont typeface="Wingdings" panose="05000000000000000000" pitchFamily="2" charset="2"/>
              <a:buChar char="Ø"/>
              <a:defRPr sz="2400">
                <a:latin typeface="+mj-lt"/>
                <a:ea typeface="+mj-ea"/>
              </a:defRPr>
            </a:lvl2pPr>
            <a:lvl3pPr marL="1304925" indent="-395605" eaLnBrk="0" fontAlgn="base" hangingPunct="0">
              <a:spcBef>
                <a:spcPct val="20000"/>
              </a:spcBef>
              <a:spcAft>
                <a:spcPct val="0"/>
              </a:spcAft>
              <a:buClr>
                <a:srgbClr val="488465"/>
              </a:buClr>
              <a:buSzPct val="80000"/>
              <a:buChar char="•"/>
              <a:defRPr sz="2300"/>
            </a:lvl3pPr>
            <a:lvl4pPr marL="1694180" indent="-387350" eaLnBrk="0" fontAlgn="base" hangingPunct="0">
              <a:spcBef>
                <a:spcPct val="20000"/>
              </a:spcBef>
              <a:spcAft>
                <a:spcPct val="0"/>
              </a:spcAft>
              <a:buClr>
                <a:srgbClr val="488465"/>
              </a:buClr>
              <a:buSzPct val="80000"/>
              <a:buFont typeface="Wingdings" panose="05000000000000000000" pitchFamily="2" charset="2"/>
              <a:buChar char="Ø"/>
              <a:defRPr sz="2000"/>
            </a:lvl4pPr>
            <a:lvl5pPr marL="2094230" indent="-398780" eaLnBrk="0" fontAlgn="base" hangingPunct="0">
              <a:spcBef>
                <a:spcPct val="25000"/>
              </a:spcBef>
              <a:spcAft>
                <a:spcPct val="0"/>
              </a:spcAft>
              <a:buClr>
                <a:srgbClr val="488465"/>
              </a:buClr>
              <a:buSzPct val="80000"/>
              <a:buFont typeface="Wingdings" panose="05000000000000000000" pitchFamily="2" charset="2"/>
              <a:buChar char="Ø"/>
              <a:defRPr sz="2000"/>
            </a:lvl5pPr>
            <a:lvl6pPr marL="2551430" indent="-398780" fontAlgn="base">
              <a:spcBef>
                <a:spcPct val="25000"/>
              </a:spcBef>
              <a:spcAft>
                <a:spcPct val="0"/>
              </a:spcAft>
              <a:buClr>
                <a:srgbClr val="488465"/>
              </a:buClr>
              <a:buSzPct val="80000"/>
              <a:buFont typeface="Wingdings" panose="05000000000000000000" pitchFamily="2" charset="2"/>
              <a:buChar char="Ø"/>
              <a:defRPr sz="2000"/>
            </a:lvl6pPr>
            <a:lvl7pPr marL="3008630" indent="-398780" fontAlgn="base">
              <a:spcBef>
                <a:spcPct val="25000"/>
              </a:spcBef>
              <a:spcAft>
                <a:spcPct val="0"/>
              </a:spcAft>
              <a:buClr>
                <a:srgbClr val="488465"/>
              </a:buClr>
              <a:buSzPct val="80000"/>
              <a:buFont typeface="Wingdings" panose="05000000000000000000" pitchFamily="2" charset="2"/>
              <a:buChar char="Ø"/>
              <a:defRPr sz="2000"/>
            </a:lvl7pPr>
            <a:lvl8pPr marL="3465830" indent="-398780" fontAlgn="base">
              <a:spcBef>
                <a:spcPct val="25000"/>
              </a:spcBef>
              <a:spcAft>
                <a:spcPct val="0"/>
              </a:spcAft>
              <a:buClr>
                <a:srgbClr val="488465"/>
              </a:buClr>
              <a:buSzPct val="80000"/>
              <a:buFont typeface="Wingdings" panose="05000000000000000000" pitchFamily="2" charset="2"/>
              <a:buChar char="Ø"/>
              <a:defRPr sz="2000"/>
            </a:lvl8pPr>
            <a:lvl9pPr marL="3923030" indent="-398780" fontAlgn="base">
              <a:spcBef>
                <a:spcPct val="25000"/>
              </a:spcBef>
              <a:spcAft>
                <a:spcPct val="0"/>
              </a:spcAft>
              <a:buClr>
                <a:srgbClr val="488465"/>
              </a:buClr>
              <a:buSzPct val="80000"/>
              <a:buFont typeface="Wingdings" panose="05000000000000000000" pitchFamily="2" charset="2"/>
              <a:buChar char="Ø"/>
              <a:defRPr sz="2000"/>
            </a:lvl9pPr>
          </a:lstStyle>
          <a:p>
            <a:r>
              <a:rPr lang="zh-CN" altLang="en-US" dirty="0"/>
              <a:t>使用带缺失值的样例，需解决：</a:t>
            </a:r>
            <a:endParaRPr lang="zh-CN" altLang="en-US" dirty="0"/>
          </a:p>
          <a:p>
            <a:pPr lvl="1"/>
            <a:r>
              <a:rPr lang="zh-CN" altLang="en-US" dirty="0"/>
              <a:t>如何在属性值缺失的情况进行划分属性选择？如何计算信息增益？</a:t>
            </a:r>
            <a:endParaRPr lang="en-US" altLang="zh-CN" dirty="0"/>
          </a:p>
          <a:p>
            <a:pPr lvl="1"/>
            <a:r>
              <a:rPr lang="zh-CN" altLang="en-US" dirty="0"/>
              <a:t>给定划分属性，若样本在该属性上的值缺失，如何进行样本划分？</a:t>
            </a:r>
            <a:endParaRPr lang="en-US" altLang="zh-CN" dirty="0"/>
          </a:p>
          <a:p>
            <a:r>
              <a:rPr lang="zh-CN" altLang="en-US" dirty="0"/>
              <a:t>基本思路：样本赋权，权重划分</a:t>
            </a:r>
            <a:endParaRPr lang="zh-CN" altLang="en-US" dirty="0"/>
          </a:p>
          <a:p>
            <a:endParaRPr lang="zh-CN" altLang="en-US" dirty="0"/>
          </a:p>
          <a:p>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决策树</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6" name="Content Placeholder 2"/>
          <p:cNvSpPr txBox="1"/>
          <p:nvPr/>
        </p:nvSpPr>
        <p:spPr bwMode="auto">
          <a:xfrm>
            <a:off x="413097" y="1484784"/>
            <a:ext cx="8317805" cy="4824536"/>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ea"/>
                <a:ea typeface="+mj-ea"/>
              </a:rPr>
              <a:t>决策树技术发现数据模式和规则的核心是</a:t>
            </a:r>
            <a:r>
              <a:rPr lang="zh-CN" altLang="en-US" sz="2400" b="1" dirty="0">
                <a:solidFill>
                  <a:srgbClr val="00B050"/>
                </a:solidFill>
                <a:latin typeface="+mj-ea"/>
                <a:ea typeface="+mj-ea"/>
              </a:rPr>
              <a:t>归纳</a:t>
            </a:r>
            <a:r>
              <a:rPr lang="zh-CN" altLang="en-US" sz="2400" dirty="0">
                <a:latin typeface="+mj-ea"/>
                <a:ea typeface="+mj-ea"/>
              </a:rPr>
              <a:t>算法。</a:t>
            </a:r>
            <a:endParaRPr lang="zh-CN" altLang="en-US" sz="2400" dirty="0">
              <a:latin typeface="+mj-ea"/>
              <a:ea typeface="+mj-ea"/>
            </a:endParaRPr>
          </a:p>
          <a:p>
            <a:pPr lvl="1"/>
            <a:r>
              <a:rPr lang="zh-CN" altLang="en-US" sz="2400" dirty="0">
                <a:latin typeface="+mj-ea"/>
                <a:ea typeface="+mj-ea"/>
              </a:rPr>
              <a:t>归纳是</a:t>
            </a:r>
            <a:r>
              <a:rPr lang="zh-CN" altLang="en-US" sz="2400" b="1" dirty="0">
                <a:solidFill>
                  <a:srgbClr val="00B050"/>
                </a:solidFill>
                <a:latin typeface="+mj-ea"/>
                <a:ea typeface="+mj-ea"/>
              </a:rPr>
              <a:t>从特殊到一般</a:t>
            </a:r>
            <a:r>
              <a:rPr lang="zh-CN" altLang="en-US" sz="2400" dirty="0">
                <a:latin typeface="+mj-ea"/>
                <a:ea typeface="+mj-ea"/>
              </a:rPr>
              <a:t>的过程</a:t>
            </a:r>
            <a:endParaRPr lang="en-US" altLang="zh-CN" sz="2400" dirty="0">
              <a:latin typeface="+mj-ea"/>
              <a:ea typeface="+mj-ea"/>
            </a:endParaRPr>
          </a:p>
          <a:p>
            <a:pPr lvl="1"/>
            <a:r>
              <a:rPr lang="zh-CN" altLang="en-US" sz="2400" dirty="0">
                <a:latin typeface="+mj-ea"/>
                <a:ea typeface="+mj-ea"/>
              </a:rPr>
              <a:t>归纳推理从</a:t>
            </a:r>
            <a:r>
              <a:rPr lang="zh-CN" altLang="en-US" sz="2400" b="1" dirty="0">
                <a:solidFill>
                  <a:srgbClr val="00B050"/>
                </a:solidFill>
                <a:latin typeface="+mj-ea"/>
                <a:ea typeface="+mj-ea"/>
              </a:rPr>
              <a:t>若干个事实中</a:t>
            </a:r>
            <a:r>
              <a:rPr lang="zh-CN" altLang="en-US" sz="2400" dirty="0">
                <a:latin typeface="+mj-ea"/>
                <a:ea typeface="+mj-ea"/>
              </a:rPr>
              <a:t>表征出的特征、特性和属性中，通过比较、总结、概括而得出一个</a:t>
            </a:r>
            <a:r>
              <a:rPr lang="zh-CN" altLang="en-US" sz="2400" b="1" dirty="0">
                <a:solidFill>
                  <a:srgbClr val="00B050"/>
                </a:solidFill>
                <a:latin typeface="+mj-ea"/>
                <a:ea typeface="+mj-ea"/>
              </a:rPr>
              <a:t>规律性的结论</a:t>
            </a:r>
            <a:endParaRPr lang="en-US" altLang="zh-CN" sz="2400" b="1" dirty="0">
              <a:solidFill>
                <a:srgbClr val="00B050"/>
              </a:solidFill>
              <a:latin typeface="+mj-ea"/>
              <a:ea typeface="+mj-ea"/>
            </a:endParaRPr>
          </a:p>
          <a:p>
            <a:pPr lvl="1"/>
            <a:r>
              <a:rPr lang="zh-CN" altLang="en-US" sz="2400" dirty="0">
                <a:latin typeface="+mj-ea"/>
                <a:ea typeface="+mj-ea"/>
              </a:rPr>
              <a:t>归纳推理试图从对象的一部分或整体的特定的观察中获得一个完备且正确的描述，即，</a:t>
            </a:r>
            <a:r>
              <a:rPr lang="zh-CN" altLang="en-US" sz="2400" b="1" dirty="0">
                <a:solidFill>
                  <a:srgbClr val="00B050"/>
                </a:solidFill>
                <a:latin typeface="+mj-ea"/>
                <a:ea typeface="+mj-ea"/>
              </a:rPr>
              <a:t>从特殊事实到普遍性规律的结论</a:t>
            </a:r>
            <a:r>
              <a:rPr lang="zh-CN" altLang="en-US" sz="2400" dirty="0">
                <a:latin typeface="+mj-ea"/>
                <a:ea typeface="+mj-ea"/>
              </a:rPr>
              <a:t>。</a:t>
            </a:r>
            <a:endParaRPr lang="en-US" altLang="zh-CN" sz="2400" dirty="0">
              <a:latin typeface="+mj-ea"/>
              <a:ea typeface="+mj-ea"/>
            </a:endParaRPr>
          </a:p>
          <a:p>
            <a:pPr lvl="1"/>
            <a:r>
              <a:rPr lang="zh-CN" altLang="en-US" sz="2400" dirty="0">
                <a:latin typeface="+mj-ea"/>
                <a:ea typeface="+mj-ea"/>
              </a:rPr>
              <a:t>归纳对于认识的发展和完善具有重要的意义。</a:t>
            </a:r>
            <a:r>
              <a:rPr lang="zh-CN" altLang="en-US" sz="2400" b="1" dirty="0">
                <a:solidFill>
                  <a:srgbClr val="00B050"/>
                </a:solidFill>
                <a:latin typeface="+mj-ea"/>
                <a:ea typeface="+mj-ea"/>
              </a:rPr>
              <a:t>人类知识的增长主要来源于归纳学习</a:t>
            </a:r>
            <a:r>
              <a:rPr lang="zh-CN" altLang="en-US" sz="2400" dirty="0">
                <a:latin typeface="+mj-ea"/>
                <a:ea typeface="+mj-ea"/>
              </a:rPr>
              <a:t>。</a:t>
            </a:r>
            <a:endParaRPr lang="zh-CN" altLang="en-US" sz="2400" dirty="0">
              <a:latin typeface="+mj-ea"/>
              <a:ea typeface="+mj-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z="44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j-cs"/>
              </a:rPr>
              <a:t>缺失值</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Content Placeholder 2"/>
          <p:cNvSpPr txBox="1"/>
          <p:nvPr/>
        </p:nvSpPr>
        <p:spPr bwMode="auto">
          <a:xfrm>
            <a:off x="490711" y="1124744"/>
            <a:ext cx="8162578" cy="2952328"/>
          </a:xfrm>
          <a:prstGeom prst="rect">
            <a:avLst/>
          </a:prstGeom>
          <a:noFill/>
          <a:ln>
            <a:noFill/>
          </a:ln>
        </p:spPr>
        <p:txBody>
          <a:bodyPr vert="horz" wrap="square" lIns="91440" tIns="45720" rIns="91440" bIns="45720" numCol="1" anchor="t" anchorCtr="0" compatLnSpc="1"/>
          <a:lstStyle>
            <a:defPPr>
              <a:defRPr lang="zh-CN"/>
            </a:defPPr>
            <a:lvl1pPr marL="469900" indent="-469900" eaLnBrk="0" fontAlgn="base" hangingPunct="0">
              <a:spcBef>
                <a:spcPct val="20000"/>
              </a:spcBef>
              <a:spcAft>
                <a:spcPct val="0"/>
              </a:spcAft>
              <a:buClr>
                <a:srgbClr val="488465"/>
              </a:buClr>
              <a:buSzPct val="80000"/>
              <a:buFont typeface="Wingdings" panose="05000000000000000000" pitchFamily="2" charset="2"/>
              <a:buChar char="o"/>
              <a:defRPr sz="2400" baseline="0">
                <a:latin typeface="+mj-lt"/>
                <a:ea typeface="+mj-ea"/>
              </a:defRPr>
            </a:lvl1pPr>
            <a:lvl2pPr marL="908050" lvl="1" indent="-436880" algn="just" eaLnBrk="0" fontAlgn="base" hangingPunct="0">
              <a:spcBef>
                <a:spcPct val="20000"/>
              </a:spcBef>
              <a:spcAft>
                <a:spcPct val="0"/>
              </a:spcAft>
              <a:buClr>
                <a:srgbClr val="488465"/>
              </a:buClr>
              <a:buSzPct val="80000"/>
              <a:buFont typeface="Wingdings" panose="05000000000000000000" pitchFamily="2" charset="2"/>
              <a:buChar char="Ø"/>
              <a:defRPr sz="2400">
                <a:latin typeface="+mj-lt"/>
                <a:ea typeface="+mj-ea"/>
              </a:defRPr>
            </a:lvl2pPr>
            <a:lvl3pPr marL="1304925" indent="-395605" eaLnBrk="0" fontAlgn="base" hangingPunct="0">
              <a:spcBef>
                <a:spcPct val="20000"/>
              </a:spcBef>
              <a:spcAft>
                <a:spcPct val="0"/>
              </a:spcAft>
              <a:buClr>
                <a:srgbClr val="488465"/>
              </a:buClr>
              <a:buSzPct val="80000"/>
              <a:buChar char="•"/>
              <a:defRPr sz="2300"/>
            </a:lvl3pPr>
            <a:lvl4pPr marL="1694180" indent="-387350" eaLnBrk="0" fontAlgn="base" hangingPunct="0">
              <a:spcBef>
                <a:spcPct val="20000"/>
              </a:spcBef>
              <a:spcAft>
                <a:spcPct val="0"/>
              </a:spcAft>
              <a:buClr>
                <a:srgbClr val="488465"/>
              </a:buClr>
              <a:buSzPct val="80000"/>
              <a:buFont typeface="Wingdings" panose="05000000000000000000" pitchFamily="2" charset="2"/>
              <a:buChar char="Ø"/>
              <a:defRPr sz="2000"/>
            </a:lvl4pPr>
            <a:lvl5pPr marL="2094230" indent="-398780" eaLnBrk="0" fontAlgn="base" hangingPunct="0">
              <a:spcBef>
                <a:spcPct val="25000"/>
              </a:spcBef>
              <a:spcAft>
                <a:spcPct val="0"/>
              </a:spcAft>
              <a:buClr>
                <a:srgbClr val="488465"/>
              </a:buClr>
              <a:buSzPct val="80000"/>
              <a:buFont typeface="Wingdings" panose="05000000000000000000" pitchFamily="2" charset="2"/>
              <a:buChar char="Ø"/>
              <a:defRPr sz="2000"/>
            </a:lvl5pPr>
            <a:lvl6pPr marL="2551430" indent="-398780" fontAlgn="base">
              <a:spcBef>
                <a:spcPct val="25000"/>
              </a:spcBef>
              <a:spcAft>
                <a:spcPct val="0"/>
              </a:spcAft>
              <a:buClr>
                <a:srgbClr val="488465"/>
              </a:buClr>
              <a:buSzPct val="80000"/>
              <a:buFont typeface="Wingdings" panose="05000000000000000000" pitchFamily="2" charset="2"/>
              <a:buChar char="Ø"/>
              <a:defRPr sz="2000"/>
            </a:lvl6pPr>
            <a:lvl7pPr marL="3008630" indent="-398780" fontAlgn="base">
              <a:spcBef>
                <a:spcPct val="25000"/>
              </a:spcBef>
              <a:spcAft>
                <a:spcPct val="0"/>
              </a:spcAft>
              <a:buClr>
                <a:srgbClr val="488465"/>
              </a:buClr>
              <a:buSzPct val="80000"/>
              <a:buFont typeface="Wingdings" panose="05000000000000000000" pitchFamily="2" charset="2"/>
              <a:buChar char="Ø"/>
              <a:defRPr sz="2000"/>
            </a:lvl7pPr>
            <a:lvl8pPr marL="3465830" indent="-398780" fontAlgn="base">
              <a:spcBef>
                <a:spcPct val="25000"/>
              </a:spcBef>
              <a:spcAft>
                <a:spcPct val="0"/>
              </a:spcAft>
              <a:buClr>
                <a:srgbClr val="488465"/>
              </a:buClr>
              <a:buSzPct val="80000"/>
              <a:buFont typeface="Wingdings" panose="05000000000000000000" pitchFamily="2" charset="2"/>
              <a:buChar char="Ø"/>
              <a:defRPr sz="2000"/>
            </a:lvl8pPr>
            <a:lvl9pPr marL="3923030" indent="-398780" fontAlgn="base">
              <a:spcBef>
                <a:spcPct val="25000"/>
              </a:spcBef>
              <a:spcAft>
                <a:spcPct val="0"/>
              </a:spcAft>
              <a:buClr>
                <a:srgbClr val="488465"/>
              </a:buClr>
              <a:buSzPct val="80000"/>
              <a:buFont typeface="Wingdings" panose="05000000000000000000" pitchFamily="2" charset="2"/>
              <a:buChar char="Ø"/>
              <a:defRPr sz="2000"/>
            </a:lvl9pPr>
          </a:lstStyle>
          <a:p>
            <a:r>
              <a:rPr lang="zh-CN" altLang="en-US" dirty="0"/>
              <a:t>如何在属性值缺失的情况进行划分属性选择？如何计算信息增益？</a:t>
            </a:r>
            <a:endParaRPr lang="en-US" altLang="zh-CN" dirty="0"/>
          </a:p>
          <a:p>
            <a:r>
              <a:rPr lang="zh-CN" altLang="en-US" dirty="0"/>
              <a:t>符号定义：对于给定训练集</a:t>
            </a:r>
            <a:r>
              <a:rPr lang="en-US" altLang="zh-CN" i="1" dirty="0"/>
              <a:t>D</a:t>
            </a:r>
            <a:r>
              <a:rPr lang="zh-CN" altLang="en-US" dirty="0"/>
              <a:t>和属性</a:t>
            </a:r>
            <a:r>
              <a:rPr lang="en-US" altLang="zh-CN" i="1" dirty="0"/>
              <a:t>a</a:t>
            </a:r>
            <a:endParaRPr lang="en-US" altLang="zh-CN" i="1" dirty="0"/>
          </a:p>
          <a:p>
            <a:endParaRPr lang="en-US" altLang="zh-CN" i="1" dirty="0"/>
          </a:p>
          <a:p>
            <a:endParaRPr lang="en-US" altLang="zh-CN" i="1" dirty="0"/>
          </a:p>
          <a:p>
            <a:endParaRPr lang="en-US" altLang="zh-CN" i="1"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15616" y="2492896"/>
            <a:ext cx="4886475" cy="1480210"/>
          </a:xfrm>
          <a:prstGeom prst="rect">
            <a:avLst/>
          </a:prstGeom>
        </p:spPr>
      </p:pic>
      <mc:AlternateContent xmlns:mc="http://schemas.openxmlformats.org/markup-compatibility/2006">
        <mc:Choice xmlns:a14="http://schemas.microsoft.com/office/drawing/2010/main" Requires="a14">
          <p:sp>
            <p:nvSpPr>
              <p:cNvPr id="3" name="文本框 2"/>
              <p:cNvSpPr txBox="1"/>
              <p:nvPr/>
            </p:nvSpPr>
            <p:spPr>
              <a:xfrm>
                <a:off x="5856058" y="2383833"/>
                <a:ext cx="1698782" cy="1023422"/>
              </a:xfrm>
              <a:prstGeom prst="rect">
                <a:avLst/>
              </a:prstGeom>
              <a:gradFill flip="none" rotWithShape="1">
                <a:gsLst>
                  <a:gs pos="0">
                    <a:srgbClr val="C4F4A1">
                      <a:tint val="66000"/>
                      <a:satMod val="160000"/>
                    </a:srgbClr>
                  </a:gs>
                  <a:gs pos="50000">
                    <a:srgbClr val="C4F4A1">
                      <a:tint val="44500"/>
                      <a:satMod val="160000"/>
                    </a:srgbClr>
                  </a:gs>
                  <a:gs pos="100000">
                    <a:srgbClr val="C4F4A1">
                      <a:tint val="23500"/>
                      <a:satMod val="160000"/>
                    </a:srgbClr>
                  </a:gs>
                </a:gsLst>
                <a:lin ang="5400000" scaled="1"/>
                <a:tileRect/>
              </a:gradFill>
              <a:ln>
                <a:solidFill>
                  <a:srgbClr val="C4F4A2"/>
                </a:solidFill>
              </a:ln>
            </p:spPr>
            <p:txBody>
              <a:bodyPr wrap="square" rtlCol="0">
                <a:spAutoFit/>
              </a:bodyPr>
              <a:lstStyle/>
              <a:p>
                <a:pPr algn="ctr" eaLnBrk="0" hangingPunct="0"/>
                <a:r>
                  <a:rPr lang="zh-CN" altLang="en-US" sz="2000" dirty="0">
                    <a:solidFill>
                      <a:srgbClr val="000000"/>
                    </a:solidFill>
                    <a:latin typeface="+mj-lt"/>
                  </a:rPr>
                  <a:t>仅能根据</a:t>
                </a:r>
                <a14:m>
                  <m:oMath xmlns:m="http://schemas.openxmlformats.org/officeDocument/2006/math">
                    <m:acc>
                      <m:accPr>
                        <m:chr m:val="̃"/>
                        <m:ctrlPr>
                          <a:rPr lang="en-US" altLang="zh-CN" sz="2000" i="1" smtClean="0">
                            <a:solidFill>
                              <a:srgbClr val="000000"/>
                            </a:solidFill>
                            <a:latin typeface="Cambria Math" panose="02040503050406030204" pitchFamily="18" charset="0"/>
                          </a:rPr>
                        </m:ctrlPr>
                      </m:accPr>
                      <m:e>
                        <m:r>
                          <a:rPr lang="en-US" altLang="zh-CN" sz="2000" b="0" i="1" smtClean="0">
                            <a:solidFill>
                              <a:srgbClr val="000000"/>
                            </a:solidFill>
                            <a:latin typeface="Cambria Math" panose="02040503050406030204" pitchFamily="18" charset="0"/>
                          </a:rPr>
                          <m:t>𝐷</m:t>
                        </m:r>
                      </m:e>
                    </m:acc>
                    <m:r>
                      <a:rPr lang="zh-CN" altLang="en-US" sz="2000" i="1">
                        <a:solidFill>
                          <a:srgbClr val="000000"/>
                        </a:solidFill>
                        <a:latin typeface="Cambria Math" panose="02040503050406030204" pitchFamily="18" charset="0"/>
                      </a:rPr>
                      <m:t>来</m:t>
                    </m:r>
                  </m:oMath>
                </a14:m>
                <a:r>
                  <a:rPr lang="zh-CN" altLang="en-US" sz="2000" dirty="0">
                    <a:solidFill>
                      <a:srgbClr val="000000"/>
                    </a:solidFill>
                    <a:latin typeface="+mj-lt"/>
                  </a:rPr>
                  <a:t>判断属性</a:t>
                </a:r>
                <a:r>
                  <a:rPr lang="en-US" altLang="zh-CN" sz="2000" i="1" dirty="0">
                    <a:solidFill>
                      <a:srgbClr val="000000"/>
                    </a:solidFill>
                    <a:latin typeface="+mj-lt"/>
                  </a:rPr>
                  <a:t>a</a:t>
                </a:r>
                <a:r>
                  <a:rPr lang="zh-CN" altLang="en-US" sz="2000" dirty="0">
                    <a:solidFill>
                      <a:srgbClr val="000000"/>
                    </a:solidFill>
                    <a:latin typeface="+mj-lt"/>
                  </a:rPr>
                  <a:t>的优劣</a:t>
                </a:r>
                <a:endParaRPr lang="zh-CN" altLang="en-US" sz="2000" dirty="0">
                  <a:solidFill>
                    <a:srgbClr val="000000"/>
                  </a:solidFill>
                  <a:latin typeface="+mj-lt"/>
                </a:endParaRPr>
              </a:p>
            </p:txBody>
          </p:sp>
        </mc:Choice>
        <mc:Fallback>
          <p:sp>
            <p:nvSpPr>
              <p:cNvPr id="3" name="文本框 2"/>
              <p:cNvSpPr txBox="1">
                <a:spLocks noRot="1" noChangeAspect="1" noMove="1" noResize="1" noEditPoints="1" noAdjustHandles="1" noChangeArrowheads="1" noChangeShapeType="1" noTextEdit="1"/>
              </p:cNvSpPr>
              <p:nvPr/>
            </p:nvSpPr>
            <p:spPr>
              <a:xfrm>
                <a:off x="5856058" y="2383833"/>
                <a:ext cx="1698782" cy="1023422"/>
              </a:xfrm>
              <a:prstGeom prst="rect">
                <a:avLst/>
              </a:prstGeom>
              <a:blipFill rotWithShape="1">
                <a:blip r:embed="rId2"/>
                <a:stretch>
                  <a:fillRect l="-304" t="-501" r="-247" b="-449"/>
                </a:stretch>
              </a:blipFill>
              <a:ln>
                <a:solidFill>
                  <a:srgbClr val="C4F4A2"/>
                </a:solidFill>
              </a:ln>
            </p:spPr>
            <p:txBody>
              <a:bodyPr/>
              <a:lstStyle/>
              <a:p>
                <a:r>
                  <a:rPr lang="zh-CN" altLang="en-US">
                    <a:noFill/>
                  </a:rPr>
                  <a:t> </a:t>
                </a:r>
              </a:p>
            </p:txBody>
          </p:sp>
        </mc:Fallback>
      </mc:AlternateContent>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4894" y="4077072"/>
            <a:ext cx="3451145" cy="2259677"/>
          </a:xfrm>
          <a:prstGeom prst="rect">
            <a:avLst/>
          </a:prstGeom>
        </p:spPr>
      </p:pic>
      <mc:AlternateContent xmlns:mc="http://schemas.openxmlformats.org/markup-compatibility/2006">
        <mc:Choice xmlns:a14="http://schemas.microsoft.com/office/drawing/2010/main" Requires="a14">
          <p:sp>
            <p:nvSpPr>
              <p:cNvPr id="17" name="Content Placeholder 2"/>
              <p:cNvSpPr txBox="1"/>
              <p:nvPr/>
            </p:nvSpPr>
            <p:spPr bwMode="auto">
              <a:xfrm>
                <a:off x="114857" y="4121552"/>
                <a:ext cx="5465255" cy="2160240"/>
              </a:xfrm>
              <a:prstGeom prst="rect">
                <a:avLst/>
              </a:prstGeom>
              <a:noFill/>
              <a:ln>
                <a:noFill/>
              </a:ln>
            </p:spPr>
            <p:txBody>
              <a:bodyPr vert="horz" wrap="square" lIns="91440" tIns="45720" rIns="91440" bIns="45720" numCol="1" anchor="t" anchorCtr="0" compatLnSpc="1"/>
              <a:lstStyle>
                <a:defPPr>
                  <a:defRPr lang="zh-CN"/>
                </a:defPPr>
                <a:lvl1pPr marL="469900" indent="-469900" eaLnBrk="0" fontAlgn="base" hangingPunct="0">
                  <a:spcBef>
                    <a:spcPct val="20000"/>
                  </a:spcBef>
                  <a:spcAft>
                    <a:spcPct val="0"/>
                  </a:spcAft>
                  <a:buClr>
                    <a:srgbClr val="488465"/>
                  </a:buClr>
                  <a:buSzPct val="80000"/>
                  <a:buFont typeface="Wingdings" panose="05000000000000000000" pitchFamily="2" charset="2"/>
                  <a:buChar char="o"/>
                  <a:defRPr sz="2400" baseline="0">
                    <a:latin typeface="+mj-lt"/>
                    <a:ea typeface="+mj-ea"/>
                  </a:defRPr>
                </a:lvl1pPr>
                <a:lvl2pPr marL="908050" lvl="1" indent="-436880" algn="just" eaLnBrk="0" fontAlgn="base" hangingPunct="0">
                  <a:spcBef>
                    <a:spcPct val="20000"/>
                  </a:spcBef>
                  <a:spcAft>
                    <a:spcPct val="0"/>
                  </a:spcAft>
                  <a:buClr>
                    <a:srgbClr val="488465"/>
                  </a:buClr>
                  <a:buSzPct val="80000"/>
                  <a:buFont typeface="Wingdings" panose="05000000000000000000" pitchFamily="2" charset="2"/>
                  <a:buChar char="Ø"/>
                  <a:defRPr sz="2400">
                    <a:latin typeface="+mj-lt"/>
                    <a:ea typeface="+mj-ea"/>
                  </a:defRPr>
                </a:lvl2pPr>
                <a:lvl3pPr marL="1304925" indent="-395605" eaLnBrk="0" fontAlgn="base" hangingPunct="0">
                  <a:spcBef>
                    <a:spcPct val="20000"/>
                  </a:spcBef>
                  <a:spcAft>
                    <a:spcPct val="0"/>
                  </a:spcAft>
                  <a:buClr>
                    <a:srgbClr val="488465"/>
                  </a:buClr>
                  <a:buSzPct val="80000"/>
                  <a:buChar char="•"/>
                  <a:defRPr sz="2300"/>
                </a:lvl3pPr>
                <a:lvl4pPr marL="1694180" indent="-387350" eaLnBrk="0" fontAlgn="base" hangingPunct="0">
                  <a:spcBef>
                    <a:spcPct val="20000"/>
                  </a:spcBef>
                  <a:spcAft>
                    <a:spcPct val="0"/>
                  </a:spcAft>
                  <a:buClr>
                    <a:srgbClr val="488465"/>
                  </a:buClr>
                  <a:buSzPct val="80000"/>
                  <a:buFont typeface="Wingdings" panose="05000000000000000000" pitchFamily="2" charset="2"/>
                  <a:buChar char="Ø"/>
                  <a:defRPr sz="2000"/>
                </a:lvl4pPr>
                <a:lvl5pPr marL="2094230" indent="-398780" eaLnBrk="0" fontAlgn="base" hangingPunct="0">
                  <a:spcBef>
                    <a:spcPct val="25000"/>
                  </a:spcBef>
                  <a:spcAft>
                    <a:spcPct val="0"/>
                  </a:spcAft>
                  <a:buClr>
                    <a:srgbClr val="488465"/>
                  </a:buClr>
                  <a:buSzPct val="80000"/>
                  <a:buFont typeface="Wingdings" panose="05000000000000000000" pitchFamily="2" charset="2"/>
                  <a:buChar char="Ø"/>
                  <a:defRPr sz="2000"/>
                </a:lvl5pPr>
                <a:lvl6pPr marL="2551430" indent="-398780" fontAlgn="base">
                  <a:spcBef>
                    <a:spcPct val="25000"/>
                  </a:spcBef>
                  <a:spcAft>
                    <a:spcPct val="0"/>
                  </a:spcAft>
                  <a:buClr>
                    <a:srgbClr val="488465"/>
                  </a:buClr>
                  <a:buSzPct val="80000"/>
                  <a:buFont typeface="Wingdings" panose="05000000000000000000" pitchFamily="2" charset="2"/>
                  <a:buChar char="Ø"/>
                  <a:defRPr sz="2000"/>
                </a:lvl6pPr>
                <a:lvl7pPr marL="3008630" indent="-398780" fontAlgn="base">
                  <a:spcBef>
                    <a:spcPct val="25000"/>
                  </a:spcBef>
                  <a:spcAft>
                    <a:spcPct val="0"/>
                  </a:spcAft>
                  <a:buClr>
                    <a:srgbClr val="488465"/>
                  </a:buClr>
                  <a:buSzPct val="80000"/>
                  <a:buFont typeface="Wingdings" panose="05000000000000000000" pitchFamily="2" charset="2"/>
                  <a:buChar char="Ø"/>
                  <a:defRPr sz="2000"/>
                </a:lvl7pPr>
                <a:lvl8pPr marL="3465830" indent="-398780" fontAlgn="base">
                  <a:spcBef>
                    <a:spcPct val="25000"/>
                  </a:spcBef>
                  <a:spcAft>
                    <a:spcPct val="0"/>
                  </a:spcAft>
                  <a:buClr>
                    <a:srgbClr val="488465"/>
                  </a:buClr>
                  <a:buSzPct val="80000"/>
                  <a:buFont typeface="Wingdings" panose="05000000000000000000" pitchFamily="2" charset="2"/>
                  <a:buChar char="Ø"/>
                  <a:defRPr sz="2000"/>
                </a:lvl8pPr>
                <a:lvl9pPr marL="3923030" indent="-398780" fontAlgn="base">
                  <a:spcBef>
                    <a:spcPct val="25000"/>
                  </a:spcBef>
                  <a:spcAft>
                    <a:spcPct val="0"/>
                  </a:spcAft>
                  <a:buClr>
                    <a:srgbClr val="488465"/>
                  </a:buClr>
                  <a:buSzPct val="80000"/>
                  <a:buFont typeface="Wingdings" panose="05000000000000000000" pitchFamily="2" charset="2"/>
                  <a:buChar char="Ø"/>
                  <a:defRPr sz="2000"/>
                </a:lvl9pPr>
              </a:lstStyle>
              <a:p>
                <a:r>
                  <a:rPr lang="zh-CN" altLang="en-US" dirty="0"/>
                  <a:t>我们为每一个样本</a:t>
                </a:r>
                <a:r>
                  <a:rPr lang="en-US" altLang="zh-CN" i="1" dirty="0"/>
                  <a:t>x</a:t>
                </a:r>
                <a:r>
                  <a:rPr lang="zh-CN" altLang="en-US" dirty="0"/>
                  <a:t>赋予一个权重</a:t>
                </a:r>
                <a14:m>
                  <m:oMath xmlns:m="http://schemas.openxmlformats.org/officeDocument/2006/math">
                    <m:sSub>
                      <m:sSubPr>
                        <m:ctrlPr>
                          <a:rPr lang="el-GR" altLang="zh-CN"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ω</m:t>
                        </m:r>
                      </m:e>
                      <m:sub>
                        <m:r>
                          <a:rPr lang="en-US" altLang="zh-CN" b="0" i="1" smtClean="0">
                            <a:latin typeface="Cambria Math" panose="02040503050406030204" pitchFamily="18" charset="0"/>
                            <a:ea typeface="Cambria Math" panose="02040503050406030204" pitchFamily="18" charset="0"/>
                          </a:rPr>
                          <m:t>𝑥</m:t>
                        </m:r>
                      </m:sub>
                    </m:sSub>
                  </m:oMath>
                </a14:m>
                <a:endParaRPr lang="zh-CN" altLang="en-US" dirty="0"/>
              </a:p>
              <a:p>
                <a:pPr lvl="1"/>
                <a:r>
                  <a:rPr lang="zh-CN" altLang="en-US" dirty="0"/>
                  <a:t>无缺失值样本所占的比例：</a:t>
                </a:r>
                <a:endParaRPr lang="en-US" altLang="zh-CN" dirty="0"/>
              </a:p>
              <a:p>
                <a:pPr lvl="1"/>
                <a:r>
                  <a:rPr lang="zh-CN" altLang="en-US" dirty="0"/>
                  <a:t>无缺失值样本中第</a:t>
                </a:r>
                <a:r>
                  <a:rPr lang="en-US" altLang="zh-CN" dirty="0"/>
                  <a:t>k</a:t>
                </a:r>
                <a:r>
                  <a:rPr lang="zh-CN" altLang="en-US" dirty="0"/>
                  <a:t>类所占比例</a:t>
                </a:r>
                <a:r>
                  <a:rPr lang="en-US" altLang="zh-CN" dirty="0"/>
                  <a:t>:</a:t>
                </a:r>
                <a:endParaRPr lang="en-US" altLang="zh-CN" dirty="0"/>
              </a:p>
              <a:p>
                <a:pPr lvl="1"/>
                <a:r>
                  <a:rPr lang="zh-CN" altLang="en-US" dirty="0"/>
                  <a:t>无缺失值样本中在属性</a:t>
                </a:r>
                <a:r>
                  <a:rPr lang="en-US" altLang="zh-CN" i="1" dirty="0"/>
                  <a:t>a</a:t>
                </a:r>
                <a:r>
                  <a:rPr lang="zh-CN" altLang="en-US" dirty="0"/>
                  <a:t>上取值为</a:t>
                </a:r>
                <a:r>
                  <a:rPr lang="en-US" altLang="zh-CN" i="1" dirty="0"/>
                  <a:t>a</a:t>
                </a:r>
                <a:r>
                  <a:rPr lang="en-US" altLang="zh-CN" i="1" baseline="30000" dirty="0"/>
                  <a:t>v</a:t>
                </a:r>
                <a:r>
                  <a:rPr lang="zh-CN" altLang="en-US" dirty="0"/>
                  <a:t>的的样本所占比例：</a:t>
                </a:r>
                <a:endParaRPr lang="zh-CN" altLang="en-US" dirty="0"/>
              </a:p>
              <a:p>
                <a:pPr lvl="1"/>
                <a:endParaRPr lang="zh-CN" altLang="en-US" dirty="0"/>
              </a:p>
              <a:p>
                <a:endParaRPr lang="zh-CN" altLang="en-US" dirty="0"/>
              </a:p>
            </p:txBody>
          </p:sp>
        </mc:Choice>
        <mc:Fallback>
          <p:sp>
            <p:nvSpPr>
              <p:cNvPr id="17" name="Content Placeholder 2"/>
              <p:cNvSpPr txBox="1">
                <a:spLocks noRot="1" noChangeAspect="1" noMove="1" noResize="1" noEditPoints="1" noAdjustHandles="1" noChangeArrowheads="1" noChangeShapeType="1" noTextEdit="1"/>
              </p:cNvSpPr>
              <p:nvPr/>
            </p:nvSpPr>
            <p:spPr bwMode="auto">
              <a:xfrm>
                <a:off x="114857" y="4121552"/>
                <a:ext cx="5465255" cy="2160240"/>
              </a:xfrm>
              <a:prstGeom prst="rect">
                <a:avLst/>
              </a:prstGeom>
              <a:blipFill rotWithShape="1">
                <a:blip r:embed="rId4"/>
                <a:stretch>
                  <a:fillRect l="-10" t="-19" r="7" b="-37520"/>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7459909" y="3902663"/>
                <a:ext cx="1526130" cy="1015663"/>
              </a:xfrm>
              <a:prstGeom prst="rect">
                <a:avLst/>
              </a:prstGeom>
              <a:gradFill flip="none" rotWithShape="1">
                <a:gsLst>
                  <a:gs pos="0">
                    <a:srgbClr val="C4F4A1">
                      <a:tint val="66000"/>
                      <a:satMod val="160000"/>
                    </a:srgbClr>
                  </a:gs>
                  <a:gs pos="50000">
                    <a:srgbClr val="C4F4A1">
                      <a:tint val="44500"/>
                      <a:satMod val="160000"/>
                    </a:srgbClr>
                  </a:gs>
                  <a:gs pos="100000">
                    <a:srgbClr val="C4F4A1">
                      <a:tint val="23500"/>
                      <a:satMod val="160000"/>
                    </a:srgbClr>
                  </a:gs>
                </a:gsLst>
                <a:lin ang="5400000" scaled="1"/>
                <a:tileRect/>
              </a:gradFill>
              <a:ln>
                <a:solidFill>
                  <a:srgbClr val="C4F4A2"/>
                </a:solidFill>
              </a:ln>
            </p:spPr>
            <p:txBody>
              <a:bodyPr wrap="square" rtlCol="0">
                <a:spAutoFit/>
              </a:bodyPr>
              <a:lstStyle/>
              <a:p>
                <a:pPr algn="ctr" eaLnBrk="0" hangingPunct="0"/>
                <a:r>
                  <a:rPr lang="zh-CN" altLang="en-US" sz="2000" dirty="0">
                    <a:solidFill>
                      <a:srgbClr val="000000"/>
                    </a:solidFill>
                    <a:latin typeface="+mj-lt"/>
                  </a:rPr>
                  <a:t>根结点每个样本的</a:t>
                </a:r>
                <a14:m>
                  <m:oMath xmlns:m="http://schemas.openxmlformats.org/officeDocument/2006/math">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ω</m:t>
                        </m:r>
                      </m:e>
                      <m:sub>
                        <m:r>
                          <a:rPr lang="en-US" altLang="zh-CN" sz="2000" b="0" i="1" smtClean="0">
                            <a:latin typeface="Cambria Math" panose="02040503050406030204" pitchFamily="18" charset="0"/>
                            <a:ea typeface="Cambria Math" panose="02040503050406030204" pitchFamily="18" charset="0"/>
                          </a:rPr>
                          <m:t>𝑥</m:t>
                        </m:r>
                      </m:sub>
                    </m:sSub>
                  </m:oMath>
                </a14:m>
                <a:r>
                  <a:rPr lang="zh-CN" altLang="en-US" sz="2000" dirty="0">
                    <a:solidFill>
                      <a:srgbClr val="000000"/>
                    </a:solidFill>
                    <a:latin typeface="+mj-lt"/>
                  </a:rPr>
                  <a:t>初始化为</a:t>
                </a:r>
                <a:r>
                  <a:rPr lang="en-US" altLang="zh-CN" sz="2000" dirty="0">
                    <a:solidFill>
                      <a:srgbClr val="000000"/>
                    </a:solidFill>
                    <a:latin typeface="+mj-lt"/>
                  </a:rPr>
                  <a:t>1</a:t>
                </a:r>
                <a:endParaRPr lang="zh-CN" altLang="en-US" sz="2000" dirty="0">
                  <a:solidFill>
                    <a:srgbClr val="000000"/>
                  </a:solidFill>
                  <a:latin typeface="+mj-lt"/>
                </a:endParaRPr>
              </a:p>
            </p:txBody>
          </p:sp>
        </mc:Choice>
        <mc:Fallback>
          <p:sp>
            <p:nvSpPr>
              <p:cNvPr id="18" name="文本框 17"/>
              <p:cNvSpPr txBox="1">
                <a:spLocks noRot="1" noChangeAspect="1" noMove="1" noResize="1" noEditPoints="1" noAdjustHandles="1" noChangeArrowheads="1" noChangeShapeType="1" noTextEdit="1"/>
              </p:cNvSpPr>
              <p:nvPr/>
            </p:nvSpPr>
            <p:spPr>
              <a:xfrm>
                <a:off x="7459909" y="3902663"/>
                <a:ext cx="1526130" cy="1015663"/>
              </a:xfrm>
              <a:prstGeom prst="rect">
                <a:avLst/>
              </a:prstGeom>
              <a:blipFill rotWithShape="1">
                <a:blip r:embed="rId5"/>
                <a:stretch>
                  <a:fillRect l="-328" t="-496" r="-281" b="-413"/>
                </a:stretch>
              </a:blipFill>
              <a:ln>
                <a:solidFill>
                  <a:srgbClr val="C4F4A2"/>
                </a:solidFill>
              </a:ln>
            </p:spPr>
            <p:txBody>
              <a:bodyPr/>
              <a:lstStyle/>
              <a:p>
                <a:r>
                  <a:rPr lang="zh-CN" alt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z="44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j-cs"/>
              </a:rPr>
              <a:t>缺失值</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9632" y="1124744"/>
            <a:ext cx="3451145" cy="2259677"/>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3436" y="1296189"/>
            <a:ext cx="1251997" cy="838201"/>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445" y="2358458"/>
            <a:ext cx="1179988" cy="838200"/>
          </a:xfrm>
          <a:prstGeom prst="rect">
            <a:avLst/>
          </a:prstGeom>
        </p:spPr>
      </p:pic>
      <p:sp>
        <p:nvSpPr>
          <p:cNvPr id="12" name="Content Placeholder 2"/>
          <p:cNvSpPr txBox="1"/>
          <p:nvPr/>
        </p:nvSpPr>
        <p:spPr bwMode="auto">
          <a:xfrm>
            <a:off x="5039301" y="2121746"/>
            <a:ext cx="1296144" cy="464825"/>
          </a:xfrm>
          <a:prstGeom prst="rect">
            <a:avLst/>
          </a:prstGeom>
          <a:noFill/>
          <a:ln>
            <a:noFill/>
          </a:ln>
        </p:spPr>
        <p:txBody>
          <a:bodyPr vert="horz" wrap="square" lIns="91440" tIns="45720" rIns="91440" bIns="45720" numCol="1" anchor="t" anchorCtr="0" compatLnSpc="1"/>
          <a:lstStyle>
            <a:defPPr>
              <a:defRPr lang="zh-CN"/>
            </a:defPPr>
            <a:lvl1pPr marL="469900" indent="-469900" eaLnBrk="0" fontAlgn="base" hangingPunct="0">
              <a:spcBef>
                <a:spcPct val="20000"/>
              </a:spcBef>
              <a:spcAft>
                <a:spcPct val="0"/>
              </a:spcAft>
              <a:buClr>
                <a:srgbClr val="488465"/>
              </a:buClr>
              <a:buSzPct val="80000"/>
              <a:buFont typeface="Wingdings" panose="05000000000000000000" pitchFamily="2" charset="2"/>
              <a:buChar char="o"/>
              <a:defRPr sz="2400" baseline="0">
                <a:latin typeface="+mj-lt"/>
                <a:ea typeface="+mj-ea"/>
              </a:defRPr>
            </a:lvl1pPr>
            <a:lvl2pPr marL="908050" lvl="1" indent="-436880" algn="just" eaLnBrk="0" fontAlgn="base" hangingPunct="0">
              <a:spcBef>
                <a:spcPct val="20000"/>
              </a:spcBef>
              <a:spcAft>
                <a:spcPct val="0"/>
              </a:spcAft>
              <a:buClr>
                <a:srgbClr val="488465"/>
              </a:buClr>
              <a:buSzPct val="80000"/>
              <a:buFont typeface="Wingdings" panose="05000000000000000000" pitchFamily="2" charset="2"/>
              <a:buChar char="Ø"/>
              <a:defRPr sz="2400">
                <a:latin typeface="+mj-lt"/>
                <a:ea typeface="+mj-ea"/>
              </a:defRPr>
            </a:lvl2pPr>
            <a:lvl3pPr marL="1304925" indent="-395605" eaLnBrk="0" fontAlgn="base" hangingPunct="0">
              <a:spcBef>
                <a:spcPct val="20000"/>
              </a:spcBef>
              <a:spcAft>
                <a:spcPct val="0"/>
              </a:spcAft>
              <a:buClr>
                <a:srgbClr val="488465"/>
              </a:buClr>
              <a:buSzPct val="80000"/>
              <a:buChar char="•"/>
              <a:defRPr sz="2300"/>
            </a:lvl3pPr>
            <a:lvl4pPr marL="1694180" indent="-387350" eaLnBrk="0" fontAlgn="base" hangingPunct="0">
              <a:spcBef>
                <a:spcPct val="20000"/>
              </a:spcBef>
              <a:spcAft>
                <a:spcPct val="0"/>
              </a:spcAft>
              <a:buClr>
                <a:srgbClr val="488465"/>
              </a:buClr>
              <a:buSzPct val="80000"/>
              <a:buFont typeface="Wingdings" panose="05000000000000000000" pitchFamily="2" charset="2"/>
              <a:buChar char="Ø"/>
              <a:defRPr sz="2000"/>
            </a:lvl4pPr>
            <a:lvl5pPr marL="2094230" indent="-398780" eaLnBrk="0" fontAlgn="base" hangingPunct="0">
              <a:spcBef>
                <a:spcPct val="25000"/>
              </a:spcBef>
              <a:spcAft>
                <a:spcPct val="0"/>
              </a:spcAft>
              <a:buClr>
                <a:srgbClr val="488465"/>
              </a:buClr>
              <a:buSzPct val="80000"/>
              <a:buFont typeface="Wingdings" panose="05000000000000000000" pitchFamily="2" charset="2"/>
              <a:buChar char="Ø"/>
              <a:defRPr sz="2000"/>
            </a:lvl5pPr>
            <a:lvl6pPr marL="2551430" indent="-398780" fontAlgn="base">
              <a:spcBef>
                <a:spcPct val="25000"/>
              </a:spcBef>
              <a:spcAft>
                <a:spcPct val="0"/>
              </a:spcAft>
              <a:buClr>
                <a:srgbClr val="488465"/>
              </a:buClr>
              <a:buSzPct val="80000"/>
              <a:buFont typeface="Wingdings" panose="05000000000000000000" pitchFamily="2" charset="2"/>
              <a:buChar char="Ø"/>
              <a:defRPr sz="2000"/>
            </a:lvl6pPr>
            <a:lvl7pPr marL="3008630" indent="-398780" fontAlgn="base">
              <a:spcBef>
                <a:spcPct val="25000"/>
              </a:spcBef>
              <a:spcAft>
                <a:spcPct val="0"/>
              </a:spcAft>
              <a:buClr>
                <a:srgbClr val="488465"/>
              </a:buClr>
              <a:buSzPct val="80000"/>
              <a:buFont typeface="Wingdings" panose="05000000000000000000" pitchFamily="2" charset="2"/>
              <a:buChar char="Ø"/>
              <a:defRPr sz="2000"/>
            </a:lvl7pPr>
            <a:lvl8pPr marL="3465830" indent="-398780" fontAlgn="base">
              <a:spcBef>
                <a:spcPct val="25000"/>
              </a:spcBef>
              <a:spcAft>
                <a:spcPct val="0"/>
              </a:spcAft>
              <a:buClr>
                <a:srgbClr val="488465"/>
              </a:buClr>
              <a:buSzPct val="80000"/>
              <a:buFont typeface="Wingdings" panose="05000000000000000000" pitchFamily="2" charset="2"/>
              <a:buChar char="Ø"/>
              <a:defRPr sz="2000"/>
            </a:lvl8pPr>
            <a:lvl9pPr marL="3923030" indent="-398780" fontAlgn="base">
              <a:spcBef>
                <a:spcPct val="25000"/>
              </a:spcBef>
              <a:spcAft>
                <a:spcPct val="0"/>
              </a:spcAft>
              <a:buClr>
                <a:srgbClr val="488465"/>
              </a:buClr>
              <a:buSzPct val="80000"/>
              <a:buFont typeface="Wingdings" panose="05000000000000000000" pitchFamily="2" charset="2"/>
              <a:buChar char="Ø"/>
              <a:defRPr sz="2000"/>
            </a:lvl9pPr>
          </a:lstStyle>
          <a:p>
            <a:pPr marL="0" indent="0">
              <a:buNone/>
            </a:pPr>
            <a:r>
              <a:rPr lang="zh-CN" altLang="en-US" dirty="0"/>
              <a:t>显然，</a:t>
            </a:r>
            <a:endParaRPr lang="en-US" altLang="zh-CN" i="1" dirty="0"/>
          </a:p>
          <a:p>
            <a:endParaRPr lang="en-US" altLang="zh-CN" i="1" dirty="0"/>
          </a:p>
          <a:p>
            <a:endParaRPr lang="en-US" altLang="zh-CN" i="1" dirty="0"/>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4263141"/>
            <a:ext cx="4657920" cy="464824"/>
          </a:xfrm>
          <a:prstGeom prst="rect">
            <a:avLst/>
          </a:prstGeom>
        </p:spPr>
      </p:pic>
      <p:sp>
        <p:nvSpPr>
          <p:cNvPr id="15" name="Content Placeholder 2"/>
          <p:cNvSpPr txBox="1"/>
          <p:nvPr/>
        </p:nvSpPr>
        <p:spPr bwMode="auto">
          <a:xfrm>
            <a:off x="490711" y="3445580"/>
            <a:ext cx="8162578" cy="451921"/>
          </a:xfrm>
          <a:prstGeom prst="rect">
            <a:avLst/>
          </a:prstGeom>
          <a:noFill/>
          <a:ln>
            <a:noFill/>
          </a:ln>
        </p:spPr>
        <p:txBody>
          <a:bodyPr vert="horz" wrap="square" lIns="91440" tIns="45720" rIns="91440" bIns="45720" numCol="1" anchor="t" anchorCtr="0" compatLnSpc="1"/>
          <a:lstStyle>
            <a:defPPr>
              <a:defRPr lang="zh-CN"/>
            </a:defPPr>
            <a:lvl1pPr marL="469900" indent="-469900" eaLnBrk="0" fontAlgn="base" hangingPunct="0">
              <a:spcBef>
                <a:spcPct val="20000"/>
              </a:spcBef>
              <a:spcAft>
                <a:spcPct val="0"/>
              </a:spcAft>
              <a:buClr>
                <a:srgbClr val="488465"/>
              </a:buClr>
              <a:buSzPct val="80000"/>
              <a:buFont typeface="Wingdings" panose="05000000000000000000" pitchFamily="2" charset="2"/>
              <a:buChar char="o"/>
              <a:defRPr sz="2400" baseline="0">
                <a:latin typeface="+mj-lt"/>
                <a:ea typeface="+mj-ea"/>
              </a:defRPr>
            </a:lvl1pPr>
            <a:lvl2pPr marL="908050" lvl="1" indent="-436880" algn="just" eaLnBrk="0" fontAlgn="base" hangingPunct="0">
              <a:spcBef>
                <a:spcPct val="20000"/>
              </a:spcBef>
              <a:spcAft>
                <a:spcPct val="0"/>
              </a:spcAft>
              <a:buClr>
                <a:srgbClr val="488465"/>
              </a:buClr>
              <a:buSzPct val="80000"/>
              <a:buFont typeface="Wingdings" panose="05000000000000000000" pitchFamily="2" charset="2"/>
              <a:buChar char="Ø"/>
              <a:defRPr sz="2400">
                <a:latin typeface="+mj-lt"/>
                <a:ea typeface="+mj-ea"/>
              </a:defRPr>
            </a:lvl2pPr>
            <a:lvl3pPr marL="1304925" indent="-395605" eaLnBrk="0" fontAlgn="base" hangingPunct="0">
              <a:spcBef>
                <a:spcPct val="20000"/>
              </a:spcBef>
              <a:spcAft>
                <a:spcPct val="0"/>
              </a:spcAft>
              <a:buClr>
                <a:srgbClr val="488465"/>
              </a:buClr>
              <a:buSzPct val="80000"/>
              <a:buChar char="•"/>
              <a:defRPr sz="2300"/>
            </a:lvl3pPr>
            <a:lvl4pPr marL="1694180" indent="-387350" eaLnBrk="0" fontAlgn="base" hangingPunct="0">
              <a:spcBef>
                <a:spcPct val="20000"/>
              </a:spcBef>
              <a:spcAft>
                <a:spcPct val="0"/>
              </a:spcAft>
              <a:buClr>
                <a:srgbClr val="488465"/>
              </a:buClr>
              <a:buSzPct val="80000"/>
              <a:buFont typeface="Wingdings" panose="05000000000000000000" pitchFamily="2" charset="2"/>
              <a:buChar char="Ø"/>
              <a:defRPr sz="2000"/>
            </a:lvl4pPr>
            <a:lvl5pPr marL="2094230" indent="-398780" eaLnBrk="0" fontAlgn="base" hangingPunct="0">
              <a:spcBef>
                <a:spcPct val="25000"/>
              </a:spcBef>
              <a:spcAft>
                <a:spcPct val="0"/>
              </a:spcAft>
              <a:buClr>
                <a:srgbClr val="488465"/>
              </a:buClr>
              <a:buSzPct val="80000"/>
              <a:buFont typeface="Wingdings" panose="05000000000000000000" pitchFamily="2" charset="2"/>
              <a:buChar char="Ø"/>
              <a:defRPr sz="2000"/>
            </a:lvl5pPr>
            <a:lvl6pPr marL="2551430" indent="-398780" fontAlgn="base">
              <a:spcBef>
                <a:spcPct val="25000"/>
              </a:spcBef>
              <a:spcAft>
                <a:spcPct val="0"/>
              </a:spcAft>
              <a:buClr>
                <a:srgbClr val="488465"/>
              </a:buClr>
              <a:buSzPct val="80000"/>
              <a:buFont typeface="Wingdings" panose="05000000000000000000" pitchFamily="2" charset="2"/>
              <a:buChar char="Ø"/>
              <a:defRPr sz="2000"/>
            </a:lvl6pPr>
            <a:lvl7pPr marL="3008630" indent="-398780" fontAlgn="base">
              <a:spcBef>
                <a:spcPct val="25000"/>
              </a:spcBef>
              <a:spcAft>
                <a:spcPct val="0"/>
              </a:spcAft>
              <a:buClr>
                <a:srgbClr val="488465"/>
              </a:buClr>
              <a:buSzPct val="80000"/>
              <a:buFont typeface="Wingdings" panose="05000000000000000000" pitchFamily="2" charset="2"/>
              <a:buChar char="Ø"/>
              <a:defRPr sz="2000"/>
            </a:lvl7pPr>
            <a:lvl8pPr marL="3465830" indent="-398780" fontAlgn="base">
              <a:spcBef>
                <a:spcPct val="25000"/>
              </a:spcBef>
              <a:spcAft>
                <a:spcPct val="0"/>
              </a:spcAft>
              <a:buClr>
                <a:srgbClr val="488465"/>
              </a:buClr>
              <a:buSzPct val="80000"/>
              <a:buFont typeface="Wingdings" panose="05000000000000000000" pitchFamily="2" charset="2"/>
              <a:buChar char="Ø"/>
              <a:defRPr sz="2000"/>
            </a:lvl8pPr>
            <a:lvl9pPr marL="3923030" indent="-398780" fontAlgn="base">
              <a:spcBef>
                <a:spcPct val="25000"/>
              </a:spcBef>
              <a:spcAft>
                <a:spcPct val="0"/>
              </a:spcAft>
              <a:buClr>
                <a:srgbClr val="488465"/>
              </a:buClr>
              <a:buSzPct val="80000"/>
              <a:buFont typeface="Wingdings" panose="05000000000000000000" pitchFamily="2" charset="2"/>
              <a:buChar char="Ø"/>
              <a:defRPr sz="2000"/>
            </a:lvl9pPr>
          </a:lstStyle>
          <a:p>
            <a:r>
              <a:rPr lang="zh-CN" altLang="en-US" dirty="0"/>
              <a:t>可将信息增益的计算式推广如下：</a:t>
            </a:r>
            <a:endParaRPr lang="en-US" altLang="zh-CN" i="1" dirty="0"/>
          </a:p>
          <a:p>
            <a:endParaRPr lang="en-US" altLang="zh-CN" i="1" dirty="0"/>
          </a:p>
        </p:txBody>
      </p:sp>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736" y="4900024"/>
            <a:ext cx="5411709" cy="1323574"/>
          </a:xfrm>
          <a:prstGeom prst="rect">
            <a:avLst/>
          </a:prstGeom>
        </p:spPr>
      </p:pic>
      <p:pic>
        <p:nvPicPr>
          <p:cNvPr id="22" name="图片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3864" y="5731767"/>
            <a:ext cx="2442529" cy="669434"/>
          </a:xfrm>
          <a:prstGeom prst="rect">
            <a:avLst/>
          </a:prstGeom>
        </p:spPr>
      </p:pic>
      <p:sp>
        <p:nvSpPr>
          <p:cNvPr id="23" name="Content Placeholder 2"/>
          <p:cNvSpPr txBox="1"/>
          <p:nvPr/>
        </p:nvSpPr>
        <p:spPr bwMode="auto">
          <a:xfrm>
            <a:off x="6444756" y="5329398"/>
            <a:ext cx="1296144" cy="464825"/>
          </a:xfrm>
          <a:prstGeom prst="rect">
            <a:avLst/>
          </a:prstGeom>
          <a:noFill/>
          <a:ln>
            <a:noFill/>
          </a:ln>
        </p:spPr>
        <p:txBody>
          <a:bodyPr vert="horz" wrap="square" lIns="91440" tIns="45720" rIns="91440" bIns="45720" numCol="1" anchor="t" anchorCtr="0" compatLnSpc="1"/>
          <a:lstStyle>
            <a:defPPr>
              <a:defRPr lang="zh-CN"/>
            </a:defPPr>
            <a:lvl1pPr marL="469900" indent="-469900" eaLnBrk="0" fontAlgn="base" hangingPunct="0">
              <a:spcBef>
                <a:spcPct val="20000"/>
              </a:spcBef>
              <a:spcAft>
                <a:spcPct val="0"/>
              </a:spcAft>
              <a:buClr>
                <a:srgbClr val="488465"/>
              </a:buClr>
              <a:buSzPct val="80000"/>
              <a:buFont typeface="Wingdings" panose="05000000000000000000" pitchFamily="2" charset="2"/>
              <a:buChar char="o"/>
              <a:defRPr sz="2400" baseline="0">
                <a:latin typeface="+mj-lt"/>
                <a:ea typeface="+mj-ea"/>
              </a:defRPr>
            </a:lvl1pPr>
            <a:lvl2pPr marL="908050" lvl="1" indent="-436880" algn="just" eaLnBrk="0" fontAlgn="base" hangingPunct="0">
              <a:spcBef>
                <a:spcPct val="20000"/>
              </a:spcBef>
              <a:spcAft>
                <a:spcPct val="0"/>
              </a:spcAft>
              <a:buClr>
                <a:srgbClr val="488465"/>
              </a:buClr>
              <a:buSzPct val="80000"/>
              <a:buFont typeface="Wingdings" panose="05000000000000000000" pitchFamily="2" charset="2"/>
              <a:buChar char="Ø"/>
              <a:defRPr sz="2400">
                <a:latin typeface="+mj-lt"/>
                <a:ea typeface="+mj-ea"/>
              </a:defRPr>
            </a:lvl2pPr>
            <a:lvl3pPr marL="1304925" indent="-395605" eaLnBrk="0" fontAlgn="base" hangingPunct="0">
              <a:spcBef>
                <a:spcPct val="20000"/>
              </a:spcBef>
              <a:spcAft>
                <a:spcPct val="0"/>
              </a:spcAft>
              <a:buClr>
                <a:srgbClr val="488465"/>
              </a:buClr>
              <a:buSzPct val="80000"/>
              <a:buChar char="•"/>
              <a:defRPr sz="2300"/>
            </a:lvl3pPr>
            <a:lvl4pPr marL="1694180" indent="-387350" eaLnBrk="0" fontAlgn="base" hangingPunct="0">
              <a:spcBef>
                <a:spcPct val="20000"/>
              </a:spcBef>
              <a:spcAft>
                <a:spcPct val="0"/>
              </a:spcAft>
              <a:buClr>
                <a:srgbClr val="488465"/>
              </a:buClr>
              <a:buSzPct val="80000"/>
              <a:buFont typeface="Wingdings" panose="05000000000000000000" pitchFamily="2" charset="2"/>
              <a:buChar char="Ø"/>
              <a:defRPr sz="2000"/>
            </a:lvl4pPr>
            <a:lvl5pPr marL="2094230" indent="-398780" eaLnBrk="0" fontAlgn="base" hangingPunct="0">
              <a:spcBef>
                <a:spcPct val="25000"/>
              </a:spcBef>
              <a:spcAft>
                <a:spcPct val="0"/>
              </a:spcAft>
              <a:buClr>
                <a:srgbClr val="488465"/>
              </a:buClr>
              <a:buSzPct val="80000"/>
              <a:buFont typeface="Wingdings" panose="05000000000000000000" pitchFamily="2" charset="2"/>
              <a:buChar char="Ø"/>
              <a:defRPr sz="2000"/>
            </a:lvl5pPr>
            <a:lvl6pPr marL="2551430" indent="-398780" fontAlgn="base">
              <a:spcBef>
                <a:spcPct val="25000"/>
              </a:spcBef>
              <a:spcAft>
                <a:spcPct val="0"/>
              </a:spcAft>
              <a:buClr>
                <a:srgbClr val="488465"/>
              </a:buClr>
              <a:buSzPct val="80000"/>
              <a:buFont typeface="Wingdings" panose="05000000000000000000" pitchFamily="2" charset="2"/>
              <a:buChar char="Ø"/>
              <a:defRPr sz="2000"/>
            </a:lvl6pPr>
            <a:lvl7pPr marL="3008630" indent="-398780" fontAlgn="base">
              <a:spcBef>
                <a:spcPct val="25000"/>
              </a:spcBef>
              <a:spcAft>
                <a:spcPct val="0"/>
              </a:spcAft>
              <a:buClr>
                <a:srgbClr val="488465"/>
              </a:buClr>
              <a:buSzPct val="80000"/>
              <a:buFont typeface="Wingdings" panose="05000000000000000000" pitchFamily="2" charset="2"/>
              <a:buChar char="Ø"/>
              <a:defRPr sz="2000"/>
            </a:lvl7pPr>
            <a:lvl8pPr marL="3465830" indent="-398780" fontAlgn="base">
              <a:spcBef>
                <a:spcPct val="25000"/>
              </a:spcBef>
              <a:spcAft>
                <a:spcPct val="0"/>
              </a:spcAft>
              <a:buClr>
                <a:srgbClr val="488465"/>
              </a:buClr>
              <a:buSzPct val="80000"/>
              <a:buFont typeface="Wingdings" panose="05000000000000000000" pitchFamily="2" charset="2"/>
              <a:buChar char="Ø"/>
              <a:defRPr sz="2000"/>
            </a:lvl8pPr>
            <a:lvl9pPr marL="3923030" indent="-398780" fontAlgn="base">
              <a:spcBef>
                <a:spcPct val="25000"/>
              </a:spcBef>
              <a:spcAft>
                <a:spcPct val="0"/>
              </a:spcAft>
              <a:buClr>
                <a:srgbClr val="488465"/>
              </a:buClr>
              <a:buSzPct val="80000"/>
              <a:buFont typeface="Wingdings" panose="05000000000000000000" pitchFamily="2" charset="2"/>
              <a:buChar char="Ø"/>
              <a:defRPr sz="2000"/>
            </a:lvl9pPr>
          </a:lstStyle>
          <a:p>
            <a:pPr marL="0" indent="0">
              <a:buNone/>
            </a:pPr>
            <a:r>
              <a:rPr lang="zh-CN" altLang="en-US" dirty="0"/>
              <a:t>其中，</a:t>
            </a:r>
            <a:endParaRPr lang="en-US" altLang="zh-CN" i="1" dirty="0"/>
          </a:p>
          <a:p>
            <a:endParaRPr lang="en-US" altLang="zh-CN" i="1" dirty="0"/>
          </a:p>
          <a:p>
            <a:endParaRPr lang="en-US" altLang="zh-CN" i="1" dirty="0"/>
          </a:p>
        </p:txBody>
      </p:sp>
      <p:cxnSp>
        <p:nvCxnSpPr>
          <p:cNvPr id="25" name="连接符: 曲线 24"/>
          <p:cNvCxnSpPr>
            <a:stCxn id="14" idx="3"/>
          </p:cNvCxnSpPr>
          <p:nvPr/>
        </p:nvCxnSpPr>
        <p:spPr>
          <a:xfrm flipH="1">
            <a:off x="4499992" y="4495553"/>
            <a:ext cx="1057520" cy="733647"/>
          </a:xfrm>
          <a:prstGeom prst="curvedConnector3">
            <a:avLst>
              <a:gd name="adj1" fmla="val -21617"/>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文本框 26"/>
              <p:cNvSpPr txBox="1"/>
              <p:nvPr/>
            </p:nvSpPr>
            <p:spPr>
              <a:xfrm>
                <a:off x="157607" y="5368679"/>
                <a:ext cx="1984850" cy="1200329"/>
              </a:xfrm>
              <a:prstGeom prst="rect">
                <a:avLst/>
              </a:prstGeom>
              <a:gradFill flip="none" rotWithShape="1">
                <a:gsLst>
                  <a:gs pos="0">
                    <a:srgbClr val="C4F4A1">
                      <a:tint val="66000"/>
                      <a:satMod val="160000"/>
                    </a:srgbClr>
                  </a:gs>
                  <a:gs pos="50000">
                    <a:srgbClr val="C4F4A1">
                      <a:tint val="44500"/>
                      <a:satMod val="160000"/>
                    </a:srgbClr>
                  </a:gs>
                  <a:gs pos="100000">
                    <a:srgbClr val="C4F4A1">
                      <a:tint val="23500"/>
                      <a:satMod val="160000"/>
                    </a:srgbClr>
                  </a:gs>
                </a:gsLst>
                <a:lin ang="5400000" scaled="1"/>
                <a:tileRect/>
              </a:gradFill>
              <a:ln>
                <a:solidFill>
                  <a:srgbClr val="C4F4A2"/>
                </a:solidFill>
              </a:ln>
            </p:spPr>
            <p:txBody>
              <a:bodyPr wrap="square">
                <a:spAutoFit/>
              </a:bodyPr>
              <a:lstStyle/>
              <a:p>
                <a:pPr algn="just"/>
                <a:r>
                  <a:rPr lang="zh-CN" altLang="en-US" dirty="0"/>
                  <a:t>无缺失值样本所占的比例</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zh-CN" altLang="en-US" dirty="0"/>
                  <a:t>无缺失值样本的信息增益</a:t>
                </a:r>
                <a:endParaRPr lang="zh-CN" altLang="en-US" dirty="0"/>
              </a:p>
            </p:txBody>
          </p:sp>
        </mc:Choice>
        <mc:Fallback>
          <p:sp>
            <p:nvSpPr>
              <p:cNvPr id="27" name="文本框 26"/>
              <p:cNvSpPr txBox="1">
                <a:spLocks noRot="1" noChangeAspect="1" noMove="1" noResize="1" noEditPoints="1" noAdjustHandles="1" noChangeArrowheads="1" noChangeShapeType="1" noTextEdit="1"/>
              </p:cNvSpPr>
              <p:nvPr/>
            </p:nvSpPr>
            <p:spPr>
              <a:xfrm>
                <a:off x="157607" y="5368679"/>
                <a:ext cx="1984850" cy="1200329"/>
              </a:xfrm>
              <a:prstGeom prst="rect">
                <a:avLst/>
              </a:prstGeom>
              <a:blipFill rotWithShape="1">
                <a:blip r:embed="rId7"/>
                <a:stretch>
                  <a:fillRect l="-262" t="-403" r="-226" b="-376"/>
                </a:stretch>
              </a:blipFill>
              <a:ln>
                <a:solidFill>
                  <a:srgbClr val="C4F4A2"/>
                </a:solidFill>
              </a:ln>
            </p:spPr>
            <p:txBody>
              <a:bodyPr/>
              <a:lstStyle/>
              <a:p>
                <a:r>
                  <a:rPr lang="zh-CN" alt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z="44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j-cs"/>
              </a:rPr>
              <a:t>缺失值</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Content Placeholder 2"/>
          <p:cNvSpPr txBox="1"/>
          <p:nvPr/>
        </p:nvSpPr>
        <p:spPr bwMode="auto">
          <a:xfrm>
            <a:off x="490711" y="1124744"/>
            <a:ext cx="8162578" cy="2160240"/>
          </a:xfrm>
          <a:prstGeom prst="rect">
            <a:avLst/>
          </a:prstGeom>
          <a:noFill/>
          <a:ln>
            <a:noFill/>
          </a:ln>
        </p:spPr>
        <p:txBody>
          <a:bodyPr vert="horz" wrap="square" lIns="91440" tIns="45720" rIns="91440" bIns="45720" numCol="1" anchor="t" anchorCtr="0" compatLnSpc="1"/>
          <a:lstStyle>
            <a:defPPr>
              <a:defRPr lang="zh-CN"/>
            </a:defPPr>
            <a:lvl1pPr marL="469900" indent="-469900" eaLnBrk="0" fontAlgn="base" hangingPunct="0">
              <a:spcBef>
                <a:spcPct val="20000"/>
              </a:spcBef>
              <a:spcAft>
                <a:spcPct val="0"/>
              </a:spcAft>
              <a:buClr>
                <a:srgbClr val="488465"/>
              </a:buClr>
              <a:buSzPct val="80000"/>
              <a:buFont typeface="Wingdings" panose="05000000000000000000" pitchFamily="2" charset="2"/>
              <a:buChar char="o"/>
              <a:defRPr sz="2400" baseline="0">
                <a:latin typeface="+mj-lt"/>
                <a:ea typeface="+mj-ea"/>
              </a:defRPr>
            </a:lvl1pPr>
            <a:lvl2pPr marL="908050" lvl="1" indent="-436880" algn="just" eaLnBrk="0" fontAlgn="base" hangingPunct="0">
              <a:spcBef>
                <a:spcPct val="20000"/>
              </a:spcBef>
              <a:spcAft>
                <a:spcPct val="0"/>
              </a:spcAft>
              <a:buClr>
                <a:srgbClr val="488465"/>
              </a:buClr>
              <a:buSzPct val="80000"/>
              <a:buFont typeface="Wingdings" panose="05000000000000000000" pitchFamily="2" charset="2"/>
              <a:buChar char="Ø"/>
              <a:defRPr sz="2400">
                <a:latin typeface="+mj-lt"/>
                <a:ea typeface="+mj-ea"/>
              </a:defRPr>
            </a:lvl2pPr>
            <a:lvl3pPr marL="1304925" indent="-395605" eaLnBrk="0" fontAlgn="base" hangingPunct="0">
              <a:spcBef>
                <a:spcPct val="20000"/>
              </a:spcBef>
              <a:spcAft>
                <a:spcPct val="0"/>
              </a:spcAft>
              <a:buClr>
                <a:srgbClr val="488465"/>
              </a:buClr>
              <a:buSzPct val="80000"/>
              <a:buChar char="•"/>
              <a:defRPr sz="2300"/>
            </a:lvl3pPr>
            <a:lvl4pPr marL="1694180" indent="-387350" eaLnBrk="0" fontAlgn="base" hangingPunct="0">
              <a:spcBef>
                <a:spcPct val="20000"/>
              </a:spcBef>
              <a:spcAft>
                <a:spcPct val="0"/>
              </a:spcAft>
              <a:buClr>
                <a:srgbClr val="488465"/>
              </a:buClr>
              <a:buSzPct val="80000"/>
              <a:buFont typeface="Wingdings" panose="05000000000000000000" pitchFamily="2" charset="2"/>
              <a:buChar char="Ø"/>
              <a:defRPr sz="2000"/>
            </a:lvl4pPr>
            <a:lvl5pPr marL="2094230" indent="-398780" eaLnBrk="0" fontAlgn="base" hangingPunct="0">
              <a:spcBef>
                <a:spcPct val="25000"/>
              </a:spcBef>
              <a:spcAft>
                <a:spcPct val="0"/>
              </a:spcAft>
              <a:buClr>
                <a:srgbClr val="488465"/>
              </a:buClr>
              <a:buSzPct val="80000"/>
              <a:buFont typeface="Wingdings" panose="05000000000000000000" pitchFamily="2" charset="2"/>
              <a:buChar char="Ø"/>
              <a:defRPr sz="2000"/>
            </a:lvl5pPr>
            <a:lvl6pPr marL="2551430" indent="-398780" fontAlgn="base">
              <a:spcBef>
                <a:spcPct val="25000"/>
              </a:spcBef>
              <a:spcAft>
                <a:spcPct val="0"/>
              </a:spcAft>
              <a:buClr>
                <a:srgbClr val="488465"/>
              </a:buClr>
              <a:buSzPct val="80000"/>
              <a:buFont typeface="Wingdings" panose="05000000000000000000" pitchFamily="2" charset="2"/>
              <a:buChar char="Ø"/>
              <a:defRPr sz="2000"/>
            </a:lvl6pPr>
            <a:lvl7pPr marL="3008630" indent="-398780" fontAlgn="base">
              <a:spcBef>
                <a:spcPct val="25000"/>
              </a:spcBef>
              <a:spcAft>
                <a:spcPct val="0"/>
              </a:spcAft>
              <a:buClr>
                <a:srgbClr val="488465"/>
              </a:buClr>
              <a:buSzPct val="80000"/>
              <a:buFont typeface="Wingdings" panose="05000000000000000000" pitchFamily="2" charset="2"/>
              <a:buChar char="Ø"/>
              <a:defRPr sz="2000"/>
            </a:lvl7pPr>
            <a:lvl8pPr marL="3465830" indent="-398780" fontAlgn="base">
              <a:spcBef>
                <a:spcPct val="25000"/>
              </a:spcBef>
              <a:spcAft>
                <a:spcPct val="0"/>
              </a:spcAft>
              <a:buClr>
                <a:srgbClr val="488465"/>
              </a:buClr>
              <a:buSzPct val="80000"/>
              <a:buFont typeface="Wingdings" panose="05000000000000000000" pitchFamily="2" charset="2"/>
              <a:buChar char="Ø"/>
              <a:defRPr sz="2000"/>
            </a:lvl8pPr>
            <a:lvl9pPr marL="3923030" indent="-398780" fontAlgn="base">
              <a:spcBef>
                <a:spcPct val="25000"/>
              </a:spcBef>
              <a:spcAft>
                <a:spcPct val="0"/>
              </a:spcAft>
              <a:buClr>
                <a:srgbClr val="488465"/>
              </a:buClr>
              <a:buSzPct val="80000"/>
              <a:buFont typeface="Wingdings" panose="05000000000000000000" pitchFamily="2" charset="2"/>
              <a:buChar char="Ø"/>
              <a:defRPr sz="2000"/>
            </a:lvl9pPr>
          </a:lstStyle>
          <a:p>
            <a:r>
              <a:rPr lang="zh-CN" altLang="en-US" dirty="0"/>
              <a:t>使用带缺失值的样例，需解决：</a:t>
            </a:r>
            <a:endParaRPr lang="zh-CN" altLang="en-US" dirty="0"/>
          </a:p>
          <a:p>
            <a:pPr lvl="1"/>
            <a:r>
              <a:rPr lang="zh-CN" altLang="en-US" strike="sngStrike" dirty="0"/>
              <a:t>如何在属性值缺失的情况进行划分属性选择？如何计算信息增益？</a:t>
            </a:r>
            <a:endParaRPr lang="en-US" altLang="zh-CN" strike="sngStrike" dirty="0"/>
          </a:p>
          <a:p>
            <a:pPr lvl="1"/>
            <a:r>
              <a:rPr lang="zh-CN" altLang="en-US" dirty="0"/>
              <a:t>给定划分属性，若样本在该属性上的值缺失，如何进行样本划分？</a:t>
            </a:r>
            <a:endParaRPr lang="zh-CN" altLang="en-US" dirty="0"/>
          </a:p>
          <a:p>
            <a:endParaRPr lang="zh-CN" altLang="en-US" dirty="0"/>
          </a:p>
        </p:txBody>
      </p:sp>
      <mc:AlternateContent xmlns:mc="http://schemas.openxmlformats.org/markup-compatibility/2006">
        <mc:Choice xmlns:a14="http://schemas.microsoft.com/office/drawing/2010/main" Requires="a14">
          <p:sp>
            <p:nvSpPr>
              <p:cNvPr id="6" name="Content Placeholder 2"/>
              <p:cNvSpPr txBox="1"/>
              <p:nvPr/>
            </p:nvSpPr>
            <p:spPr bwMode="auto">
              <a:xfrm>
                <a:off x="490711" y="3269048"/>
                <a:ext cx="8162578" cy="2752239"/>
              </a:xfrm>
              <a:prstGeom prst="rect">
                <a:avLst/>
              </a:prstGeom>
              <a:noFill/>
              <a:ln>
                <a:noFill/>
              </a:ln>
            </p:spPr>
            <p:txBody>
              <a:bodyPr vert="horz" wrap="square" lIns="91440" tIns="45720" rIns="91440" bIns="45720" numCol="1" anchor="t" anchorCtr="0" compatLnSpc="1"/>
              <a:lstStyle>
                <a:defPPr>
                  <a:defRPr lang="zh-CN"/>
                </a:defPPr>
                <a:lvl1pPr marL="469900" indent="-469900" eaLnBrk="0" fontAlgn="base" hangingPunct="0">
                  <a:spcBef>
                    <a:spcPct val="20000"/>
                  </a:spcBef>
                  <a:spcAft>
                    <a:spcPct val="0"/>
                  </a:spcAft>
                  <a:buClr>
                    <a:srgbClr val="488465"/>
                  </a:buClr>
                  <a:buSzPct val="80000"/>
                  <a:buFont typeface="Wingdings" panose="05000000000000000000" pitchFamily="2" charset="2"/>
                  <a:buChar char="o"/>
                  <a:defRPr sz="2400" baseline="0">
                    <a:latin typeface="+mj-lt"/>
                    <a:ea typeface="+mj-ea"/>
                  </a:defRPr>
                </a:lvl1pPr>
                <a:lvl2pPr marL="908050" lvl="1" indent="-436880" algn="just" eaLnBrk="0" fontAlgn="base" hangingPunct="0">
                  <a:spcBef>
                    <a:spcPct val="20000"/>
                  </a:spcBef>
                  <a:spcAft>
                    <a:spcPct val="0"/>
                  </a:spcAft>
                  <a:buClr>
                    <a:srgbClr val="488465"/>
                  </a:buClr>
                  <a:buSzPct val="80000"/>
                  <a:buFont typeface="Wingdings" panose="05000000000000000000" pitchFamily="2" charset="2"/>
                  <a:buChar char="Ø"/>
                  <a:defRPr sz="2400">
                    <a:latin typeface="+mj-lt"/>
                    <a:ea typeface="+mj-ea"/>
                  </a:defRPr>
                </a:lvl2pPr>
                <a:lvl3pPr marL="1304925" indent="-395605" eaLnBrk="0" fontAlgn="base" hangingPunct="0">
                  <a:spcBef>
                    <a:spcPct val="20000"/>
                  </a:spcBef>
                  <a:spcAft>
                    <a:spcPct val="0"/>
                  </a:spcAft>
                  <a:buClr>
                    <a:srgbClr val="488465"/>
                  </a:buClr>
                  <a:buSzPct val="80000"/>
                  <a:buChar char="•"/>
                  <a:defRPr sz="2300"/>
                </a:lvl3pPr>
                <a:lvl4pPr marL="1694180" indent="-387350" eaLnBrk="0" fontAlgn="base" hangingPunct="0">
                  <a:spcBef>
                    <a:spcPct val="20000"/>
                  </a:spcBef>
                  <a:spcAft>
                    <a:spcPct val="0"/>
                  </a:spcAft>
                  <a:buClr>
                    <a:srgbClr val="488465"/>
                  </a:buClr>
                  <a:buSzPct val="80000"/>
                  <a:buFont typeface="Wingdings" panose="05000000000000000000" pitchFamily="2" charset="2"/>
                  <a:buChar char="Ø"/>
                  <a:defRPr sz="2000"/>
                </a:lvl4pPr>
                <a:lvl5pPr marL="2094230" indent="-398780" eaLnBrk="0" fontAlgn="base" hangingPunct="0">
                  <a:spcBef>
                    <a:spcPct val="25000"/>
                  </a:spcBef>
                  <a:spcAft>
                    <a:spcPct val="0"/>
                  </a:spcAft>
                  <a:buClr>
                    <a:srgbClr val="488465"/>
                  </a:buClr>
                  <a:buSzPct val="80000"/>
                  <a:buFont typeface="Wingdings" panose="05000000000000000000" pitchFamily="2" charset="2"/>
                  <a:buChar char="Ø"/>
                  <a:defRPr sz="2000"/>
                </a:lvl5pPr>
                <a:lvl6pPr marL="2551430" indent="-398780" fontAlgn="base">
                  <a:spcBef>
                    <a:spcPct val="25000"/>
                  </a:spcBef>
                  <a:spcAft>
                    <a:spcPct val="0"/>
                  </a:spcAft>
                  <a:buClr>
                    <a:srgbClr val="488465"/>
                  </a:buClr>
                  <a:buSzPct val="80000"/>
                  <a:buFont typeface="Wingdings" panose="05000000000000000000" pitchFamily="2" charset="2"/>
                  <a:buChar char="Ø"/>
                  <a:defRPr sz="2000"/>
                </a:lvl6pPr>
                <a:lvl7pPr marL="3008630" indent="-398780" fontAlgn="base">
                  <a:spcBef>
                    <a:spcPct val="25000"/>
                  </a:spcBef>
                  <a:spcAft>
                    <a:spcPct val="0"/>
                  </a:spcAft>
                  <a:buClr>
                    <a:srgbClr val="488465"/>
                  </a:buClr>
                  <a:buSzPct val="80000"/>
                  <a:buFont typeface="Wingdings" panose="05000000000000000000" pitchFamily="2" charset="2"/>
                  <a:buChar char="Ø"/>
                  <a:defRPr sz="2000"/>
                </a:lvl7pPr>
                <a:lvl8pPr marL="3465830" indent="-398780" fontAlgn="base">
                  <a:spcBef>
                    <a:spcPct val="25000"/>
                  </a:spcBef>
                  <a:spcAft>
                    <a:spcPct val="0"/>
                  </a:spcAft>
                  <a:buClr>
                    <a:srgbClr val="488465"/>
                  </a:buClr>
                  <a:buSzPct val="80000"/>
                  <a:buFont typeface="Wingdings" panose="05000000000000000000" pitchFamily="2" charset="2"/>
                  <a:buChar char="Ø"/>
                  <a:defRPr sz="2000"/>
                </a:lvl8pPr>
                <a:lvl9pPr marL="3923030" indent="-398780" fontAlgn="base">
                  <a:spcBef>
                    <a:spcPct val="25000"/>
                  </a:spcBef>
                  <a:spcAft>
                    <a:spcPct val="0"/>
                  </a:spcAft>
                  <a:buClr>
                    <a:srgbClr val="488465"/>
                  </a:buClr>
                  <a:buSzPct val="80000"/>
                  <a:buFont typeface="Wingdings" panose="05000000000000000000" pitchFamily="2" charset="2"/>
                  <a:buChar char="Ø"/>
                  <a:defRPr sz="2000"/>
                </a:lvl9pPr>
              </a:lstStyle>
              <a:p>
                <a:r>
                  <a:rPr lang="zh-CN" altLang="en-US" dirty="0"/>
                  <a:t>使用带缺失值的样例，需解决：</a:t>
                </a:r>
                <a:endParaRPr lang="zh-CN" altLang="en-US" dirty="0"/>
              </a:p>
              <a:p>
                <a:pPr lvl="1"/>
                <a:r>
                  <a:rPr kumimoji="0" lang="zh-CN" altLang="zh-CN" sz="2400" b="0" i="0" u="none" strike="noStrike" cap="none" normalizeH="0" baseline="0" dirty="0">
                    <a:ln>
                      <a:noFill/>
                    </a:ln>
                    <a:solidFill>
                      <a:schemeClr val="tx1"/>
                    </a:solidFill>
                    <a:effectLst/>
                    <a:latin typeface="Arial" panose="020B0604020202020204" pitchFamily="34" charset="0"/>
                  </a:rPr>
                  <a:t>若样本</a:t>
                </a:r>
                <a:r>
                  <a:rPr kumimoji="0" lang="en-US" altLang="zh-CN" sz="2400" b="0" i="1" u="none" strike="noStrike" cap="none" normalizeH="0" baseline="0" dirty="0">
                    <a:ln>
                      <a:noFill/>
                    </a:ln>
                    <a:solidFill>
                      <a:schemeClr val="tx1"/>
                    </a:solidFill>
                    <a:effectLst/>
                  </a:rPr>
                  <a:t>x</a:t>
                </a:r>
                <a:r>
                  <a:rPr kumimoji="0" lang="zh-CN" altLang="zh-CN" sz="2400" b="0" i="0" u="none" strike="noStrike" cap="none" normalizeH="0" baseline="0" dirty="0">
                    <a:ln>
                      <a:noFill/>
                    </a:ln>
                    <a:solidFill>
                      <a:schemeClr val="tx1"/>
                    </a:solidFill>
                    <a:effectLst/>
                    <a:latin typeface="Arial" panose="020B0604020202020204" pitchFamily="34" charset="0"/>
                  </a:rPr>
                  <a:t>在划分属性</a:t>
                </a:r>
                <a:r>
                  <a:rPr kumimoji="0" lang="zh-CN" altLang="zh-CN" sz="2400" b="0" i="1" u="none" strike="noStrike" cap="none" normalizeH="0" baseline="0" dirty="0">
                    <a:ln>
                      <a:noFill/>
                    </a:ln>
                    <a:solidFill>
                      <a:schemeClr val="tx1"/>
                    </a:solidFill>
                    <a:effectLst/>
                  </a:rPr>
                  <a:t>a</a:t>
                </a:r>
                <a:r>
                  <a:rPr kumimoji="0" lang="zh-CN" altLang="zh-CN" sz="2400" b="0" i="0" u="none" strike="noStrike" cap="none" normalizeH="0" baseline="0" dirty="0">
                    <a:ln>
                      <a:noFill/>
                    </a:ln>
                    <a:solidFill>
                      <a:schemeClr val="tx1"/>
                    </a:solidFill>
                    <a:effectLst/>
                    <a:latin typeface="Arial" panose="020B0604020202020204" pitchFamily="34" charset="0"/>
                  </a:rPr>
                  <a:t>上的取值已知</a:t>
                </a:r>
                <a:r>
                  <a:rPr lang="zh-CN" altLang="en-US" dirty="0">
                    <a:latin typeface="Arial" panose="020B0604020202020204" pitchFamily="34" charset="0"/>
                  </a:rPr>
                  <a:t>，</a:t>
                </a:r>
                <a:r>
                  <a:rPr kumimoji="0" lang="zh-CN" altLang="zh-CN" sz="2400" b="0" i="0" u="none" strike="noStrike" cap="none" normalizeH="0" baseline="0" dirty="0">
                    <a:ln>
                      <a:noFill/>
                    </a:ln>
                    <a:solidFill>
                      <a:schemeClr val="tx1"/>
                    </a:solidFill>
                    <a:effectLst/>
                    <a:latin typeface="Arial" panose="020B0604020202020204" pitchFamily="34" charset="0"/>
                  </a:rPr>
                  <a:t>则将</a:t>
                </a:r>
                <a:r>
                  <a:rPr kumimoji="0" lang="en-US" altLang="zh-CN" sz="2400" b="0" i="1" u="none" strike="noStrike" cap="none" normalizeH="0" baseline="0" dirty="0">
                    <a:ln>
                      <a:noFill/>
                    </a:ln>
                    <a:solidFill>
                      <a:schemeClr val="tx1"/>
                    </a:solidFill>
                    <a:effectLst/>
                  </a:rPr>
                  <a:t>x</a:t>
                </a:r>
                <a:r>
                  <a:rPr kumimoji="0" lang="zh-CN" altLang="zh-CN" sz="2400" b="0" i="0" u="none" strike="noStrike" cap="none" normalizeH="0" baseline="0" dirty="0">
                    <a:ln>
                      <a:noFill/>
                    </a:ln>
                    <a:solidFill>
                      <a:schemeClr val="tx1"/>
                    </a:solidFill>
                    <a:effectLst/>
                    <a:latin typeface="Arial" panose="020B0604020202020204" pitchFamily="34" charset="0"/>
                  </a:rPr>
                  <a:t>划入与其取值对应的子结点，且样本权值在子结点中保持为</a:t>
                </a:r>
                <a14:m>
                  <m:oMath xmlns:m="http://schemas.openxmlformats.org/officeDocument/2006/math">
                    <m:sSub>
                      <m:sSubPr>
                        <m:ctrlPr>
                          <a:rPr lang="el-GR" altLang="zh-CN"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ω</m:t>
                        </m:r>
                      </m:e>
                      <m:sub>
                        <m:r>
                          <a:rPr lang="en-US" altLang="zh-CN" b="0" i="1" smtClean="0">
                            <a:latin typeface="Cambria Math" panose="02040503050406030204" pitchFamily="18" charset="0"/>
                            <a:ea typeface="Cambria Math" panose="02040503050406030204" pitchFamily="18" charset="0"/>
                          </a:rPr>
                          <m:t>𝑥</m:t>
                        </m:r>
                      </m:sub>
                    </m:sSub>
                  </m:oMath>
                </a14:m>
                <a:r>
                  <a:rPr kumimoji="0" lang="zh-CN" altLang="zh-CN" sz="2400" b="0" i="0" u="none" strike="noStrike" cap="none" normalizeH="0" baseline="0" dirty="0">
                    <a:ln>
                      <a:noFill/>
                    </a:ln>
                    <a:solidFill>
                      <a:schemeClr val="tx1"/>
                    </a:solidFill>
                    <a:effectLst/>
                    <a:latin typeface="Arial" panose="020B0604020202020204" pitchFamily="34" charset="0"/>
                  </a:rPr>
                  <a:t>。 </a:t>
                </a:r>
                <a:endParaRPr kumimoji="0" lang="zh-CN" altLang="zh-CN" sz="2400" b="0" i="0" u="none" strike="noStrike" cap="none" normalizeH="0" baseline="0" dirty="0">
                  <a:ln>
                    <a:noFill/>
                  </a:ln>
                  <a:solidFill>
                    <a:schemeClr val="tx1"/>
                  </a:solidFill>
                  <a:effectLst/>
                  <a:latin typeface="Arial" panose="020B0604020202020204" pitchFamily="34" charset="0"/>
                </a:endParaRPr>
              </a:p>
              <a:p>
                <a:pPr lvl="1"/>
                <a:r>
                  <a:rPr kumimoji="0" lang="zh-CN" altLang="zh-CN" sz="2400" b="0" i="0" u="none" strike="noStrike" cap="none" normalizeH="0" baseline="0" dirty="0">
                    <a:ln>
                      <a:noFill/>
                    </a:ln>
                    <a:solidFill>
                      <a:schemeClr val="tx1"/>
                    </a:solidFill>
                    <a:effectLst/>
                    <a:latin typeface="Arial" panose="020B0604020202020204" pitchFamily="34" charset="0"/>
                  </a:rPr>
                  <a:t>若样本</a:t>
                </a:r>
                <a:r>
                  <a:rPr kumimoji="0" lang="en-US" altLang="zh-CN" sz="2400" b="0" i="1" u="none" strike="noStrike" cap="none" normalizeH="0" baseline="0" dirty="0">
                    <a:ln>
                      <a:noFill/>
                    </a:ln>
                    <a:solidFill>
                      <a:schemeClr val="tx1"/>
                    </a:solidFill>
                    <a:effectLst/>
                  </a:rPr>
                  <a:t>x</a:t>
                </a:r>
                <a:r>
                  <a:rPr kumimoji="0" lang="zh-CN" altLang="zh-CN" sz="2400" b="0" i="0" u="none" strike="noStrike" cap="none" normalizeH="0" baseline="0" dirty="0">
                    <a:ln>
                      <a:noFill/>
                    </a:ln>
                    <a:solidFill>
                      <a:schemeClr val="tx1"/>
                    </a:solidFill>
                    <a:effectLst/>
                    <a:latin typeface="Arial" panose="020B0604020202020204" pitchFamily="34" charset="0"/>
                  </a:rPr>
                  <a:t>在划分属性</a:t>
                </a:r>
                <a:r>
                  <a:rPr kumimoji="0" lang="zh-CN" altLang="zh-CN" sz="2400" b="0" i="1" u="none" strike="noStrike" cap="none" normalizeH="0" baseline="0" dirty="0">
                    <a:ln>
                      <a:noFill/>
                    </a:ln>
                    <a:solidFill>
                      <a:schemeClr val="tx1"/>
                    </a:solidFill>
                    <a:effectLst/>
                  </a:rPr>
                  <a:t>a</a:t>
                </a:r>
                <a:r>
                  <a:rPr kumimoji="0" lang="zh-CN" altLang="zh-CN" sz="2400" b="0" i="0" u="none" strike="noStrike" cap="none" normalizeH="0" baseline="0" dirty="0">
                    <a:ln>
                      <a:noFill/>
                    </a:ln>
                    <a:solidFill>
                      <a:schemeClr val="tx1"/>
                    </a:solidFill>
                    <a:effectLst/>
                    <a:latin typeface="Arial" panose="020B0604020202020204" pitchFamily="34" charset="0"/>
                  </a:rPr>
                  <a:t>上的取值未知，则将</a:t>
                </a:r>
                <a:r>
                  <a:rPr kumimoji="0" lang="en-US" altLang="zh-CN" sz="2400" b="0" i="1" u="none" strike="noStrike" cap="none" normalizeH="0" baseline="0" dirty="0">
                    <a:ln>
                      <a:noFill/>
                    </a:ln>
                    <a:solidFill>
                      <a:schemeClr val="tx1"/>
                    </a:solidFill>
                    <a:effectLst/>
                  </a:rPr>
                  <a:t>x</a:t>
                </a:r>
                <a:r>
                  <a:rPr kumimoji="0" lang="zh-CN" altLang="zh-CN" sz="2400" b="0" i="0" u="none" strike="noStrike" cap="none" normalizeH="0" baseline="0" dirty="0">
                    <a:ln>
                      <a:noFill/>
                    </a:ln>
                    <a:solidFill>
                      <a:schemeClr val="tx1"/>
                    </a:solidFill>
                    <a:effectLst/>
                    <a:latin typeface="Arial" panose="020B0604020202020204" pitchFamily="34" charset="0"/>
                  </a:rPr>
                  <a:t>同时划入所有子结点，且样本权值在与属性值</a:t>
                </a:r>
                <a:r>
                  <a:rPr kumimoji="0" lang="zh-CN" altLang="zh-CN" sz="2400" b="0" i="1" u="none" strike="noStrike" cap="none" normalizeH="0" baseline="0" dirty="0">
                    <a:ln>
                      <a:noFill/>
                    </a:ln>
                    <a:solidFill>
                      <a:schemeClr val="tx1"/>
                    </a:solidFill>
                    <a:effectLst/>
                  </a:rPr>
                  <a:t>a</a:t>
                </a:r>
                <a:r>
                  <a:rPr kumimoji="0" lang="en-US" altLang="zh-CN" sz="2400" b="0" i="1" u="none" strike="noStrike" cap="none" normalizeH="0" baseline="30000" dirty="0">
                    <a:ln>
                      <a:noFill/>
                    </a:ln>
                    <a:solidFill>
                      <a:schemeClr val="tx1"/>
                    </a:solidFill>
                    <a:effectLst/>
                  </a:rPr>
                  <a:t>v</a:t>
                </a:r>
                <a:r>
                  <a:rPr kumimoji="0" lang="zh-CN" altLang="zh-CN" sz="2400" b="0" i="0" u="none" strike="noStrike" cap="none" normalizeH="0" baseline="0" dirty="0">
                    <a:ln>
                      <a:noFill/>
                    </a:ln>
                    <a:solidFill>
                      <a:schemeClr val="tx1"/>
                    </a:solidFill>
                    <a:effectLst/>
                    <a:latin typeface="Arial" panose="020B0604020202020204" pitchFamily="34" charset="0"/>
                  </a:rPr>
                  <a:t>对应的子结点中调整为</a:t>
                </a:r>
                <a14:m>
                  <m:oMath xmlns:m="http://schemas.openxmlformats.org/officeDocument/2006/math">
                    <m:acc>
                      <m:accPr>
                        <m:chr m:val="̃"/>
                        <m:ctrlPr>
                          <a:rPr lang="en-US" altLang="zh-CN" b="0" i="1" smtClean="0">
                            <a:latin typeface="Cambria Math" panose="02040503050406030204" pitchFamily="18" charset="0"/>
                            <a:ea typeface="Cambria Math" panose="02040503050406030204" pitchFamily="18" charset="0"/>
                          </a:rPr>
                        </m:ctrlPr>
                      </m:acc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𝑟</m:t>
                            </m:r>
                          </m:e>
                          <m:sub>
                            <m:r>
                              <a:rPr lang="en-US" altLang="zh-CN" b="0" i="1" smtClean="0">
                                <a:latin typeface="Cambria Math" panose="02040503050406030204" pitchFamily="18" charset="0"/>
                                <a:ea typeface="Cambria Math" panose="02040503050406030204" pitchFamily="18" charset="0"/>
                              </a:rPr>
                              <m:t>𝑣</m:t>
                            </m:r>
                          </m:sub>
                        </m:sSub>
                      </m:e>
                    </m:acc>
                    <m:r>
                      <a:rPr lang="en-US" altLang="zh-CN">
                        <a:latin typeface="Cambria Math" panose="02040503050406030204" pitchFamily="18" charset="0"/>
                        <a:ea typeface="Cambria Math" panose="02040503050406030204" pitchFamily="18" charset="0"/>
                      </a:rPr>
                      <m:t>×</m:t>
                    </m:r>
                    <m:sSub>
                      <m:sSubPr>
                        <m:ctrlPr>
                          <a:rPr lang="el-GR" altLang="zh-CN"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ω</m:t>
                        </m:r>
                      </m:e>
                      <m:sub>
                        <m:r>
                          <a:rPr lang="en-US" altLang="zh-CN" b="0" i="1" smtClean="0">
                            <a:latin typeface="Cambria Math" panose="02040503050406030204" pitchFamily="18" charset="0"/>
                            <a:ea typeface="Cambria Math" panose="02040503050406030204" pitchFamily="18" charset="0"/>
                          </a:rPr>
                          <m:t>𝑥</m:t>
                        </m:r>
                      </m:sub>
                    </m:sSub>
                  </m:oMath>
                </a14:m>
                <a:endParaRPr kumimoji="0" lang="zh-CN" altLang="zh-CN" sz="2400" b="0" i="0" u="none" strike="noStrike" cap="none" normalizeH="0" baseline="0" dirty="0">
                  <a:ln>
                    <a:noFill/>
                  </a:ln>
                  <a:solidFill>
                    <a:schemeClr val="tx1"/>
                  </a:solidFill>
                  <a:effectLst/>
                  <a:latin typeface="Arial" panose="020B0604020202020204" pitchFamily="34" charset="0"/>
                </a:endParaRPr>
              </a:p>
              <a:p>
                <a:pPr lvl="1"/>
                <a:endParaRPr kumimoji="0" lang="zh-CN" altLang="zh-CN" sz="2400" b="0" i="0" u="none" strike="noStrike" cap="none" normalizeH="0" baseline="0" dirty="0">
                  <a:ln>
                    <a:noFill/>
                  </a:ln>
                  <a:solidFill>
                    <a:schemeClr val="tx1"/>
                  </a:solidFill>
                  <a:effectLst/>
                  <a:latin typeface="Arial" panose="020B0604020202020204" pitchFamily="34" charset="0"/>
                </a:endParaRPr>
              </a:p>
              <a:p>
                <a:pPr lvl="1"/>
                <a:endParaRPr kumimoji="0" lang="zh-CN" altLang="zh-CN" sz="2400" b="0" i="0" u="none" strike="noStrike" cap="none" normalizeH="0" baseline="0" dirty="0">
                  <a:ln>
                    <a:noFill/>
                  </a:ln>
                  <a:solidFill>
                    <a:schemeClr val="tx1"/>
                  </a:solidFill>
                  <a:effectLst/>
                  <a:latin typeface="Arial" panose="020B0604020202020204" pitchFamily="34" charset="0"/>
                </a:endParaRPr>
              </a:p>
              <a:p>
                <a:pPr lvl="1"/>
                <a:endParaRPr lang="en-US" altLang="zh-CN" dirty="0"/>
              </a:p>
              <a:p>
                <a:pPr lvl="1"/>
                <a:endParaRPr lang="en-US" altLang="zh-CN" dirty="0"/>
              </a:p>
              <a:p>
                <a:pPr lvl="1"/>
                <a:endParaRPr lang="zh-CN" altLang="en-US" dirty="0"/>
              </a:p>
              <a:p>
                <a:endParaRPr lang="zh-CN" altLang="en-US" dirty="0"/>
              </a:p>
            </p:txBody>
          </p:sp>
        </mc:Choice>
        <mc:Fallback>
          <p:sp>
            <p:nvSpPr>
              <p:cNvPr id="6" name="Content Placeholder 2"/>
              <p:cNvSpPr txBox="1">
                <a:spLocks noRot="1" noChangeAspect="1" noMove="1" noResize="1" noEditPoints="1" noAdjustHandles="1" noChangeArrowheads="1" noChangeShapeType="1" noTextEdit="1"/>
              </p:cNvSpPr>
              <p:nvPr/>
            </p:nvSpPr>
            <p:spPr bwMode="auto">
              <a:xfrm>
                <a:off x="490711" y="3269048"/>
                <a:ext cx="8162578" cy="2752239"/>
              </a:xfrm>
              <a:prstGeom prst="rect">
                <a:avLst/>
              </a:prstGeom>
              <a:blipFill rotWithShape="1">
                <a:blip r:embed="rId1"/>
                <a:stretch>
                  <a:fillRect l="-6" t="-2" r="2" b="-95649"/>
                </a:stretch>
              </a:blipFill>
              <a:ln>
                <a:noFill/>
              </a:ln>
            </p:spPr>
            <p:txBody>
              <a:bodyPr/>
              <a:lstStyle/>
              <a:p>
                <a:r>
                  <a:rPr lang="zh-CN" altLang="en-US">
                    <a:noFill/>
                  </a:rPr>
                  <a:t> </a:t>
                </a:r>
              </a:p>
            </p:txBody>
          </p:sp>
        </mc:Fallback>
      </mc:AlternateContent>
      <p:sp>
        <p:nvSpPr>
          <p:cNvPr id="28" name="AutoShape 22" descr="\pmb{x}"/>
          <p:cNvSpPr>
            <a:spLocks noChangeAspect="1" noChangeArrowheads="1"/>
          </p:cNvSpPr>
          <p:nvPr/>
        </p:nvSpPr>
        <p:spPr bwMode="auto">
          <a:xfrm>
            <a:off x="8128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1" name="AutoShape 25" descr="w_{\pmb{x}}"/>
          <p:cNvSpPr>
            <a:spLocks noChangeAspect="1" noChangeArrowheads="1"/>
          </p:cNvSpPr>
          <p:nvPr/>
        </p:nvSpPr>
        <p:spPr bwMode="auto">
          <a:xfrm flipV="1">
            <a:off x="4237087" y="5635991"/>
            <a:ext cx="118796"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4" name="AutoShape 28" descr="\pmb{x}"/>
          <p:cNvSpPr>
            <a:spLocks noChangeAspect="1" noChangeArrowheads="1"/>
          </p:cNvSpPr>
          <p:nvPr/>
        </p:nvSpPr>
        <p:spPr bwMode="auto">
          <a:xfrm flipV="1">
            <a:off x="1467719" y="3042422"/>
            <a:ext cx="80392"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7" name="AutoShape 31" descr="\tilde{r}_v\cdot w_{\pmb{x}}"/>
          <p:cNvSpPr>
            <a:spLocks noChangeAspect="1" noChangeArrowheads="1"/>
          </p:cNvSpPr>
          <p:nvPr/>
        </p:nvSpPr>
        <p:spPr bwMode="auto">
          <a:xfrm flipV="1">
            <a:off x="1481739" y="3856018"/>
            <a:ext cx="108636"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9" name="文本框 38"/>
          <p:cNvSpPr txBox="1"/>
          <p:nvPr/>
        </p:nvSpPr>
        <p:spPr>
          <a:xfrm>
            <a:off x="4234105" y="5698121"/>
            <a:ext cx="4178517" cy="646331"/>
          </a:xfrm>
          <a:prstGeom prst="rect">
            <a:avLst/>
          </a:prstGeom>
          <a:gradFill flip="none" rotWithShape="1">
            <a:gsLst>
              <a:gs pos="0">
                <a:srgbClr val="C4F4A1">
                  <a:tint val="66000"/>
                  <a:satMod val="160000"/>
                </a:srgbClr>
              </a:gs>
              <a:gs pos="50000">
                <a:srgbClr val="C4F4A1">
                  <a:tint val="44500"/>
                  <a:satMod val="160000"/>
                </a:srgbClr>
              </a:gs>
              <a:gs pos="100000">
                <a:srgbClr val="C4F4A1">
                  <a:tint val="23500"/>
                  <a:satMod val="160000"/>
                </a:srgbClr>
              </a:gs>
            </a:gsLst>
            <a:lin ang="5400000" scaled="1"/>
            <a:tileRect/>
          </a:gradFill>
          <a:ln>
            <a:solidFill>
              <a:srgbClr val="C4F4A2"/>
            </a:solidFill>
          </a:ln>
        </p:spPr>
        <p:txBody>
          <a:bodyPr wrap="square">
            <a:spAutoFit/>
          </a:bodyPr>
          <a:lstStyle/>
          <a:p>
            <a:r>
              <a:rPr lang="zh-CN" altLang="en-US" dirty="0"/>
              <a:t>让同一个样本以不同的概率划入到不同的子结点中去。</a:t>
            </a:r>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z="44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j-cs"/>
              </a:rPr>
              <a:t>缺失值</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pic>
        <p:nvPicPr>
          <p:cNvPr id="5" name="图片 4" descr="ws_1687.tmp"/>
          <p:cNvPicPr/>
          <p:nvPr/>
        </p:nvPicPr>
        <p:blipFill rotWithShape="1">
          <a:blip r:embed="rId1" cstate="print"/>
          <a:srcRect t="10049"/>
          <a:stretch>
            <a:fillRect/>
          </a:stretch>
        </p:blipFill>
        <p:spPr>
          <a:xfrm>
            <a:off x="3275856" y="1128245"/>
            <a:ext cx="5555426" cy="3960440"/>
          </a:xfrm>
          <a:prstGeom prst="rect">
            <a:avLst/>
          </a:prstGeom>
        </p:spPr>
      </p:pic>
      <p:sp>
        <p:nvSpPr>
          <p:cNvPr id="7" name="TextBox 44"/>
          <p:cNvSpPr txBox="1"/>
          <p:nvPr/>
        </p:nvSpPr>
        <p:spPr>
          <a:xfrm>
            <a:off x="395536" y="1165886"/>
            <a:ext cx="2763577" cy="3542765"/>
          </a:xfrm>
          <a:prstGeom prst="rect">
            <a:avLst/>
          </a:prstGeom>
          <a:noFill/>
        </p:spPr>
        <p:txBody>
          <a:bodyPr vert="horz" wrap="none" lIns="0" tIns="0" rIns="0" bIns="0" rtlCol="0">
            <a:spAutoFit/>
          </a:bodyPr>
          <a:lstStyle/>
          <a:p>
            <a:pPr>
              <a:lnSpc>
                <a:spcPts val="2685"/>
              </a:lnSpc>
              <a:tabLst>
                <a:tab pos="114300" algn="l"/>
              </a:tabLst>
              <a:defRPr/>
            </a:pPr>
            <a:r>
              <a:rPr lang="zh-CN" altLang="en-US" sz="2795" dirty="0">
                <a:solidFill>
                  <a:srgbClr val="000000"/>
                </a:solidFill>
                <a:latin typeface="微软雅黑" panose="020B0503020204020204" charset="-122"/>
                <a:ea typeface="宋体" panose="02010600030101010101" pitchFamily="2" charset="-122"/>
              </a:rPr>
              <a:t>一个例子</a:t>
            </a:r>
            <a:endParaRPr lang="zh-CN" altLang="en-US" sz="2795" dirty="0">
              <a:solidFill>
                <a:srgbClr val="000000"/>
              </a:solidFill>
              <a:latin typeface="微软雅黑" panose="020B0503020204020204" charset="-122"/>
              <a:ea typeface="宋体" panose="02010600030101010101" pitchFamily="2" charset="-122"/>
            </a:endParaRPr>
          </a:p>
          <a:p>
            <a:pPr>
              <a:lnSpc>
                <a:spcPts val="1000"/>
              </a:lnSpc>
              <a:tabLst>
                <a:tab pos="114300" algn="l"/>
              </a:tabLst>
              <a:defRPr/>
            </a:pPr>
            <a:endParaRPr lang="zh-CN" altLang="en-US" sz="2795" dirty="0">
              <a:solidFill>
                <a:srgbClr val="000000"/>
              </a:solidFill>
              <a:latin typeface="微软雅黑" panose="020B0503020204020204" charset="-122"/>
              <a:ea typeface="宋体" panose="02010600030101010101" pitchFamily="2" charset="-122"/>
            </a:endParaRPr>
          </a:p>
          <a:p>
            <a:pPr>
              <a:lnSpc>
                <a:spcPts val="1000"/>
              </a:lnSpc>
              <a:tabLst>
                <a:tab pos="114300" algn="l"/>
              </a:tabLst>
              <a:defRPr/>
            </a:pPr>
            <a:endParaRPr lang="zh-CN" altLang="en-US" sz="2795" dirty="0">
              <a:solidFill>
                <a:srgbClr val="000000"/>
              </a:solidFill>
              <a:latin typeface="微软雅黑" panose="020B0503020204020204" charset="-122"/>
              <a:ea typeface="宋体" panose="02010600030101010101" pitchFamily="2" charset="-122"/>
            </a:endParaRPr>
          </a:p>
          <a:p>
            <a:pPr>
              <a:lnSpc>
                <a:spcPts val="1000"/>
              </a:lnSpc>
              <a:tabLst>
                <a:tab pos="114300" algn="l"/>
              </a:tabLst>
              <a:defRPr/>
            </a:pPr>
            <a:endParaRPr lang="zh-CN" altLang="en-US" sz="2795" dirty="0">
              <a:solidFill>
                <a:srgbClr val="000000"/>
              </a:solidFill>
              <a:latin typeface="微软雅黑" panose="020B0503020204020204" charset="-122"/>
              <a:ea typeface="宋体" panose="02010600030101010101" pitchFamily="2" charset="-122"/>
            </a:endParaRPr>
          </a:p>
          <a:p>
            <a:pPr>
              <a:lnSpc>
                <a:spcPts val="1000"/>
              </a:lnSpc>
              <a:tabLst>
                <a:tab pos="114300" algn="l"/>
              </a:tabLst>
              <a:defRPr/>
            </a:pPr>
            <a:endParaRPr lang="zh-CN" altLang="en-US" sz="2795" dirty="0">
              <a:solidFill>
                <a:srgbClr val="000000"/>
              </a:solidFill>
              <a:latin typeface="微软雅黑" panose="020B0503020204020204" charset="-122"/>
              <a:ea typeface="宋体" panose="02010600030101010101" pitchFamily="2" charset="-122"/>
            </a:endParaRPr>
          </a:p>
          <a:p>
            <a:pPr>
              <a:lnSpc>
                <a:spcPts val="2585"/>
              </a:lnSpc>
              <a:tabLst>
                <a:tab pos="114300" algn="l"/>
              </a:tabLst>
              <a:defRPr/>
            </a:pPr>
            <a:r>
              <a:rPr lang="zh-CN" altLang="en-US" sz="2795" dirty="0">
                <a:solidFill>
                  <a:srgbClr val="000000"/>
                </a:solidFill>
                <a:latin typeface="微软雅黑" panose="020B0503020204020204" charset="-122"/>
                <a:ea typeface="宋体" panose="02010600030101010101" pitchFamily="2" charset="-122"/>
              </a:rPr>
              <a:t>	</a:t>
            </a:r>
            <a:r>
              <a:rPr lang="zh-CN" altLang="en-US" sz="2400" dirty="0">
                <a:solidFill>
                  <a:srgbClr val="FF0000"/>
                </a:solidFill>
                <a:latin typeface="微软雅黑" panose="020B0503020204020204" charset="-122"/>
                <a:ea typeface="宋体" panose="02010600030101010101" pitchFamily="2" charset="-122"/>
              </a:rPr>
              <a:t>仅通过无缺失值</a:t>
            </a:r>
            <a:endParaRPr lang="zh-CN" altLang="en-US" sz="2400" dirty="0">
              <a:solidFill>
                <a:srgbClr val="FF0000"/>
              </a:solidFill>
              <a:latin typeface="微软雅黑" panose="020B0503020204020204" charset="-122"/>
              <a:ea typeface="宋体" panose="02010600030101010101" pitchFamily="2" charset="-122"/>
            </a:endParaRPr>
          </a:p>
          <a:p>
            <a:pPr>
              <a:lnSpc>
                <a:spcPts val="2880"/>
              </a:lnSpc>
              <a:tabLst>
                <a:tab pos="114300" algn="l"/>
              </a:tabLst>
              <a:defRPr/>
            </a:pPr>
            <a:r>
              <a:rPr lang="zh-CN" altLang="en-US" sz="2400" dirty="0">
                <a:solidFill>
                  <a:srgbClr val="FF0000"/>
                </a:solidFill>
                <a:latin typeface="微软雅黑" panose="020B0503020204020204" charset="-122"/>
                <a:ea typeface="宋体" panose="02010600030101010101" pitchFamily="2" charset="-122"/>
              </a:rPr>
              <a:t>	的样例来判断划</a:t>
            </a:r>
            <a:endParaRPr lang="zh-CN" altLang="en-US" sz="2400" dirty="0">
              <a:solidFill>
                <a:srgbClr val="FF0000"/>
              </a:solidFill>
              <a:latin typeface="微软雅黑" panose="020B0503020204020204" charset="-122"/>
              <a:ea typeface="宋体" panose="02010600030101010101" pitchFamily="2" charset="-122"/>
            </a:endParaRPr>
          </a:p>
          <a:p>
            <a:pPr>
              <a:lnSpc>
                <a:spcPts val="2810"/>
              </a:lnSpc>
              <a:tabLst>
                <a:tab pos="114300" algn="l"/>
              </a:tabLst>
              <a:defRPr/>
            </a:pPr>
            <a:r>
              <a:rPr lang="zh-CN" altLang="en-US" sz="2400" dirty="0">
                <a:solidFill>
                  <a:srgbClr val="FF0000"/>
                </a:solidFill>
                <a:latin typeface="微软雅黑" panose="020B0503020204020204" charset="-122"/>
                <a:ea typeface="宋体" panose="02010600030101010101" pitchFamily="2" charset="-122"/>
              </a:rPr>
              <a:t>	分属性的优劣</a:t>
            </a:r>
            <a:endParaRPr lang="zh-CN" altLang="en-US" sz="2400" dirty="0">
              <a:solidFill>
                <a:srgbClr val="FF0000"/>
              </a:solidFill>
              <a:latin typeface="微软雅黑" panose="020B0503020204020204" charset="-122"/>
              <a:ea typeface="宋体" panose="02010600030101010101" pitchFamily="2" charset="-122"/>
            </a:endParaRPr>
          </a:p>
          <a:p>
            <a:pPr>
              <a:lnSpc>
                <a:spcPts val="1000"/>
              </a:lnSpc>
              <a:tabLst>
                <a:tab pos="114300" algn="l"/>
              </a:tabLst>
              <a:defRPr/>
            </a:pPr>
            <a:endParaRPr lang="zh-CN" altLang="en-US" sz="2400" dirty="0">
              <a:solidFill>
                <a:srgbClr val="FF0000"/>
              </a:solidFill>
              <a:latin typeface="微软雅黑" panose="020B0503020204020204" charset="-122"/>
              <a:ea typeface="宋体" panose="02010600030101010101" pitchFamily="2" charset="-122"/>
            </a:endParaRPr>
          </a:p>
          <a:p>
            <a:pPr>
              <a:lnSpc>
                <a:spcPts val="1000"/>
              </a:lnSpc>
              <a:tabLst>
                <a:tab pos="114300" algn="l"/>
              </a:tabLst>
              <a:defRPr/>
            </a:pPr>
            <a:endParaRPr lang="zh-CN" altLang="en-US" sz="2400" dirty="0">
              <a:solidFill>
                <a:srgbClr val="FF0000"/>
              </a:solidFill>
              <a:latin typeface="微软雅黑" panose="020B0503020204020204" charset="-122"/>
              <a:ea typeface="宋体" panose="02010600030101010101" pitchFamily="2" charset="-122"/>
            </a:endParaRPr>
          </a:p>
          <a:p>
            <a:pPr>
              <a:lnSpc>
                <a:spcPts val="1000"/>
              </a:lnSpc>
              <a:tabLst>
                <a:tab pos="114300" algn="l"/>
              </a:tabLst>
              <a:defRPr/>
            </a:pPr>
            <a:endParaRPr lang="zh-CN" altLang="en-US" sz="2400" dirty="0">
              <a:solidFill>
                <a:srgbClr val="FF0000"/>
              </a:solidFill>
              <a:latin typeface="微软雅黑" panose="020B0503020204020204" charset="-122"/>
              <a:ea typeface="宋体" panose="02010600030101010101" pitchFamily="2" charset="-122"/>
            </a:endParaRPr>
          </a:p>
          <a:p>
            <a:pPr>
              <a:lnSpc>
                <a:spcPts val="1000"/>
              </a:lnSpc>
              <a:tabLst>
                <a:tab pos="114300" algn="l"/>
              </a:tabLst>
              <a:defRPr/>
            </a:pPr>
            <a:endParaRPr lang="zh-CN" altLang="en-US" sz="2400" dirty="0">
              <a:solidFill>
                <a:srgbClr val="FF0000"/>
              </a:solidFill>
              <a:latin typeface="微软雅黑" panose="020B0503020204020204" charset="-122"/>
              <a:ea typeface="宋体" panose="02010600030101010101" pitchFamily="2" charset="-122"/>
            </a:endParaRPr>
          </a:p>
          <a:p>
            <a:pPr>
              <a:lnSpc>
                <a:spcPts val="1000"/>
              </a:lnSpc>
              <a:tabLst>
                <a:tab pos="114300" algn="l"/>
              </a:tabLst>
              <a:defRPr/>
            </a:pPr>
            <a:endParaRPr lang="zh-CN" altLang="en-US" sz="2400" dirty="0">
              <a:solidFill>
                <a:srgbClr val="FF0000"/>
              </a:solidFill>
              <a:latin typeface="微软雅黑" panose="020B0503020204020204" charset="-122"/>
              <a:ea typeface="宋体" panose="02010600030101010101" pitchFamily="2" charset="-122"/>
            </a:endParaRPr>
          </a:p>
          <a:p>
            <a:pPr>
              <a:lnSpc>
                <a:spcPts val="2360"/>
              </a:lnSpc>
              <a:tabLst>
                <a:tab pos="114300" algn="l"/>
              </a:tabLst>
              <a:defRPr/>
            </a:pPr>
            <a:r>
              <a:rPr lang="zh-CN" altLang="en-US" sz="2400" dirty="0">
                <a:solidFill>
                  <a:srgbClr val="FF0000"/>
                </a:solidFill>
                <a:latin typeface="微软雅黑" panose="020B0503020204020204" charset="-122"/>
                <a:ea typeface="宋体" panose="02010600030101010101" pitchFamily="2" charset="-122"/>
              </a:rPr>
              <a:t>	</a:t>
            </a:r>
            <a:r>
              <a:rPr lang="zh-CN" altLang="en-US" sz="2005" dirty="0">
                <a:solidFill>
                  <a:srgbClr val="000000"/>
                </a:solidFill>
                <a:latin typeface="微软雅黑" panose="020B0503020204020204" charset="-122"/>
                <a:ea typeface="宋体" panose="02010600030101010101" pitchFamily="2" charset="-122"/>
              </a:rPr>
              <a:t>学习开始时，根结点包</a:t>
            </a:r>
            <a:endParaRPr lang="zh-CN" altLang="en-US" sz="2005" dirty="0">
              <a:solidFill>
                <a:srgbClr val="000000"/>
              </a:solidFill>
              <a:latin typeface="微软雅黑" panose="020B0503020204020204" charset="-122"/>
              <a:ea typeface="宋体" panose="02010600030101010101" pitchFamily="2" charset="-122"/>
            </a:endParaRPr>
          </a:p>
          <a:p>
            <a:pPr>
              <a:lnSpc>
                <a:spcPts val="2925"/>
              </a:lnSpc>
              <a:tabLst>
                <a:tab pos="114300" algn="l"/>
              </a:tabLst>
              <a:defRPr/>
            </a:pPr>
            <a:r>
              <a:rPr lang="zh-CN" altLang="en-US" sz="2005" dirty="0">
                <a:solidFill>
                  <a:srgbClr val="000000"/>
                </a:solidFill>
                <a:latin typeface="微软雅黑" panose="020B0503020204020204" charset="-122"/>
                <a:ea typeface="宋体" panose="02010600030101010101" pitchFamily="2" charset="-122"/>
              </a:rPr>
              <a:t>	含样例集 </a:t>
            </a:r>
            <a:r>
              <a:rPr lang="en-US" altLang="zh-CN" sz="2005" i="1" dirty="0">
                <a:solidFill>
                  <a:srgbClr val="000000"/>
                </a:solidFill>
                <a:latin typeface="Palatino Linotype" panose="02040502050505030304"/>
                <a:ea typeface="宋体" panose="02010600030101010101" pitchFamily="2" charset="-122"/>
              </a:rPr>
              <a:t>D </a:t>
            </a:r>
            <a:r>
              <a:rPr lang="zh-CN" altLang="en-US" sz="2005" dirty="0">
                <a:solidFill>
                  <a:srgbClr val="000000"/>
                </a:solidFill>
                <a:latin typeface="微软雅黑" panose="020B0503020204020204" charset="-122"/>
                <a:ea typeface="宋体" panose="02010600030101010101" pitchFamily="2" charset="-122"/>
              </a:rPr>
              <a:t>中全部</a:t>
            </a:r>
            <a:r>
              <a:rPr lang="en-US" altLang="zh-CN" sz="2005" dirty="0">
                <a:solidFill>
                  <a:srgbClr val="000000"/>
                </a:solidFill>
                <a:latin typeface="Times New Roman" panose="02020603050405020304"/>
                <a:ea typeface="宋体" panose="02010600030101010101" pitchFamily="2" charset="-122"/>
              </a:rPr>
              <a:t>17</a:t>
            </a:r>
            <a:r>
              <a:rPr lang="zh-CN" altLang="en-US" sz="2005" dirty="0">
                <a:solidFill>
                  <a:srgbClr val="000000"/>
                </a:solidFill>
                <a:latin typeface="微软雅黑" panose="020B0503020204020204" charset="-122"/>
                <a:ea typeface="宋体" panose="02010600030101010101" pitchFamily="2" charset="-122"/>
              </a:rPr>
              <a:t>个</a:t>
            </a:r>
            <a:endParaRPr lang="zh-CN" altLang="en-US" sz="2005" dirty="0">
              <a:solidFill>
                <a:srgbClr val="000000"/>
              </a:solidFill>
              <a:latin typeface="微软雅黑" panose="020B0503020204020204" charset="-122"/>
              <a:ea typeface="宋体" panose="02010600030101010101" pitchFamily="2" charset="-122"/>
            </a:endParaRPr>
          </a:p>
          <a:p>
            <a:pPr>
              <a:lnSpc>
                <a:spcPts val="2485"/>
              </a:lnSpc>
              <a:tabLst>
                <a:tab pos="114300" algn="l"/>
              </a:tabLst>
              <a:defRPr/>
            </a:pPr>
            <a:r>
              <a:rPr lang="zh-CN" altLang="en-US" sz="2005" dirty="0">
                <a:solidFill>
                  <a:srgbClr val="000000"/>
                </a:solidFill>
                <a:latin typeface="微软雅黑" panose="020B0503020204020204" charset="-122"/>
                <a:ea typeface="宋体" panose="02010600030101010101" pitchFamily="2" charset="-122"/>
              </a:rPr>
              <a:t>	样例，权重均为 </a:t>
            </a:r>
            <a:r>
              <a:rPr lang="en-US" altLang="zh-CN" sz="2005" dirty="0">
                <a:solidFill>
                  <a:srgbClr val="000000"/>
                </a:solidFill>
                <a:latin typeface="Times New Roman" panose="02020603050405020304"/>
                <a:ea typeface="宋体" panose="02010600030101010101" pitchFamily="2" charset="-122"/>
              </a:rPr>
              <a:t>1</a:t>
            </a:r>
            <a:endParaRPr lang="zh-CN" altLang="en-US" sz="2005" dirty="0">
              <a:solidFill>
                <a:srgbClr val="000000"/>
              </a:solidFill>
              <a:latin typeface="Times New Roman" panose="02020603050405020304"/>
              <a:ea typeface="宋体" panose="02010600030101010101" pitchFamily="2"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5131640"/>
            <a:ext cx="7852319" cy="1263591"/>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z="44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j-cs"/>
              </a:rPr>
              <a:t>缺失值</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4869" y="1124744"/>
            <a:ext cx="8153845" cy="514931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z="44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j-cs"/>
              </a:rPr>
              <a:t>缺失值</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3568" y="1008366"/>
            <a:ext cx="7850832" cy="5395207"/>
          </a:xfrm>
          <a:prstGeom prst="rect">
            <a:avLst/>
          </a:prstGeom>
        </p:spPr>
      </p:pic>
      <p:sp>
        <p:nvSpPr>
          <p:cNvPr id="8" name="文本框 7"/>
          <p:cNvSpPr txBox="1"/>
          <p:nvPr/>
        </p:nvSpPr>
        <p:spPr>
          <a:xfrm>
            <a:off x="7371755" y="1124744"/>
            <a:ext cx="1162645" cy="369332"/>
          </a:xfrm>
          <a:prstGeom prst="rect">
            <a:avLst/>
          </a:prstGeom>
          <a:gradFill flip="none" rotWithShape="1">
            <a:gsLst>
              <a:gs pos="0">
                <a:srgbClr val="C4F4A1">
                  <a:tint val="66000"/>
                  <a:satMod val="160000"/>
                </a:srgbClr>
              </a:gs>
              <a:gs pos="50000">
                <a:srgbClr val="C4F4A1">
                  <a:tint val="44500"/>
                  <a:satMod val="160000"/>
                </a:srgbClr>
              </a:gs>
              <a:gs pos="100000">
                <a:srgbClr val="C4F4A1">
                  <a:tint val="23500"/>
                  <a:satMod val="160000"/>
                </a:srgbClr>
              </a:gs>
            </a:gsLst>
            <a:lin ang="5400000" scaled="1"/>
            <a:tileRect/>
          </a:gradFill>
          <a:ln>
            <a:solidFill>
              <a:srgbClr val="C4F4A2"/>
            </a:solidFill>
          </a:ln>
        </p:spPr>
        <p:txBody>
          <a:bodyPr wrap="square">
            <a:spAutoFit/>
          </a:bodyPr>
          <a:lstStyle/>
          <a:p>
            <a:pPr algn="just"/>
            <a:r>
              <a:rPr lang="en-US" altLang="zh-CN" dirty="0"/>
              <a:t>C4.5</a:t>
            </a:r>
            <a:r>
              <a:rPr lang="zh-CN" altLang="en-US" dirty="0"/>
              <a:t>算法</a:t>
            </a:r>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400" dirty="0">
                <a:solidFill>
                  <a:srgbClr val="000000"/>
                </a:solidFill>
                <a:latin typeface="微软雅黑" panose="020B0503020204020204" charset="-122"/>
              </a:rPr>
              <a:t>从“树”到“规则”</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7544" y="1124744"/>
            <a:ext cx="8554422" cy="5112568"/>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400" dirty="0">
                <a:solidFill>
                  <a:srgbClr val="000000"/>
                </a:solidFill>
                <a:latin typeface="微软雅黑" panose="020B0503020204020204" charset="-122"/>
              </a:rPr>
              <a:t>轴平行划分</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Content Placeholder 2"/>
          <p:cNvSpPr txBox="1"/>
          <p:nvPr/>
        </p:nvSpPr>
        <p:spPr bwMode="auto">
          <a:xfrm>
            <a:off x="490711" y="1124744"/>
            <a:ext cx="8162578" cy="4248472"/>
          </a:xfrm>
          <a:prstGeom prst="rect">
            <a:avLst/>
          </a:prstGeom>
          <a:noFill/>
          <a:ln>
            <a:noFill/>
          </a:ln>
        </p:spPr>
        <p:txBody>
          <a:bodyPr vert="horz" wrap="square" lIns="91440" tIns="45720" rIns="91440" bIns="45720" numCol="1" anchor="t" anchorCtr="0" compatLnSpc="1"/>
          <a:lstStyle>
            <a:defPPr>
              <a:defRPr lang="zh-CN"/>
            </a:defPPr>
            <a:lvl1pPr marL="469900" indent="-469900" eaLnBrk="0" fontAlgn="base" hangingPunct="0">
              <a:spcBef>
                <a:spcPct val="20000"/>
              </a:spcBef>
              <a:spcAft>
                <a:spcPct val="0"/>
              </a:spcAft>
              <a:buClr>
                <a:srgbClr val="488465"/>
              </a:buClr>
              <a:buSzPct val="80000"/>
              <a:buFont typeface="Wingdings" panose="05000000000000000000" pitchFamily="2" charset="2"/>
              <a:buChar char="o"/>
              <a:defRPr sz="2400" baseline="0">
                <a:latin typeface="+mj-lt"/>
                <a:ea typeface="+mj-ea"/>
              </a:defRPr>
            </a:lvl1pPr>
            <a:lvl2pPr marL="908050" lvl="1" indent="-436880" algn="just" eaLnBrk="0" fontAlgn="base" hangingPunct="0">
              <a:spcBef>
                <a:spcPct val="20000"/>
              </a:spcBef>
              <a:spcAft>
                <a:spcPct val="0"/>
              </a:spcAft>
              <a:buClr>
                <a:srgbClr val="488465"/>
              </a:buClr>
              <a:buSzPct val="80000"/>
              <a:buFont typeface="Wingdings" panose="05000000000000000000" pitchFamily="2" charset="2"/>
              <a:buChar char="Ø"/>
              <a:defRPr sz="2400">
                <a:latin typeface="+mj-lt"/>
                <a:ea typeface="+mj-ea"/>
              </a:defRPr>
            </a:lvl2pPr>
            <a:lvl3pPr marL="1304925" indent="-395605" eaLnBrk="0" fontAlgn="base" hangingPunct="0">
              <a:spcBef>
                <a:spcPct val="20000"/>
              </a:spcBef>
              <a:spcAft>
                <a:spcPct val="0"/>
              </a:spcAft>
              <a:buClr>
                <a:srgbClr val="488465"/>
              </a:buClr>
              <a:buSzPct val="80000"/>
              <a:buChar char="•"/>
              <a:defRPr sz="2300"/>
            </a:lvl3pPr>
            <a:lvl4pPr marL="1694180" indent="-387350" eaLnBrk="0" fontAlgn="base" hangingPunct="0">
              <a:spcBef>
                <a:spcPct val="20000"/>
              </a:spcBef>
              <a:spcAft>
                <a:spcPct val="0"/>
              </a:spcAft>
              <a:buClr>
                <a:srgbClr val="488465"/>
              </a:buClr>
              <a:buSzPct val="80000"/>
              <a:buFont typeface="Wingdings" panose="05000000000000000000" pitchFamily="2" charset="2"/>
              <a:buChar char="Ø"/>
              <a:defRPr sz="2000"/>
            </a:lvl4pPr>
            <a:lvl5pPr marL="2094230" indent="-398780" eaLnBrk="0" fontAlgn="base" hangingPunct="0">
              <a:spcBef>
                <a:spcPct val="25000"/>
              </a:spcBef>
              <a:spcAft>
                <a:spcPct val="0"/>
              </a:spcAft>
              <a:buClr>
                <a:srgbClr val="488465"/>
              </a:buClr>
              <a:buSzPct val="80000"/>
              <a:buFont typeface="Wingdings" panose="05000000000000000000" pitchFamily="2" charset="2"/>
              <a:buChar char="Ø"/>
              <a:defRPr sz="2000"/>
            </a:lvl5pPr>
            <a:lvl6pPr marL="2551430" indent="-398780" fontAlgn="base">
              <a:spcBef>
                <a:spcPct val="25000"/>
              </a:spcBef>
              <a:spcAft>
                <a:spcPct val="0"/>
              </a:spcAft>
              <a:buClr>
                <a:srgbClr val="488465"/>
              </a:buClr>
              <a:buSzPct val="80000"/>
              <a:buFont typeface="Wingdings" panose="05000000000000000000" pitchFamily="2" charset="2"/>
              <a:buChar char="Ø"/>
              <a:defRPr sz="2000"/>
            </a:lvl6pPr>
            <a:lvl7pPr marL="3008630" indent="-398780" fontAlgn="base">
              <a:spcBef>
                <a:spcPct val="25000"/>
              </a:spcBef>
              <a:spcAft>
                <a:spcPct val="0"/>
              </a:spcAft>
              <a:buClr>
                <a:srgbClr val="488465"/>
              </a:buClr>
              <a:buSzPct val="80000"/>
              <a:buFont typeface="Wingdings" panose="05000000000000000000" pitchFamily="2" charset="2"/>
              <a:buChar char="Ø"/>
              <a:defRPr sz="2000"/>
            </a:lvl7pPr>
            <a:lvl8pPr marL="3465830" indent="-398780" fontAlgn="base">
              <a:spcBef>
                <a:spcPct val="25000"/>
              </a:spcBef>
              <a:spcAft>
                <a:spcPct val="0"/>
              </a:spcAft>
              <a:buClr>
                <a:srgbClr val="488465"/>
              </a:buClr>
              <a:buSzPct val="80000"/>
              <a:buFont typeface="Wingdings" panose="05000000000000000000" pitchFamily="2" charset="2"/>
              <a:buChar char="Ø"/>
              <a:defRPr sz="2000"/>
            </a:lvl8pPr>
            <a:lvl9pPr marL="3923030" indent="-398780" fontAlgn="base">
              <a:spcBef>
                <a:spcPct val="25000"/>
              </a:spcBef>
              <a:spcAft>
                <a:spcPct val="0"/>
              </a:spcAft>
              <a:buClr>
                <a:srgbClr val="488465"/>
              </a:buClr>
              <a:buSzPct val="80000"/>
              <a:buFont typeface="Wingdings" panose="05000000000000000000" pitchFamily="2" charset="2"/>
              <a:buChar char="Ø"/>
              <a:defRPr sz="2000"/>
            </a:lvl9pPr>
          </a:lstStyle>
          <a:p>
            <a:pPr algn="just"/>
            <a:r>
              <a:rPr lang="zh-CN" altLang="en-US" dirty="0"/>
              <a:t>把每个属性视为坐标空间中的一个坐标轴，则</a:t>
            </a:r>
            <a:r>
              <a:rPr lang="en-US" altLang="zh-CN" i="1" dirty="0"/>
              <a:t>d</a:t>
            </a:r>
            <a:r>
              <a:rPr lang="zh-CN" altLang="en-US" dirty="0"/>
              <a:t>个属性描述的样本就对应了</a:t>
            </a:r>
            <a:r>
              <a:rPr lang="en-US" altLang="zh-CN" i="1" dirty="0"/>
              <a:t>d</a:t>
            </a:r>
            <a:r>
              <a:rPr lang="zh-CN" altLang="en-US" dirty="0"/>
              <a:t>维空间中的一个数据点，对样本分类则是在这个坐标空间中寻找不同类样本之间的分类边界</a:t>
            </a:r>
            <a:endParaRPr lang="en-US" altLang="zh-CN" dirty="0"/>
          </a:p>
          <a:p>
            <a:pPr algn="just"/>
            <a:r>
              <a:rPr lang="zh-CN" altLang="en-US" dirty="0"/>
              <a:t>决策树所形成的分类边界有一个明显的特点：轴平行（</a:t>
            </a:r>
            <a:r>
              <a:rPr lang="en-US" altLang="zh-CN" dirty="0"/>
              <a:t>axis-parallel</a:t>
            </a:r>
            <a:r>
              <a:rPr lang="zh-CN" altLang="en-US" dirty="0"/>
              <a:t>），即它的分类边界由若干个与坐标轴平行的分段组成。</a:t>
            </a:r>
            <a:endParaRPr kumimoji="0" lang="zh-CN" altLang="zh-CN" sz="2400" b="0" i="0" u="none" strike="noStrike" cap="none" normalizeH="0" baseline="0" dirty="0">
              <a:ln>
                <a:noFill/>
              </a:ln>
              <a:solidFill>
                <a:schemeClr val="tx1"/>
              </a:solidFill>
              <a:effectLst/>
              <a:latin typeface="Arial" panose="020B0604020202020204" pitchFamily="34" charset="0"/>
            </a:endParaRPr>
          </a:p>
          <a:p>
            <a:pPr lvl="1"/>
            <a:endParaRPr kumimoji="0" lang="zh-CN" altLang="zh-CN" sz="2400" b="0" i="0" u="none" strike="noStrike" cap="none" normalizeH="0" baseline="0" dirty="0">
              <a:ln>
                <a:noFill/>
              </a:ln>
              <a:solidFill>
                <a:schemeClr val="tx1"/>
              </a:solidFill>
              <a:effectLst/>
              <a:latin typeface="Arial" panose="020B0604020202020204" pitchFamily="34" charset="0"/>
            </a:endParaRPr>
          </a:p>
          <a:p>
            <a:pPr lvl="1"/>
            <a:endParaRPr lang="en-US" altLang="zh-CN" dirty="0"/>
          </a:p>
          <a:p>
            <a:pPr lvl="1"/>
            <a:endParaRPr lang="en-US" altLang="zh-CN" dirty="0"/>
          </a:p>
          <a:p>
            <a:pPr lvl="1"/>
            <a:endParaRPr lang="zh-CN" altLang="en-US" dirty="0"/>
          </a:p>
          <a:p>
            <a:endParaRPr lang="zh-CN" altLang="en-US" dirty="0"/>
          </a:p>
        </p:txBody>
      </p:sp>
      <p:pic>
        <p:nvPicPr>
          <p:cNvPr id="6" name="图片 5"/>
          <p:cNvPicPr>
            <a:picLocks noChangeAspect="1"/>
          </p:cNvPicPr>
          <p:nvPr/>
        </p:nvPicPr>
        <p:blipFill>
          <a:blip r:embed="rId1"/>
          <a:stretch>
            <a:fillRect/>
          </a:stretch>
        </p:blipFill>
        <p:spPr>
          <a:xfrm>
            <a:off x="1152066" y="3567046"/>
            <a:ext cx="6839868" cy="3152221"/>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400" dirty="0">
                <a:solidFill>
                  <a:srgbClr val="000000"/>
                </a:solidFill>
                <a:latin typeface="微软雅黑" panose="020B0503020204020204" charset="-122"/>
              </a:rPr>
              <a:t>轴平行划分</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10" name="Content Placeholder 2"/>
          <p:cNvSpPr txBox="1"/>
          <p:nvPr/>
        </p:nvSpPr>
        <p:spPr bwMode="auto">
          <a:xfrm>
            <a:off x="413097" y="1052736"/>
            <a:ext cx="8162578" cy="1728192"/>
          </a:xfrm>
          <a:prstGeom prst="rect">
            <a:avLst/>
          </a:prstGeom>
          <a:noFill/>
          <a:ln>
            <a:noFill/>
          </a:ln>
        </p:spPr>
        <p:txBody>
          <a:bodyPr vert="horz" wrap="square" lIns="91440" tIns="45720" rIns="91440" bIns="45720" numCol="1" anchor="t" anchorCtr="0" compatLnSpc="1"/>
          <a:lstStyle>
            <a:defPPr>
              <a:defRPr lang="zh-CN"/>
            </a:defPPr>
            <a:lvl1pPr marL="469900" indent="-469900" eaLnBrk="0" fontAlgn="base" hangingPunct="0">
              <a:spcBef>
                <a:spcPct val="20000"/>
              </a:spcBef>
              <a:spcAft>
                <a:spcPct val="0"/>
              </a:spcAft>
              <a:buClr>
                <a:srgbClr val="488465"/>
              </a:buClr>
              <a:buSzPct val="80000"/>
              <a:buFont typeface="Wingdings" panose="05000000000000000000" pitchFamily="2" charset="2"/>
              <a:buChar char="o"/>
              <a:defRPr sz="2400" baseline="0">
                <a:latin typeface="+mj-lt"/>
                <a:ea typeface="+mj-ea"/>
              </a:defRPr>
            </a:lvl1pPr>
            <a:lvl2pPr marL="908050" lvl="1" indent="-436880" algn="just" eaLnBrk="0" fontAlgn="base" hangingPunct="0">
              <a:spcBef>
                <a:spcPct val="20000"/>
              </a:spcBef>
              <a:spcAft>
                <a:spcPct val="0"/>
              </a:spcAft>
              <a:buClr>
                <a:srgbClr val="488465"/>
              </a:buClr>
              <a:buSzPct val="80000"/>
              <a:buFont typeface="Wingdings" panose="05000000000000000000" pitchFamily="2" charset="2"/>
              <a:buChar char="Ø"/>
              <a:defRPr sz="2400">
                <a:latin typeface="+mj-lt"/>
                <a:ea typeface="+mj-ea"/>
              </a:defRPr>
            </a:lvl2pPr>
            <a:lvl3pPr marL="1304925" indent="-395605" eaLnBrk="0" fontAlgn="base" hangingPunct="0">
              <a:spcBef>
                <a:spcPct val="20000"/>
              </a:spcBef>
              <a:spcAft>
                <a:spcPct val="0"/>
              </a:spcAft>
              <a:buClr>
                <a:srgbClr val="488465"/>
              </a:buClr>
              <a:buSzPct val="80000"/>
              <a:buChar char="•"/>
              <a:defRPr sz="2300"/>
            </a:lvl3pPr>
            <a:lvl4pPr marL="1694180" indent="-387350" eaLnBrk="0" fontAlgn="base" hangingPunct="0">
              <a:spcBef>
                <a:spcPct val="20000"/>
              </a:spcBef>
              <a:spcAft>
                <a:spcPct val="0"/>
              </a:spcAft>
              <a:buClr>
                <a:srgbClr val="488465"/>
              </a:buClr>
              <a:buSzPct val="80000"/>
              <a:buFont typeface="Wingdings" panose="05000000000000000000" pitchFamily="2" charset="2"/>
              <a:buChar char="Ø"/>
              <a:defRPr sz="2000"/>
            </a:lvl4pPr>
            <a:lvl5pPr marL="2094230" indent="-398780" eaLnBrk="0" fontAlgn="base" hangingPunct="0">
              <a:spcBef>
                <a:spcPct val="25000"/>
              </a:spcBef>
              <a:spcAft>
                <a:spcPct val="0"/>
              </a:spcAft>
              <a:buClr>
                <a:srgbClr val="488465"/>
              </a:buClr>
              <a:buSzPct val="80000"/>
              <a:buFont typeface="Wingdings" panose="05000000000000000000" pitchFamily="2" charset="2"/>
              <a:buChar char="Ø"/>
              <a:defRPr sz="2000"/>
            </a:lvl5pPr>
            <a:lvl6pPr marL="2551430" indent="-398780" fontAlgn="base">
              <a:spcBef>
                <a:spcPct val="25000"/>
              </a:spcBef>
              <a:spcAft>
                <a:spcPct val="0"/>
              </a:spcAft>
              <a:buClr>
                <a:srgbClr val="488465"/>
              </a:buClr>
              <a:buSzPct val="80000"/>
              <a:buFont typeface="Wingdings" panose="05000000000000000000" pitchFamily="2" charset="2"/>
              <a:buChar char="Ø"/>
              <a:defRPr sz="2000"/>
            </a:lvl6pPr>
            <a:lvl7pPr marL="3008630" indent="-398780" fontAlgn="base">
              <a:spcBef>
                <a:spcPct val="25000"/>
              </a:spcBef>
              <a:spcAft>
                <a:spcPct val="0"/>
              </a:spcAft>
              <a:buClr>
                <a:srgbClr val="488465"/>
              </a:buClr>
              <a:buSzPct val="80000"/>
              <a:buFont typeface="Wingdings" panose="05000000000000000000" pitchFamily="2" charset="2"/>
              <a:buChar char="Ø"/>
              <a:defRPr sz="2000"/>
            </a:lvl7pPr>
            <a:lvl8pPr marL="3465830" indent="-398780" fontAlgn="base">
              <a:spcBef>
                <a:spcPct val="25000"/>
              </a:spcBef>
              <a:spcAft>
                <a:spcPct val="0"/>
              </a:spcAft>
              <a:buClr>
                <a:srgbClr val="488465"/>
              </a:buClr>
              <a:buSzPct val="80000"/>
              <a:buFont typeface="Wingdings" panose="05000000000000000000" pitchFamily="2" charset="2"/>
              <a:buChar char="Ø"/>
              <a:defRPr sz="2000"/>
            </a:lvl8pPr>
            <a:lvl9pPr marL="3923030" indent="-398780" fontAlgn="base">
              <a:spcBef>
                <a:spcPct val="25000"/>
              </a:spcBef>
              <a:spcAft>
                <a:spcPct val="0"/>
              </a:spcAft>
              <a:buClr>
                <a:srgbClr val="488465"/>
              </a:buClr>
              <a:buSzPct val="80000"/>
              <a:buFont typeface="Wingdings" panose="05000000000000000000" pitchFamily="2" charset="2"/>
              <a:buChar char="Ø"/>
              <a:defRPr sz="2000"/>
            </a:lvl9pPr>
          </a:lstStyle>
          <a:p>
            <a:pPr algn="just"/>
            <a:r>
              <a:rPr lang="zh-CN" altLang="en-US" dirty="0"/>
              <a:t>这样的分类边界使得学习结果有较好的可解释性，因为每一段划分都直接对应了某个属性取值</a:t>
            </a:r>
            <a:endParaRPr lang="en-US" altLang="zh-CN" dirty="0"/>
          </a:p>
          <a:p>
            <a:pPr algn="just"/>
            <a:r>
              <a:rPr lang="zh-CN" altLang="en-US" sz="2400" dirty="0">
                <a:latin typeface="+mj-lt"/>
                <a:ea typeface="+mj-ea"/>
              </a:rPr>
              <a:t>当学习任务所对应的分类边界很复杂时，需要非常多段划分才能获得较好的近似，决策树复杂，需要大量属性测试，预测开销变大</a:t>
            </a:r>
            <a:endParaRPr lang="zh-CN" altLang="en-US" sz="2400" dirty="0">
              <a:latin typeface="+mj-lt"/>
              <a:ea typeface="+mj-ea"/>
            </a:endParaRPr>
          </a:p>
          <a:p>
            <a:pPr algn="just"/>
            <a:endParaRPr kumimoji="0" lang="zh-CN" altLang="zh-CN" sz="2400" b="0" i="0" u="none" strike="noStrike" cap="none" normalizeH="0" baseline="0" dirty="0">
              <a:ln>
                <a:noFill/>
              </a:ln>
              <a:solidFill>
                <a:schemeClr val="tx1"/>
              </a:solidFill>
              <a:effectLst/>
              <a:latin typeface="Arial" panose="020B0604020202020204" pitchFamily="34" charset="0"/>
            </a:endParaRPr>
          </a:p>
          <a:p>
            <a:pPr lvl="1"/>
            <a:endParaRPr kumimoji="0" lang="zh-CN" altLang="zh-CN" sz="2400" b="0" i="0" u="none" strike="noStrike" cap="none" normalizeH="0" baseline="0" dirty="0">
              <a:ln>
                <a:noFill/>
              </a:ln>
              <a:solidFill>
                <a:schemeClr val="tx1"/>
              </a:solidFill>
              <a:effectLst/>
              <a:latin typeface="Arial" panose="020B0604020202020204" pitchFamily="34" charset="0"/>
            </a:endParaRPr>
          </a:p>
          <a:p>
            <a:pPr lvl="1"/>
            <a:endParaRPr lang="en-US" altLang="zh-CN" dirty="0"/>
          </a:p>
          <a:p>
            <a:pPr lvl="1"/>
            <a:endParaRPr lang="en-US" altLang="zh-CN" dirty="0"/>
          </a:p>
          <a:p>
            <a:pPr lvl="1"/>
            <a:endParaRPr lang="zh-CN" altLang="en-US" dirty="0"/>
          </a:p>
          <a:p>
            <a:endParaRPr lang="zh-CN" altLang="en-US" dirty="0"/>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95674" y="3068960"/>
            <a:ext cx="3997424" cy="3376272"/>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solidFill>
                  <a:srgbClr val="000000"/>
                </a:solidFill>
                <a:latin typeface="微软雅黑" panose="020B0503020204020204" charset="-122"/>
              </a:rPr>
              <a:t>多变量决策树</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任意多边形 1"/>
          <p:cNvSpPr/>
          <p:nvPr/>
        </p:nvSpPr>
        <p:spPr>
          <a:xfrm>
            <a:off x="4467668" y="4337312"/>
            <a:ext cx="804672" cy="568453"/>
          </a:xfrm>
          <a:custGeom>
            <a:avLst/>
            <a:gdLst/>
            <a:ahLst/>
            <a:cxnLst/>
            <a:rect l="0" t="0" r="0" b="0"/>
            <a:pathLst>
              <a:path w="804672" h="568453">
                <a:moveTo>
                  <a:pt x="0" y="142113"/>
                </a:moveTo>
                <a:lnTo>
                  <a:pt x="520445" y="142113"/>
                </a:lnTo>
                <a:lnTo>
                  <a:pt x="520445" y="0"/>
                </a:lnTo>
                <a:lnTo>
                  <a:pt x="804671" y="284226"/>
                </a:lnTo>
                <a:lnTo>
                  <a:pt x="520445" y="568452"/>
                </a:lnTo>
                <a:lnTo>
                  <a:pt x="520445" y="426339"/>
                </a:lnTo>
                <a:lnTo>
                  <a:pt x="0" y="426339"/>
                </a:lnTo>
                <a:close/>
              </a:path>
            </a:pathLst>
          </a:custGeom>
          <a:solidFill>
            <a:srgbClr val="000000">
              <a:alpha val="0"/>
            </a:srgbClr>
          </a:solidFill>
          <a:ln w="12700" cap="flat" cmpd="sng" algn="ctr">
            <a:solidFill>
              <a:srgbClr val="0000F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ws_43BA.tmp"/>
          <p:cNvPicPr/>
          <p:nvPr/>
        </p:nvPicPr>
        <p:blipFill>
          <a:blip r:embed="rId1" cstate="print"/>
          <a:stretch>
            <a:fillRect/>
          </a:stretch>
        </p:blipFill>
        <p:spPr>
          <a:xfrm>
            <a:off x="107504" y="2967236"/>
            <a:ext cx="4775200" cy="2235200"/>
          </a:xfrm>
          <a:prstGeom prst="rect">
            <a:avLst/>
          </a:prstGeom>
        </p:spPr>
      </p:pic>
      <p:pic>
        <p:nvPicPr>
          <p:cNvPr id="7" name="图片 6" descr="ws_43CA.tmp"/>
          <p:cNvPicPr/>
          <p:nvPr/>
        </p:nvPicPr>
        <p:blipFill>
          <a:blip r:embed="rId2" cstate="print"/>
          <a:stretch>
            <a:fillRect/>
          </a:stretch>
        </p:blipFill>
        <p:spPr>
          <a:xfrm>
            <a:off x="5339904" y="2852936"/>
            <a:ext cx="3733800" cy="3136900"/>
          </a:xfrm>
          <a:prstGeom prst="rect">
            <a:avLst/>
          </a:prstGeom>
        </p:spPr>
      </p:pic>
      <p:sp>
        <p:nvSpPr>
          <p:cNvPr id="8" name="Content Placeholder 2"/>
          <p:cNvSpPr txBox="1"/>
          <p:nvPr/>
        </p:nvSpPr>
        <p:spPr bwMode="auto">
          <a:xfrm>
            <a:off x="413097" y="1052736"/>
            <a:ext cx="8162578" cy="2160240"/>
          </a:xfrm>
          <a:prstGeom prst="rect">
            <a:avLst/>
          </a:prstGeom>
          <a:noFill/>
          <a:ln>
            <a:noFill/>
          </a:ln>
        </p:spPr>
        <p:txBody>
          <a:bodyPr vert="horz" wrap="square" lIns="91440" tIns="45720" rIns="91440" bIns="45720" numCol="1" anchor="t" anchorCtr="0" compatLnSpc="1"/>
          <a:lstStyle>
            <a:defPPr>
              <a:defRPr lang="zh-CN"/>
            </a:defPPr>
            <a:lvl1pPr marL="469900" indent="-469900" eaLnBrk="0" fontAlgn="base" hangingPunct="0">
              <a:spcBef>
                <a:spcPct val="20000"/>
              </a:spcBef>
              <a:spcAft>
                <a:spcPct val="0"/>
              </a:spcAft>
              <a:buClr>
                <a:srgbClr val="488465"/>
              </a:buClr>
              <a:buSzPct val="80000"/>
              <a:buFont typeface="Wingdings" panose="05000000000000000000" pitchFamily="2" charset="2"/>
              <a:buChar char="o"/>
              <a:defRPr sz="2400" baseline="0">
                <a:latin typeface="+mj-lt"/>
                <a:ea typeface="+mj-ea"/>
              </a:defRPr>
            </a:lvl1pPr>
            <a:lvl2pPr marL="908050" lvl="1" indent="-436880" algn="just" eaLnBrk="0" fontAlgn="base" hangingPunct="0">
              <a:spcBef>
                <a:spcPct val="20000"/>
              </a:spcBef>
              <a:spcAft>
                <a:spcPct val="0"/>
              </a:spcAft>
              <a:buClr>
                <a:srgbClr val="488465"/>
              </a:buClr>
              <a:buSzPct val="80000"/>
              <a:buFont typeface="Wingdings" panose="05000000000000000000" pitchFamily="2" charset="2"/>
              <a:buChar char="Ø"/>
              <a:defRPr sz="2400">
                <a:latin typeface="+mj-lt"/>
                <a:ea typeface="+mj-ea"/>
              </a:defRPr>
            </a:lvl2pPr>
            <a:lvl3pPr marL="1304925" indent="-395605" eaLnBrk="0" fontAlgn="base" hangingPunct="0">
              <a:spcBef>
                <a:spcPct val="20000"/>
              </a:spcBef>
              <a:spcAft>
                <a:spcPct val="0"/>
              </a:spcAft>
              <a:buClr>
                <a:srgbClr val="488465"/>
              </a:buClr>
              <a:buSzPct val="80000"/>
              <a:buChar char="•"/>
              <a:defRPr sz="2300"/>
            </a:lvl3pPr>
            <a:lvl4pPr marL="1694180" indent="-387350" eaLnBrk="0" fontAlgn="base" hangingPunct="0">
              <a:spcBef>
                <a:spcPct val="20000"/>
              </a:spcBef>
              <a:spcAft>
                <a:spcPct val="0"/>
              </a:spcAft>
              <a:buClr>
                <a:srgbClr val="488465"/>
              </a:buClr>
              <a:buSzPct val="80000"/>
              <a:buFont typeface="Wingdings" panose="05000000000000000000" pitchFamily="2" charset="2"/>
              <a:buChar char="Ø"/>
              <a:defRPr sz="2000"/>
            </a:lvl4pPr>
            <a:lvl5pPr marL="2094230" indent="-398780" eaLnBrk="0" fontAlgn="base" hangingPunct="0">
              <a:spcBef>
                <a:spcPct val="25000"/>
              </a:spcBef>
              <a:spcAft>
                <a:spcPct val="0"/>
              </a:spcAft>
              <a:buClr>
                <a:srgbClr val="488465"/>
              </a:buClr>
              <a:buSzPct val="80000"/>
              <a:buFont typeface="Wingdings" panose="05000000000000000000" pitchFamily="2" charset="2"/>
              <a:buChar char="Ø"/>
              <a:defRPr sz="2000"/>
            </a:lvl5pPr>
            <a:lvl6pPr marL="2551430" indent="-398780" fontAlgn="base">
              <a:spcBef>
                <a:spcPct val="25000"/>
              </a:spcBef>
              <a:spcAft>
                <a:spcPct val="0"/>
              </a:spcAft>
              <a:buClr>
                <a:srgbClr val="488465"/>
              </a:buClr>
              <a:buSzPct val="80000"/>
              <a:buFont typeface="Wingdings" panose="05000000000000000000" pitchFamily="2" charset="2"/>
              <a:buChar char="Ø"/>
              <a:defRPr sz="2000"/>
            </a:lvl6pPr>
            <a:lvl7pPr marL="3008630" indent="-398780" fontAlgn="base">
              <a:spcBef>
                <a:spcPct val="25000"/>
              </a:spcBef>
              <a:spcAft>
                <a:spcPct val="0"/>
              </a:spcAft>
              <a:buClr>
                <a:srgbClr val="488465"/>
              </a:buClr>
              <a:buSzPct val="80000"/>
              <a:buFont typeface="Wingdings" panose="05000000000000000000" pitchFamily="2" charset="2"/>
              <a:buChar char="Ø"/>
              <a:defRPr sz="2000"/>
            </a:lvl7pPr>
            <a:lvl8pPr marL="3465830" indent="-398780" fontAlgn="base">
              <a:spcBef>
                <a:spcPct val="25000"/>
              </a:spcBef>
              <a:spcAft>
                <a:spcPct val="0"/>
              </a:spcAft>
              <a:buClr>
                <a:srgbClr val="488465"/>
              </a:buClr>
              <a:buSzPct val="80000"/>
              <a:buFont typeface="Wingdings" panose="05000000000000000000" pitchFamily="2" charset="2"/>
              <a:buChar char="Ø"/>
              <a:defRPr sz="2000"/>
            </a:lvl8pPr>
            <a:lvl9pPr marL="3923030" indent="-398780" fontAlgn="base">
              <a:spcBef>
                <a:spcPct val="25000"/>
              </a:spcBef>
              <a:spcAft>
                <a:spcPct val="0"/>
              </a:spcAft>
              <a:buClr>
                <a:srgbClr val="488465"/>
              </a:buClr>
              <a:buSzPct val="80000"/>
              <a:buFont typeface="Wingdings" panose="05000000000000000000" pitchFamily="2" charset="2"/>
              <a:buChar char="Ø"/>
              <a:defRPr sz="2000"/>
            </a:lvl9pPr>
          </a:lstStyle>
          <a:p>
            <a:pPr algn="just"/>
            <a:r>
              <a:rPr lang="zh-CN" altLang="en-US" dirty="0"/>
              <a:t>使用斜的划分边界！</a:t>
            </a:r>
            <a:endParaRPr lang="en-US" altLang="zh-CN" dirty="0"/>
          </a:p>
          <a:p>
            <a:pPr algn="just"/>
            <a:r>
              <a:rPr lang="zh-CN" altLang="en-US" sz="2400" dirty="0">
                <a:solidFill>
                  <a:srgbClr val="000000"/>
                </a:solidFill>
                <a:latin typeface="微软雅黑" panose="020B0503020204020204" charset="-122"/>
              </a:rPr>
              <a:t>多变量决策树：每个非叶结点不仅考虑一个属性</a:t>
            </a:r>
            <a:endParaRPr lang="zh-CN" altLang="en-US" sz="2400" dirty="0">
              <a:solidFill>
                <a:srgbClr val="000000"/>
              </a:solidFill>
              <a:latin typeface="微软雅黑" panose="020B0503020204020204" charset="-122"/>
            </a:endParaRPr>
          </a:p>
          <a:p>
            <a:pPr algn="just"/>
            <a:r>
              <a:rPr lang="zh-CN" altLang="en-US" sz="2400" dirty="0">
                <a:solidFill>
                  <a:srgbClr val="000000"/>
                </a:solidFill>
                <a:latin typeface="微软雅黑" panose="020B0503020204020204" charset="-122"/>
              </a:rPr>
              <a:t>不是为每个非叶结点寻找最优划分属性，而是建立一个</a:t>
            </a:r>
            <a:r>
              <a:rPr lang="zh-CN" altLang="en-US" sz="2400" dirty="0">
                <a:solidFill>
                  <a:srgbClr val="0000FF"/>
                </a:solidFill>
                <a:latin typeface="微软雅黑" panose="020B0503020204020204" charset="-122"/>
              </a:rPr>
              <a:t>线性分类器</a:t>
            </a:r>
            <a:endParaRPr lang="zh-CN" altLang="en-US" sz="2400" dirty="0">
              <a:solidFill>
                <a:srgbClr val="0000FF"/>
              </a:solidFill>
              <a:latin typeface="微软雅黑" panose="020B0503020204020204" charset="-122"/>
            </a:endParaRPr>
          </a:p>
          <a:p>
            <a:pPr algn="just"/>
            <a:endParaRPr lang="zh-CN" altLang="en-US" sz="2400" dirty="0">
              <a:latin typeface="+mj-lt"/>
              <a:ea typeface="+mj-ea"/>
            </a:endParaRPr>
          </a:p>
          <a:p>
            <a:pPr algn="just"/>
            <a:endParaRPr kumimoji="0" lang="zh-CN" altLang="zh-CN" sz="2400" b="0" i="0" u="none" strike="noStrike" cap="none" normalizeH="0" baseline="0" dirty="0">
              <a:ln>
                <a:noFill/>
              </a:ln>
              <a:solidFill>
                <a:schemeClr val="tx1"/>
              </a:solidFill>
              <a:effectLst/>
              <a:latin typeface="Arial" panose="020B0604020202020204" pitchFamily="34" charset="0"/>
            </a:endParaRPr>
          </a:p>
          <a:p>
            <a:pPr lvl="1"/>
            <a:endParaRPr kumimoji="0" lang="zh-CN" altLang="zh-CN" sz="2400" b="0" i="0" u="none" strike="noStrike" cap="none" normalizeH="0" baseline="0" dirty="0">
              <a:ln>
                <a:noFill/>
              </a:ln>
              <a:solidFill>
                <a:schemeClr val="tx1"/>
              </a:solidFill>
              <a:effectLst/>
              <a:latin typeface="Arial" panose="020B0604020202020204" pitchFamily="34" charset="0"/>
            </a:endParaRPr>
          </a:p>
          <a:p>
            <a:pPr lvl="1"/>
            <a:endParaRPr lang="en-US" altLang="zh-CN" dirty="0"/>
          </a:p>
          <a:p>
            <a:pPr lvl="1"/>
            <a:endParaRPr lang="en-US" altLang="zh-CN" dirty="0"/>
          </a:p>
          <a:p>
            <a:pPr lvl="1"/>
            <a:endParaRPr lang="zh-CN" altLang="en-US" dirty="0"/>
          </a:p>
          <a:p>
            <a:endParaRPr lang="zh-CN" altLang="en-US" dirty="0"/>
          </a:p>
        </p:txBody>
      </p:sp>
      <p:sp>
        <p:nvSpPr>
          <p:cNvPr id="11" name="任意多边形 2"/>
          <p:cNvSpPr/>
          <p:nvPr/>
        </p:nvSpPr>
        <p:spPr>
          <a:xfrm>
            <a:off x="438912" y="5233039"/>
            <a:ext cx="5821680" cy="830581"/>
          </a:xfrm>
          <a:custGeom>
            <a:avLst/>
            <a:gdLst/>
            <a:ahLst/>
            <a:cxnLst/>
            <a:rect l="0" t="0" r="0" b="0"/>
            <a:pathLst>
              <a:path w="5821680" h="830581">
                <a:moveTo>
                  <a:pt x="0" y="830580"/>
                </a:moveTo>
                <a:lnTo>
                  <a:pt x="5821679" y="830580"/>
                </a:lnTo>
                <a:lnTo>
                  <a:pt x="5821679" y="0"/>
                </a:lnTo>
                <a:lnTo>
                  <a:pt x="0" y="0"/>
                </a:lnTo>
                <a:close/>
              </a:path>
            </a:pathLst>
          </a:custGeom>
          <a:solidFill>
            <a:srgbClr val="FFFF99"/>
          </a:solidFill>
          <a:ln w="12700" cap="flat" cmpd="sng" algn="ctr">
            <a:solidFill>
              <a:srgbClr val="000000">
                <a:alpha val="0"/>
              </a:srgbClr>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TextBox 30"/>
          <p:cNvSpPr txBox="1"/>
          <p:nvPr/>
        </p:nvSpPr>
        <p:spPr>
          <a:xfrm>
            <a:off x="466667" y="5337547"/>
            <a:ext cx="5539978" cy="654025"/>
          </a:xfrm>
          <a:prstGeom prst="rect">
            <a:avLst/>
          </a:prstGeom>
          <a:noFill/>
        </p:spPr>
        <p:txBody>
          <a:bodyPr vert="horz" wrap="none" lIns="0" tIns="0" rIns="0" bIns="0" rtlCol="0">
            <a:spAutoFit/>
          </a:bodyPr>
          <a:lstStyle/>
          <a:p>
            <a:pPr>
              <a:lnSpc>
                <a:spcPts val="2310"/>
              </a:lnSpc>
            </a:pPr>
            <a:r>
              <a:rPr lang="zh-CN" altLang="en-US" sz="2400" dirty="0">
                <a:solidFill>
                  <a:srgbClr val="000000"/>
                </a:solidFill>
                <a:latin typeface="微软雅黑" panose="020B0503020204020204" charset="-122"/>
                <a:ea typeface="宋体" panose="02010600030101010101" pitchFamily="2" charset="-122"/>
              </a:rPr>
              <a:t>更复杂的“混合决策树”甚至可以在结点</a:t>
            </a:r>
            <a:endParaRPr lang="zh-CN" altLang="en-US" sz="2400" dirty="0">
              <a:solidFill>
                <a:srgbClr val="000000"/>
              </a:solidFill>
              <a:latin typeface="微软雅黑" panose="020B0503020204020204" charset="-122"/>
              <a:ea typeface="宋体" panose="02010600030101010101" pitchFamily="2" charset="-122"/>
            </a:endParaRPr>
          </a:p>
          <a:p>
            <a:pPr>
              <a:lnSpc>
                <a:spcPts val="2810"/>
              </a:lnSpc>
            </a:pPr>
            <a:r>
              <a:rPr lang="zh-CN" altLang="en-US" sz="2400" dirty="0">
                <a:solidFill>
                  <a:srgbClr val="000000"/>
                </a:solidFill>
                <a:latin typeface="微软雅黑" panose="020B0503020204020204" charset="-122"/>
                <a:ea typeface="宋体" panose="02010600030101010101" pitchFamily="2" charset="-122"/>
              </a:rPr>
              <a:t>嵌入神经网络或其他非线性模型</a:t>
            </a:r>
            <a:endParaRPr lang="zh-CN" altLang="en-US" sz="2400" dirty="0">
              <a:solidFill>
                <a:srgbClr val="000000"/>
              </a:solidFill>
              <a:latin typeface="微软雅黑" panose="020B0503020204020204" charset="-122"/>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归纳学习</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6" name="Content Placeholder 2"/>
          <p:cNvSpPr txBox="1"/>
          <p:nvPr/>
        </p:nvSpPr>
        <p:spPr bwMode="auto">
          <a:xfrm>
            <a:off x="413097" y="1196752"/>
            <a:ext cx="8317805" cy="2304256"/>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ea"/>
                <a:ea typeface="+mj-ea"/>
              </a:rPr>
              <a:t>归纳学习由于依赖于检验数据，因此又称为</a:t>
            </a:r>
            <a:r>
              <a:rPr lang="zh-CN" altLang="en-US" sz="2400" b="1" dirty="0">
                <a:solidFill>
                  <a:srgbClr val="00B050"/>
                </a:solidFill>
                <a:latin typeface="+mj-ea"/>
                <a:ea typeface="+mj-ea"/>
              </a:rPr>
              <a:t>检验学习</a:t>
            </a:r>
            <a:endParaRPr lang="en-US" altLang="zh-CN" sz="2400" b="1" dirty="0">
              <a:solidFill>
                <a:srgbClr val="00B050"/>
              </a:solidFill>
              <a:latin typeface="+mj-ea"/>
              <a:ea typeface="+mj-ea"/>
            </a:endParaRPr>
          </a:p>
          <a:p>
            <a:r>
              <a:rPr lang="zh-CN" altLang="en-US" sz="2400" dirty="0">
                <a:latin typeface="+mj-ea"/>
                <a:ea typeface="+mj-ea"/>
              </a:rPr>
              <a:t>归纳学习存在一个基本的假设：</a:t>
            </a:r>
            <a:endParaRPr lang="en-US" altLang="zh-CN" sz="2400" dirty="0">
              <a:latin typeface="+mj-ea"/>
              <a:ea typeface="+mj-ea"/>
            </a:endParaRPr>
          </a:p>
          <a:p>
            <a:pPr lvl="1"/>
            <a:r>
              <a:rPr lang="zh-CN" altLang="en-US" sz="2400" i="1" dirty="0">
                <a:latin typeface="+mj-ea"/>
                <a:ea typeface="+mj-ea"/>
              </a:rPr>
              <a:t>任一假设如果能够在足够大的训练样本集中很好的逼近目标函数，则它也能在未见样本中很好地逼近目标函数</a:t>
            </a:r>
            <a:r>
              <a:rPr lang="zh-CN" altLang="en-US" sz="2400" dirty="0">
                <a:latin typeface="+mj-ea"/>
                <a:ea typeface="+mj-ea"/>
              </a:rPr>
              <a:t>。</a:t>
            </a:r>
            <a:r>
              <a:rPr lang="zh-CN" altLang="en-US" sz="2400" dirty="0">
                <a:solidFill>
                  <a:srgbClr val="00B050"/>
                </a:solidFill>
                <a:latin typeface="+mj-ea"/>
                <a:ea typeface="+mj-ea"/>
              </a:rPr>
              <a:t>该假定是归纳学习的有效性的前提条件</a:t>
            </a:r>
            <a:endParaRPr lang="zh-CN" altLang="en-US" sz="2400" dirty="0">
              <a:solidFill>
                <a:srgbClr val="00B050"/>
              </a:solidFill>
              <a:latin typeface="+mj-ea"/>
              <a:ea typeface="+mj-ea"/>
            </a:endParaRPr>
          </a:p>
        </p:txBody>
      </p:sp>
      <p:sp>
        <p:nvSpPr>
          <p:cNvPr id="10" name="Content Placeholder 2"/>
          <p:cNvSpPr txBox="1"/>
          <p:nvPr/>
        </p:nvSpPr>
        <p:spPr bwMode="auto">
          <a:xfrm>
            <a:off x="448375" y="3501008"/>
            <a:ext cx="8317805" cy="2736304"/>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ea"/>
                <a:ea typeface="+mj-ea"/>
              </a:rPr>
              <a:t>归纳过程就是在描述空间中进行搜索的过程</a:t>
            </a:r>
            <a:endParaRPr lang="en-US" altLang="zh-CN" sz="2400" dirty="0">
              <a:latin typeface="+mj-ea"/>
              <a:ea typeface="+mj-ea"/>
            </a:endParaRPr>
          </a:p>
          <a:p>
            <a:r>
              <a:rPr lang="zh-CN" altLang="en-US" sz="2400" dirty="0">
                <a:latin typeface="+mj-ea"/>
                <a:ea typeface="+mj-ea"/>
              </a:rPr>
              <a:t>归纳可分为自顶向下，自底向上和双向搜索三种方式</a:t>
            </a:r>
            <a:endParaRPr lang="zh-CN" altLang="en-US" sz="2400" dirty="0">
              <a:latin typeface="+mj-ea"/>
              <a:ea typeface="+mj-ea"/>
            </a:endParaRPr>
          </a:p>
          <a:p>
            <a:pPr lvl="1"/>
            <a:r>
              <a:rPr lang="zh-CN" altLang="en-US" sz="2400" b="1" dirty="0">
                <a:solidFill>
                  <a:srgbClr val="00B050"/>
                </a:solidFill>
                <a:latin typeface="+mj-ea"/>
                <a:ea typeface="+mj-ea"/>
              </a:rPr>
              <a:t>自底向上</a:t>
            </a:r>
            <a:r>
              <a:rPr lang="zh-CN" altLang="en-US" sz="2400" dirty="0">
                <a:latin typeface="+mj-ea"/>
                <a:ea typeface="+mj-ea"/>
              </a:rPr>
              <a:t>法一次处理一个输入对象。将描述逐步一般化。直到最终的一般化描述。</a:t>
            </a:r>
            <a:endParaRPr lang="zh-CN" altLang="en-US" sz="2400" dirty="0">
              <a:latin typeface="+mj-ea"/>
              <a:ea typeface="+mj-ea"/>
            </a:endParaRPr>
          </a:p>
          <a:p>
            <a:pPr lvl="1"/>
            <a:r>
              <a:rPr lang="zh-CN" altLang="en-US" sz="2400" b="1" dirty="0">
                <a:solidFill>
                  <a:srgbClr val="00B050"/>
                </a:solidFill>
                <a:latin typeface="+mj-ea"/>
                <a:ea typeface="+mj-ea"/>
              </a:rPr>
              <a:t>自顶向下</a:t>
            </a:r>
            <a:r>
              <a:rPr lang="zh-CN" altLang="en-US" sz="2400" dirty="0">
                <a:latin typeface="+mj-ea"/>
                <a:ea typeface="+mj-ea"/>
              </a:rPr>
              <a:t>法对可能的一般性描述集进行搜索，试图找到一些满足一定要求的最优的描述。</a:t>
            </a:r>
            <a:endParaRPr lang="zh-CN" altLang="en-US" sz="2400" dirty="0">
              <a:latin typeface="+mj-ea"/>
              <a:ea typeface="+mj-ea"/>
            </a:endParaRPr>
          </a:p>
          <a:p>
            <a:pPr lvl="1"/>
            <a:endParaRPr lang="zh-CN" altLang="en-US" sz="2400" dirty="0">
              <a:latin typeface="+mj-ea"/>
              <a:ea typeface="+mj-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Homework</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Content Placeholder 2"/>
          <p:cNvSpPr txBox="1"/>
          <p:nvPr/>
        </p:nvSpPr>
        <p:spPr bwMode="auto">
          <a:xfrm>
            <a:off x="586885" y="2085456"/>
            <a:ext cx="8231480" cy="1584176"/>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pPr algn="just"/>
            <a:r>
              <a:rPr lang="en-US" altLang="zh-CN" dirty="0">
                <a:latin typeface="+mj-lt"/>
                <a:ea typeface="+mj-ea"/>
              </a:rPr>
              <a:t>Pick an application, task, or dataset that interests you, </a:t>
            </a:r>
            <a:endParaRPr lang="en-US" altLang="zh-CN" dirty="0">
              <a:latin typeface="+mj-lt"/>
              <a:ea typeface="+mj-ea"/>
            </a:endParaRPr>
          </a:p>
          <a:p>
            <a:pPr algn="just"/>
            <a:r>
              <a:rPr lang="en-US" altLang="zh-CN" dirty="0">
                <a:latin typeface="+mj-lt"/>
                <a:ea typeface="+mj-ea"/>
              </a:rPr>
              <a:t>Explore how best to apply Decision Tree learning algorithms to solve it.</a:t>
            </a:r>
            <a:endParaRPr lang="zh-CN" altLang="en-US" dirty="0">
              <a:latin typeface="+mj-lt"/>
              <a:ea typeface="+mj-ea"/>
            </a:endParaRPr>
          </a:p>
        </p:txBody>
      </p:sp>
      <p:sp>
        <p:nvSpPr>
          <p:cNvPr id="6" name="文本框 5"/>
          <p:cNvSpPr txBox="1"/>
          <p:nvPr/>
        </p:nvSpPr>
        <p:spPr>
          <a:xfrm>
            <a:off x="5037137" y="5607346"/>
            <a:ext cx="4104455" cy="1015663"/>
          </a:xfrm>
          <a:prstGeom prst="rect">
            <a:avLst/>
          </a:prstGeom>
          <a:noFill/>
        </p:spPr>
        <p:txBody>
          <a:bodyPr wrap="square" rtlCol="0">
            <a:spAutoFit/>
          </a:bodyPr>
          <a:lstStyle/>
          <a:p>
            <a:r>
              <a:rPr lang="en-US" altLang="zh-CN" sz="6000" dirty="0">
                <a:solidFill>
                  <a:srgbClr val="C00000"/>
                </a:solidFill>
                <a:effectLst>
                  <a:outerShdw blurRad="38100" dist="38100" dir="2700000" algn="tl">
                    <a:srgbClr val="000000">
                      <a:alpha val="43137"/>
                    </a:srgbClr>
                  </a:outerShdw>
                </a:effectLst>
                <a:latin typeface="+mn-lt"/>
              </a:rPr>
              <a:t>Thank You!</a:t>
            </a:r>
            <a:endParaRPr lang="zh-CN" altLang="en-US" sz="6000" dirty="0">
              <a:solidFill>
                <a:srgbClr val="C00000"/>
              </a:solidFill>
              <a:effectLst>
                <a:outerShdw blurRad="38100" dist="38100" dir="2700000" algn="tl">
                  <a:srgbClr val="000000">
                    <a:alpha val="43137"/>
                  </a:srgbClr>
                </a:outerShdw>
              </a:effectLst>
              <a:latin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决策树</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Content Placeholder 2"/>
          <p:cNvSpPr txBox="1"/>
          <p:nvPr/>
        </p:nvSpPr>
        <p:spPr bwMode="auto">
          <a:xfrm>
            <a:off x="413097" y="1196752"/>
            <a:ext cx="8317805" cy="3888432"/>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决策树基于“树”结构进行决策</a:t>
            </a:r>
            <a:endParaRPr lang="zh-CN" altLang="en-US" sz="2400" dirty="0">
              <a:latin typeface="+mj-lt"/>
              <a:ea typeface="+mj-ea"/>
            </a:endParaRPr>
          </a:p>
          <a:p>
            <a:pPr lvl="1"/>
            <a:r>
              <a:rPr lang="zh-CN" altLang="en-US" sz="2400" dirty="0">
                <a:latin typeface="+mj-lt"/>
                <a:ea typeface="+mj-ea"/>
              </a:rPr>
              <a:t>一颗决策树包含一个根结点、若干个内部结点和若干个叶结点</a:t>
            </a:r>
            <a:endParaRPr lang="en-US" altLang="zh-CN" sz="2400" dirty="0">
              <a:latin typeface="+mj-lt"/>
              <a:ea typeface="+mj-ea"/>
            </a:endParaRPr>
          </a:p>
          <a:p>
            <a:pPr lvl="1"/>
            <a:r>
              <a:rPr lang="zh-CN" altLang="en-US" sz="2400" dirty="0">
                <a:latin typeface="+mj-lt"/>
                <a:ea typeface="+mj-ea"/>
              </a:rPr>
              <a:t>每个“</a:t>
            </a:r>
            <a:r>
              <a:rPr lang="zh-CN" altLang="en-US" sz="2400" b="1" dirty="0">
                <a:solidFill>
                  <a:srgbClr val="00B050"/>
                </a:solidFill>
                <a:latin typeface="+mj-lt"/>
                <a:ea typeface="+mj-ea"/>
              </a:rPr>
              <a:t>内部结点</a:t>
            </a:r>
            <a:r>
              <a:rPr lang="zh-CN" altLang="en-US" sz="2400" dirty="0">
                <a:latin typeface="+mj-lt"/>
                <a:ea typeface="+mj-ea"/>
              </a:rPr>
              <a:t>”对应于某个属性上的“</a:t>
            </a:r>
            <a:r>
              <a:rPr lang="zh-CN" altLang="en-US" sz="2400" b="1" dirty="0">
                <a:solidFill>
                  <a:srgbClr val="00B050"/>
                </a:solidFill>
                <a:latin typeface="+mj-lt"/>
                <a:ea typeface="+mj-ea"/>
              </a:rPr>
              <a:t>测试</a:t>
            </a:r>
            <a:r>
              <a:rPr lang="zh-CN" altLang="en-US" sz="2400" dirty="0">
                <a:latin typeface="+mj-lt"/>
                <a:ea typeface="+mj-ea"/>
              </a:rPr>
              <a:t>”</a:t>
            </a:r>
            <a:r>
              <a:rPr lang="en-US" altLang="zh-CN" sz="2400" dirty="0">
                <a:latin typeface="+mj-lt"/>
                <a:ea typeface="+mj-ea"/>
              </a:rPr>
              <a:t>(test)</a:t>
            </a:r>
            <a:endParaRPr lang="en-US" altLang="zh-CN" sz="2400" dirty="0">
              <a:latin typeface="+mj-lt"/>
              <a:ea typeface="+mj-ea"/>
            </a:endParaRPr>
          </a:p>
          <a:p>
            <a:pPr lvl="1"/>
            <a:r>
              <a:rPr lang="zh-CN" altLang="en-US" sz="2400" dirty="0">
                <a:latin typeface="+mj-lt"/>
                <a:ea typeface="+mj-ea"/>
              </a:rPr>
              <a:t>每个</a:t>
            </a:r>
            <a:r>
              <a:rPr lang="zh-CN" altLang="en-US" sz="2400" b="1" dirty="0">
                <a:solidFill>
                  <a:srgbClr val="00B050"/>
                </a:solidFill>
                <a:latin typeface="+mj-lt"/>
                <a:ea typeface="+mj-ea"/>
              </a:rPr>
              <a:t>分支</a:t>
            </a:r>
            <a:r>
              <a:rPr lang="zh-CN" altLang="en-US" sz="2400" dirty="0">
                <a:latin typeface="+mj-lt"/>
                <a:ea typeface="+mj-ea"/>
              </a:rPr>
              <a:t>对应于该测试的一种可能</a:t>
            </a:r>
            <a:r>
              <a:rPr lang="zh-CN" altLang="en-US" sz="2400" b="1" dirty="0">
                <a:solidFill>
                  <a:srgbClr val="00B050"/>
                </a:solidFill>
                <a:latin typeface="+mj-lt"/>
                <a:ea typeface="+mj-ea"/>
              </a:rPr>
              <a:t>结果</a:t>
            </a:r>
            <a:r>
              <a:rPr lang="zh-CN" altLang="en-US" sz="2400" dirty="0">
                <a:latin typeface="+mj-lt"/>
                <a:ea typeface="+mj-ea"/>
              </a:rPr>
              <a:t>（即该属性的某个取值）</a:t>
            </a:r>
            <a:endParaRPr lang="en-US" altLang="zh-CN" sz="2400" dirty="0">
              <a:latin typeface="+mj-lt"/>
              <a:ea typeface="+mj-ea"/>
            </a:endParaRPr>
          </a:p>
          <a:p>
            <a:pPr lvl="1"/>
            <a:r>
              <a:rPr lang="zh-CN" altLang="en-US" sz="2400" dirty="0">
                <a:latin typeface="+mj-lt"/>
                <a:ea typeface="+mj-ea"/>
              </a:rPr>
              <a:t>每个“</a:t>
            </a:r>
            <a:r>
              <a:rPr lang="zh-CN" altLang="en-US" sz="2400" b="1" dirty="0">
                <a:solidFill>
                  <a:srgbClr val="00B050"/>
                </a:solidFill>
                <a:latin typeface="+mj-lt"/>
                <a:ea typeface="+mj-ea"/>
              </a:rPr>
              <a:t>叶结点</a:t>
            </a:r>
            <a:r>
              <a:rPr lang="zh-CN" altLang="en-US" sz="2400" dirty="0">
                <a:latin typeface="+mj-lt"/>
                <a:ea typeface="+mj-ea"/>
              </a:rPr>
              <a:t>”对应于一个“</a:t>
            </a:r>
            <a:r>
              <a:rPr lang="zh-CN" altLang="en-US" sz="2400" b="1" dirty="0">
                <a:solidFill>
                  <a:srgbClr val="00B050"/>
                </a:solidFill>
                <a:latin typeface="+mj-lt"/>
                <a:ea typeface="+mj-ea"/>
              </a:rPr>
              <a:t>预测结果</a:t>
            </a:r>
            <a:r>
              <a:rPr lang="zh-CN" altLang="en-US" sz="2400" dirty="0">
                <a:latin typeface="+mj-lt"/>
                <a:ea typeface="+mj-ea"/>
              </a:rPr>
              <a:t>”</a:t>
            </a:r>
            <a:endParaRPr lang="en-US" altLang="zh-CN" sz="2400" dirty="0">
              <a:latin typeface="+mj-lt"/>
              <a:ea typeface="+mj-ea"/>
            </a:endParaRPr>
          </a:p>
          <a:p>
            <a:pPr lvl="1"/>
            <a:r>
              <a:rPr lang="zh-CN" altLang="en-US" sz="2400" dirty="0">
                <a:latin typeface="+mj-lt"/>
                <a:ea typeface="+mj-ea"/>
              </a:rPr>
              <a:t>每个结点的样本集合根据属性测试的结果被划分到子结点中；根结点包含样本全集</a:t>
            </a:r>
            <a:endParaRPr lang="zh-CN" altLang="en-US" sz="2400" dirty="0">
              <a:latin typeface="+mj-lt"/>
              <a:ea typeface="+mj-ea"/>
            </a:endParaRPr>
          </a:p>
          <a:p>
            <a:pPr lvl="1"/>
            <a:endParaRPr lang="zh-CN" altLang="en-US" sz="2400" dirty="0">
              <a:latin typeface="+mj-lt"/>
              <a:ea typeface="+mj-ea"/>
            </a:endParaRPr>
          </a:p>
          <a:p>
            <a:pPr lvl="1"/>
            <a:endParaRPr lang="zh-CN" altLang="en-US" sz="2400" dirty="0">
              <a:latin typeface="+mj-lt"/>
              <a:ea typeface="+mj-ea"/>
            </a:endParaRPr>
          </a:p>
          <a:p>
            <a:pPr lvl="1"/>
            <a:endParaRPr lang="zh-CN" altLang="en-US" sz="2400" dirty="0">
              <a:latin typeface="+mj-lt"/>
              <a:ea typeface="+mj-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决策树</a:t>
            </a:r>
            <a:endParaRPr lang="zh-CN" altLang="en-US" dirty="0"/>
          </a:p>
        </p:txBody>
      </p:sp>
      <p:sp>
        <p:nvSpPr>
          <p:cNvPr id="4" name="灯片编号占位符 3"/>
          <p:cNvSpPr>
            <a:spLocks noGrp="1"/>
          </p:cNvSpPr>
          <p:nvPr>
            <p:ph type="sldNum" sz="quarter" idx="4"/>
          </p:nvPr>
        </p:nvSpPr>
        <p:spPr/>
        <p:txBody>
          <a:bodyPr/>
          <a:lstStyle/>
          <a:p>
            <a:pPr>
              <a:defRPr/>
            </a:pPr>
            <a:fld id="{C8BB97B1-6691-4B3C-88A5-E44093606748}" type="slidenum">
              <a:rPr lang="en-US" altLang="zh-CN" smtClean="0">
                <a:solidFill>
                  <a:srgbClr val="000000"/>
                </a:solidFill>
                <a:latin typeface="Times New Roman" panose="02020603050405020304" pitchFamily="18" charset="0"/>
                <a:cs typeface="+mn-cs"/>
              </a:rPr>
            </a:fld>
            <a:endParaRPr lang="en-US" altLang="zh-CN" dirty="0">
              <a:solidFill>
                <a:srgbClr val="000000"/>
              </a:solidFill>
              <a:latin typeface="Times New Roman" panose="02020603050405020304" pitchFamily="18" charset="0"/>
              <a:cs typeface="+mn-cs"/>
            </a:endParaRPr>
          </a:p>
        </p:txBody>
      </p:sp>
      <p:sp>
        <p:nvSpPr>
          <p:cNvPr id="5" name="Content Placeholder 2"/>
          <p:cNvSpPr txBox="1"/>
          <p:nvPr/>
        </p:nvSpPr>
        <p:spPr bwMode="auto">
          <a:xfrm>
            <a:off x="413097" y="1052736"/>
            <a:ext cx="8317805" cy="1368152"/>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b="1" dirty="0">
                <a:solidFill>
                  <a:srgbClr val="00B050"/>
                </a:solidFill>
                <a:latin typeface="+mj-lt"/>
                <a:ea typeface="+mj-ea"/>
              </a:rPr>
              <a:t>学习过程</a:t>
            </a:r>
            <a:endParaRPr lang="zh-CN" altLang="en-US" sz="2400" b="1" dirty="0">
              <a:solidFill>
                <a:srgbClr val="00B050"/>
              </a:solidFill>
              <a:latin typeface="+mj-lt"/>
              <a:ea typeface="+mj-ea"/>
            </a:endParaRPr>
          </a:p>
          <a:p>
            <a:pPr lvl="1"/>
            <a:r>
              <a:rPr lang="zh-CN" altLang="en-US" sz="2400" dirty="0">
                <a:latin typeface="+mj-lt"/>
                <a:ea typeface="+mj-ea"/>
              </a:rPr>
              <a:t>通过对训练样本的分析来确定“</a:t>
            </a:r>
            <a:r>
              <a:rPr lang="zh-CN" altLang="en-US" sz="2400" b="1" dirty="0">
                <a:solidFill>
                  <a:srgbClr val="00B050"/>
                </a:solidFill>
                <a:latin typeface="+mj-lt"/>
                <a:ea typeface="+mj-ea"/>
              </a:rPr>
              <a:t>划分属性</a:t>
            </a:r>
            <a:r>
              <a:rPr lang="zh-CN" altLang="en-US" sz="2400" dirty="0">
                <a:latin typeface="+mj-lt"/>
                <a:ea typeface="+mj-ea"/>
              </a:rPr>
              <a:t>”（即内部结点所对应的属性）</a:t>
            </a:r>
            <a:endParaRPr lang="zh-CN" altLang="en-US" sz="2400" dirty="0">
              <a:latin typeface="+mj-lt"/>
              <a:ea typeface="+mj-ea"/>
            </a:endParaRPr>
          </a:p>
          <a:p>
            <a:pPr lvl="1"/>
            <a:endParaRPr lang="zh-CN" altLang="en-US" sz="2400" dirty="0">
              <a:latin typeface="+mj-lt"/>
              <a:ea typeface="+mj-ea"/>
            </a:endParaRPr>
          </a:p>
        </p:txBody>
      </p:sp>
      <p:sp>
        <p:nvSpPr>
          <p:cNvPr id="7" name="Content Placeholder 2"/>
          <p:cNvSpPr txBox="1"/>
          <p:nvPr/>
        </p:nvSpPr>
        <p:spPr bwMode="auto">
          <a:xfrm>
            <a:off x="417361" y="2276872"/>
            <a:ext cx="8317805" cy="649198"/>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从根结点到每个叶结点的路径对应了一个</a:t>
            </a:r>
            <a:r>
              <a:rPr lang="zh-CN" altLang="en-US" sz="2400" b="1" dirty="0">
                <a:solidFill>
                  <a:srgbClr val="00B050"/>
                </a:solidFill>
                <a:latin typeface="+mj-lt"/>
                <a:ea typeface="+mj-ea"/>
              </a:rPr>
              <a:t>判定测试序列</a:t>
            </a:r>
            <a:endParaRPr lang="zh-CN" altLang="en-US" sz="2400" b="1" dirty="0">
              <a:solidFill>
                <a:srgbClr val="00B050"/>
              </a:solidFill>
              <a:latin typeface="+mj-lt"/>
              <a:ea typeface="+mj-ea"/>
            </a:endParaRPr>
          </a:p>
          <a:p>
            <a:pPr lvl="1"/>
            <a:endParaRPr lang="zh-CN" altLang="en-US" sz="2400" dirty="0">
              <a:latin typeface="+mj-lt"/>
              <a:ea typeface="+mj-ea"/>
            </a:endParaRPr>
          </a:p>
          <a:p>
            <a:pPr lvl="1"/>
            <a:endParaRPr lang="zh-CN" altLang="en-US" sz="2400" dirty="0">
              <a:latin typeface="+mj-lt"/>
              <a:ea typeface="+mj-ea"/>
            </a:endParaRPr>
          </a:p>
        </p:txBody>
      </p:sp>
      <p:pic>
        <p:nvPicPr>
          <p:cNvPr id="8" name="图片 7" descr="ws_7076.tmp"/>
          <p:cNvPicPr/>
          <p:nvPr/>
        </p:nvPicPr>
        <p:blipFill rotWithShape="1">
          <a:blip r:embed="rId1" cstate="print"/>
          <a:srcRect b="20374"/>
          <a:stretch>
            <a:fillRect/>
          </a:stretch>
        </p:blipFill>
        <p:spPr>
          <a:xfrm>
            <a:off x="5302572" y="3284984"/>
            <a:ext cx="3517900" cy="3094434"/>
          </a:xfrm>
          <a:prstGeom prst="rect">
            <a:avLst/>
          </a:prstGeom>
        </p:spPr>
      </p:pic>
      <p:sp>
        <p:nvSpPr>
          <p:cNvPr id="9" name="Content Placeholder 2"/>
          <p:cNvSpPr txBox="1"/>
          <p:nvPr/>
        </p:nvSpPr>
        <p:spPr bwMode="auto">
          <a:xfrm>
            <a:off x="413097" y="2852936"/>
            <a:ext cx="6140103" cy="1368153"/>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b="1" dirty="0">
                <a:solidFill>
                  <a:srgbClr val="00B050"/>
                </a:solidFill>
                <a:latin typeface="+mj-lt"/>
                <a:ea typeface="+mj-ea"/>
              </a:rPr>
              <a:t>预测过程</a:t>
            </a:r>
            <a:endParaRPr lang="zh-CN" altLang="en-US" sz="2400" b="1" dirty="0">
              <a:solidFill>
                <a:srgbClr val="00B050"/>
              </a:solidFill>
              <a:latin typeface="+mj-lt"/>
              <a:ea typeface="+mj-ea"/>
            </a:endParaRPr>
          </a:p>
          <a:p>
            <a:pPr lvl="1"/>
            <a:r>
              <a:rPr lang="zh-CN" altLang="en-US" sz="2400" dirty="0">
                <a:latin typeface="+mj-lt"/>
                <a:ea typeface="+mj-ea"/>
              </a:rPr>
              <a:t>将测试示例从根结点开始，沿着划分属性所构成的“判定测试序列”下行，直到叶结点</a:t>
            </a:r>
            <a:endParaRPr lang="zh-CN" altLang="en-US" sz="2400" dirty="0">
              <a:latin typeface="+mj-lt"/>
              <a:ea typeface="+mj-ea"/>
            </a:endParaRPr>
          </a:p>
          <a:p>
            <a:pPr lvl="1"/>
            <a:endParaRPr lang="zh-CN" altLang="en-US" sz="2400" dirty="0">
              <a:latin typeface="+mj-lt"/>
              <a:ea typeface="+mj-ea"/>
            </a:endParaRPr>
          </a:p>
          <a:p>
            <a:pPr lvl="1"/>
            <a:endParaRPr lang="zh-CN" altLang="en-US" sz="2400" dirty="0">
              <a:latin typeface="+mj-lt"/>
              <a:ea typeface="+mj-ea"/>
            </a:endParaRPr>
          </a:p>
        </p:txBody>
      </p:sp>
      <p:sp>
        <p:nvSpPr>
          <p:cNvPr id="10" name="Content Placeholder 2"/>
          <p:cNvSpPr txBox="1"/>
          <p:nvPr/>
        </p:nvSpPr>
        <p:spPr bwMode="auto">
          <a:xfrm>
            <a:off x="417361" y="4509120"/>
            <a:ext cx="5450783" cy="1080120"/>
          </a:xfrm>
          <a:prstGeom prst="rect">
            <a:avLst/>
          </a:prstGeom>
          <a:noFill/>
          <a:ln>
            <a:noFill/>
          </a:ln>
        </p:spPr>
        <p:txBody>
          <a:bodyPr vert="horz" wrap="square" lIns="91440" tIns="45720" rIns="91440" bIns="45720" numCol="1" anchor="t" anchorCtr="0" compatLnSpc="1"/>
          <a:lstStyle>
            <a:lvl1pPr marL="469900" indent="-469900" algn="l" rtl="0" eaLnBrk="0" fontAlgn="base" hangingPunct="0">
              <a:spcBef>
                <a:spcPct val="20000"/>
              </a:spcBef>
              <a:spcAft>
                <a:spcPct val="0"/>
              </a:spcAft>
              <a:buClr>
                <a:srgbClr val="488465"/>
              </a:buClr>
              <a:buSzPct val="80000"/>
              <a:buFont typeface="Wingdings" panose="05000000000000000000" pitchFamily="2" charset="2"/>
              <a:buChar char="o"/>
              <a:defRPr sz="2800" baseline="0">
                <a:solidFill>
                  <a:schemeClr val="tx1"/>
                </a:solidFill>
                <a:latin typeface="+mn-lt"/>
                <a:ea typeface="+mn-ea"/>
                <a:cs typeface="+mn-cs"/>
              </a:defRPr>
            </a:lvl1pPr>
            <a:lvl2pPr marL="908050" indent="-436880" algn="l" rtl="0" eaLnBrk="0" fontAlgn="base" hangingPunct="0">
              <a:spcBef>
                <a:spcPct val="20000"/>
              </a:spcBef>
              <a:spcAft>
                <a:spcPct val="0"/>
              </a:spcAft>
              <a:buClr>
                <a:srgbClr val="488465"/>
              </a:buClr>
              <a:buSzPct val="80000"/>
              <a:buFont typeface="Wingdings" panose="05000000000000000000" pitchFamily="2" charset="2"/>
              <a:buChar char="Ø"/>
              <a:defRPr sz="2600">
                <a:solidFill>
                  <a:schemeClr val="tx1"/>
                </a:solidFill>
                <a:latin typeface="+mn-lt"/>
              </a:defRPr>
            </a:lvl2pPr>
            <a:lvl3pPr marL="1304925" indent="-395605" algn="l" rtl="0" eaLnBrk="0" fontAlgn="base" hangingPunct="0">
              <a:spcBef>
                <a:spcPct val="20000"/>
              </a:spcBef>
              <a:spcAft>
                <a:spcPct val="0"/>
              </a:spcAft>
              <a:buClr>
                <a:srgbClr val="488465"/>
              </a:buClr>
              <a:buSzPct val="80000"/>
              <a:buChar char="•"/>
              <a:defRPr sz="2300">
                <a:solidFill>
                  <a:schemeClr val="tx1"/>
                </a:solidFill>
                <a:latin typeface="+mn-lt"/>
              </a:defRPr>
            </a:lvl3pPr>
            <a:lvl4pPr marL="1694180" indent="-387350" algn="l" rtl="0" eaLnBrk="0" fontAlgn="base" hangingPunct="0">
              <a:spcBef>
                <a:spcPct val="20000"/>
              </a:spcBef>
              <a:spcAft>
                <a:spcPct val="0"/>
              </a:spcAft>
              <a:buClr>
                <a:srgbClr val="488465"/>
              </a:buClr>
              <a:buSzPct val="80000"/>
              <a:buFont typeface="Wingdings" panose="05000000000000000000" pitchFamily="2" charset="2"/>
              <a:buChar char="Ø"/>
              <a:defRPr sz="2000">
                <a:solidFill>
                  <a:schemeClr val="tx1"/>
                </a:solidFill>
                <a:latin typeface="+mn-lt"/>
              </a:defRPr>
            </a:lvl4pPr>
            <a:lvl5pPr marL="2094230" indent="-398780" algn="l" rtl="0" eaLnBrk="0" fontAlgn="base" hangingPunct="0">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5pPr>
            <a:lvl6pPr marL="25514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6pPr>
            <a:lvl7pPr marL="30086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7pPr>
            <a:lvl8pPr marL="34658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8pPr>
            <a:lvl9pPr marL="3923030" indent="-398780" algn="l" rtl="0" fontAlgn="base">
              <a:spcBef>
                <a:spcPct val="25000"/>
              </a:spcBef>
              <a:spcAft>
                <a:spcPct val="0"/>
              </a:spcAft>
              <a:buClr>
                <a:srgbClr val="488465"/>
              </a:buClr>
              <a:buSzPct val="80000"/>
              <a:buFont typeface="Wingdings" panose="05000000000000000000" pitchFamily="2" charset="2"/>
              <a:buChar char="Ø"/>
              <a:defRPr sz="2000">
                <a:solidFill>
                  <a:schemeClr val="tx1"/>
                </a:solidFill>
                <a:latin typeface="+mn-lt"/>
              </a:defRPr>
            </a:lvl9pPr>
          </a:lstStyle>
          <a:p>
            <a:r>
              <a:rPr lang="zh-CN" altLang="en-US" sz="2400" dirty="0">
                <a:latin typeface="+mj-lt"/>
                <a:ea typeface="+mj-ea"/>
              </a:rPr>
              <a:t>决策树学习的目的是为了产生一颗泛化能力强，即，处理未见示例能力强的决策树</a:t>
            </a:r>
            <a:endParaRPr lang="zh-CN" altLang="en-US" sz="2400" dirty="0">
              <a:latin typeface="+mj-lt"/>
              <a:ea typeface="+mj-ea"/>
            </a:endParaRPr>
          </a:p>
          <a:p>
            <a:pPr lvl="1"/>
            <a:endParaRPr lang="zh-CN" altLang="en-US" sz="2400" dirty="0">
              <a:latin typeface="+mj-lt"/>
              <a:ea typeface="+mj-ea"/>
            </a:endParaRPr>
          </a:p>
        </p:txBody>
      </p:sp>
    </p:spTree>
  </p:cSld>
  <p:clrMapOvr>
    <a:masterClrMapping/>
  </p:clrMapOvr>
</p:sld>
</file>

<file path=ppt/theme/theme1.xml><?xml version="1.0" encoding="utf-8"?>
<a:theme xmlns:a="http://schemas.openxmlformats.org/drawingml/2006/main" name="Office 主题">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gradFill flip="none" rotWithShape="1">
          <a:gsLst>
            <a:gs pos="0">
              <a:srgbClr val="C4F4A1">
                <a:tint val="66000"/>
                <a:satMod val="160000"/>
              </a:srgbClr>
            </a:gs>
            <a:gs pos="50000">
              <a:srgbClr val="C4F4A1">
                <a:tint val="44500"/>
                <a:satMod val="160000"/>
              </a:srgbClr>
            </a:gs>
            <a:gs pos="100000">
              <a:srgbClr val="C4F4A1">
                <a:tint val="23500"/>
                <a:satMod val="160000"/>
              </a:srgbClr>
            </a:gs>
          </a:gsLst>
          <a:lin ang="5400000" scaled="1"/>
          <a:tileRect/>
        </a:gradFill>
        <a:ln>
          <a:solidFill>
            <a:srgbClr val="C4F4A2"/>
          </a:solidFill>
        </a:ln>
      </a:spPr>
      <a:bodyPr wrap="square" rtlCol="0">
        <a:spAutoFit/>
      </a:bodyPr>
      <a:lstStyle>
        <a:defPPr algn="ctr" eaLnBrk="0" hangingPunct="0">
          <a:defRPr sz="2000" dirty="0">
            <a:solidFill>
              <a:srgbClr val="000000"/>
            </a:solidFill>
            <a:latin typeface="Verdana" panose="020B0604030504040204" pitchFamily="34" charset="0"/>
            <a:ea typeface="+mn-ea"/>
            <a:cs typeface="+mn-cs"/>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9166</Words>
  <Application>WPS 演示</Application>
  <PresentationFormat>全屏显示(4:3)</PresentationFormat>
  <Paragraphs>1672</Paragraphs>
  <Slides>70</Slides>
  <Notes>1</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4</vt:i4>
      </vt:variant>
      <vt:variant>
        <vt:lpstr>幻灯片标题</vt:lpstr>
      </vt:variant>
      <vt:variant>
        <vt:i4>70</vt:i4>
      </vt:variant>
    </vt:vector>
  </HeadingPairs>
  <TitlesOfParts>
    <vt:vector size="94" baseType="lpstr">
      <vt:lpstr>Arial</vt:lpstr>
      <vt:lpstr>宋体</vt:lpstr>
      <vt:lpstr>Wingdings</vt:lpstr>
      <vt:lpstr>Verdana</vt:lpstr>
      <vt:lpstr>Times New Roman</vt:lpstr>
      <vt:lpstr>Comic Sans MS (标题)</vt:lpstr>
      <vt:lpstr>Comic Sans MS</vt:lpstr>
      <vt:lpstr>Arial</vt:lpstr>
      <vt:lpstr>仿宋</vt:lpstr>
      <vt:lpstr>微软雅黑</vt:lpstr>
      <vt:lpstr>Arial Unicode MS</vt:lpstr>
      <vt:lpstr>黑体</vt:lpstr>
      <vt:lpstr>Calibri</vt:lpstr>
      <vt:lpstr>Times New Roman</vt:lpstr>
      <vt:lpstr>Cambria Math</vt:lpstr>
      <vt:lpstr>华文新魏</vt:lpstr>
      <vt:lpstr>Palatino Linotype</vt:lpstr>
      <vt:lpstr>Calibri</vt:lpstr>
      <vt:lpstr>等线</vt:lpstr>
      <vt:lpstr>Office 主题</vt:lpstr>
      <vt:lpstr>Equation.DSMT4</vt:lpstr>
      <vt:lpstr>Equation.DSMT4</vt:lpstr>
      <vt:lpstr>Equation.DSMT4</vt:lpstr>
      <vt:lpstr>Equation.DSMT4</vt:lpstr>
      <vt:lpstr>决 策 树</vt:lpstr>
      <vt:lpstr>例子</vt:lpstr>
      <vt:lpstr>例子</vt:lpstr>
      <vt:lpstr>分类</vt:lpstr>
      <vt:lpstr>决策树</vt:lpstr>
      <vt:lpstr>决策树</vt:lpstr>
      <vt:lpstr>归纳学习</vt:lpstr>
      <vt:lpstr>决策树</vt:lpstr>
      <vt:lpstr>决策树</vt:lpstr>
      <vt:lpstr>决策树简史</vt:lpstr>
      <vt:lpstr>决策树</vt:lpstr>
      <vt:lpstr>基本算法</vt:lpstr>
      <vt:lpstr>决策树</vt:lpstr>
      <vt:lpstr>决策树</vt:lpstr>
      <vt:lpstr>划分选择</vt:lpstr>
      <vt:lpstr>划分选择</vt:lpstr>
      <vt:lpstr>划分选择</vt:lpstr>
      <vt:lpstr>划分选择</vt:lpstr>
      <vt:lpstr>信息增益</vt:lpstr>
      <vt:lpstr>信息增益</vt:lpstr>
      <vt:lpstr>信息增益</vt:lpstr>
      <vt:lpstr>信息增益</vt:lpstr>
      <vt:lpstr>实例</vt:lpstr>
      <vt:lpstr>实例</vt:lpstr>
      <vt:lpstr>实例</vt:lpstr>
      <vt:lpstr>实例</vt:lpstr>
      <vt:lpstr>实例</vt:lpstr>
      <vt:lpstr>信息增益率</vt:lpstr>
      <vt:lpstr>信息增益率</vt:lpstr>
      <vt:lpstr>基尼指数</vt:lpstr>
      <vt:lpstr>基尼指数</vt:lpstr>
      <vt:lpstr>基尼指数增益</vt:lpstr>
      <vt:lpstr>基尼指数增益</vt:lpstr>
      <vt:lpstr>基尼指数增益</vt:lpstr>
      <vt:lpstr>剪枝</vt:lpstr>
      <vt:lpstr>剪枝</vt:lpstr>
      <vt:lpstr>剪枝</vt:lpstr>
      <vt:lpstr>预剪枝</vt:lpstr>
      <vt:lpstr>预剪枝</vt:lpstr>
      <vt:lpstr>预剪枝</vt:lpstr>
      <vt:lpstr>PowerPoint 演示文稿</vt:lpstr>
      <vt:lpstr>PowerPoint 演示文稿</vt:lpstr>
      <vt:lpstr>PowerPoint 演示文稿</vt:lpstr>
      <vt:lpstr>预剪枝</vt:lpstr>
      <vt:lpstr>预剪枝</vt:lpstr>
      <vt:lpstr>后剪枝</vt:lpstr>
      <vt:lpstr>PowerPoint 演示文稿</vt:lpstr>
      <vt:lpstr>PowerPoint 演示文稿</vt:lpstr>
      <vt:lpstr>PowerPoint 演示文稿</vt:lpstr>
      <vt:lpstr>PowerPoint 演示文稿</vt:lpstr>
      <vt:lpstr>后剪枝</vt:lpstr>
      <vt:lpstr>预剪枝vs后剪枝</vt:lpstr>
      <vt:lpstr>连续值</vt:lpstr>
      <vt:lpstr>连续值</vt:lpstr>
      <vt:lpstr>连续值</vt:lpstr>
      <vt:lpstr>连续值</vt:lpstr>
      <vt:lpstr>连续值</vt:lpstr>
      <vt:lpstr>缺失值</vt:lpstr>
      <vt:lpstr>缺失值</vt:lpstr>
      <vt:lpstr>缺失值</vt:lpstr>
      <vt:lpstr>缺失值</vt:lpstr>
      <vt:lpstr>缺失值</vt:lpstr>
      <vt:lpstr>缺失值</vt:lpstr>
      <vt:lpstr>缺失值</vt:lpstr>
      <vt:lpstr>缺失值</vt:lpstr>
      <vt:lpstr>从“树”到“规则”</vt:lpstr>
      <vt:lpstr>轴平行划分</vt:lpstr>
      <vt:lpstr>轴平行划分</vt:lpstr>
      <vt:lpstr>多变量决策树</vt:lpstr>
      <vt:lpstr>Homework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lenovo</dc:creator>
  <cp:lastModifiedBy>小明</cp:lastModifiedBy>
  <cp:revision>6809</cp:revision>
  <dcterms:created xsi:type="dcterms:W3CDTF">2011-02-20T07:59:00Z</dcterms:created>
  <dcterms:modified xsi:type="dcterms:W3CDTF">2024-10-29T13:13:42Z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2052-12.1.0.18276</vt:lpwstr>
  </property>
  <property fmtid="{D5CDD505-2E9C-101B-9397-08002B2CF9AE}" pid="3" name="ICV">
    <vt:lpwstr>42197BB8B2B44B1291F50C6B2F0009CE_13</vt:lpwstr>
  </property>
</Properties>
</file>